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4"/>
  </p:notesMasterIdLst>
  <p:handoutMasterIdLst>
    <p:handoutMasterId r:id="rId45"/>
  </p:handoutMasterIdLst>
  <p:sldIdLst>
    <p:sldId id="654" r:id="rId2"/>
    <p:sldId id="656" r:id="rId3"/>
    <p:sldId id="699" r:id="rId4"/>
    <p:sldId id="655" r:id="rId5"/>
    <p:sldId id="674" r:id="rId6"/>
    <p:sldId id="658" r:id="rId7"/>
    <p:sldId id="659" r:id="rId8"/>
    <p:sldId id="657" r:id="rId9"/>
    <p:sldId id="675" r:id="rId10"/>
    <p:sldId id="676" r:id="rId11"/>
    <p:sldId id="677" r:id="rId12"/>
    <p:sldId id="678" r:id="rId13"/>
    <p:sldId id="679" r:id="rId14"/>
    <p:sldId id="680" r:id="rId15"/>
    <p:sldId id="681" r:id="rId16"/>
    <p:sldId id="682" r:id="rId17"/>
    <p:sldId id="683" r:id="rId18"/>
    <p:sldId id="684" r:id="rId19"/>
    <p:sldId id="685" r:id="rId20"/>
    <p:sldId id="686" r:id="rId21"/>
    <p:sldId id="687" r:id="rId22"/>
    <p:sldId id="688" r:id="rId23"/>
    <p:sldId id="689" r:id="rId24"/>
    <p:sldId id="690" r:id="rId25"/>
    <p:sldId id="672" r:id="rId26"/>
    <p:sldId id="661" r:id="rId27"/>
    <p:sldId id="662" r:id="rId28"/>
    <p:sldId id="663" r:id="rId29"/>
    <p:sldId id="664" r:id="rId30"/>
    <p:sldId id="665" r:id="rId31"/>
    <p:sldId id="666" r:id="rId32"/>
    <p:sldId id="667" r:id="rId33"/>
    <p:sldId id="668" r:id="rId34"/>
    <p:sldId id="669" r:id="rId35"/>
    <p:sldId id="670" r:id="rId36"/>
    <p:sldId id="671" r:id="rId37"/>
    <p:sldId id="695" r:id="rId38"/>
    <p:sldId id="691" r:id="rId39"/>
    <p:sldId id="694" r:id="rId40"/>
    <p:sldId id="696" r:id="rId41"/>
    <p:sldId id="698" r:id="rId42"/>
    <p:sldId id="673" r:id="rId43"/>
  </p:sldIdLst>
  <p:sldSz cx="12192000" cy="6858000"/>
  <p:notesSz cx="6735763" cy="986631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D4D"/>
    <a:srgbClr val="EB4509"/>
    <a:srgbClr val="E74409"/>
    <a:srgbClr val="FFFFFF"/>
    <a:srgbClr val="8D132D"/>
    <a:srgbClr val="460000"/>
    <a:srgbClr val="3366FF"/>
    <a:srgbClr val="000066"/>
    <a:srgbClr val="00002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4" autoAdjust="0"/>
    <p:restoredTop sz="92416" autoAdjust="0"/>
  </p:normalViewPr>
  <p:slideViewPr>
    <p:cSldViewPr>
      <p:cViewPr varScale="1">
        <p:scale>
          <a:sx n="81" d="100"/>
          <a:sy n="81" d="100"/>
        </p:scale>
        <p:origin x="786"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1152"/>
    </p:cViewPr>
  </p:sorterViewPr>
  <p:notesViewPr>
    <p:cSldViewPr showGuides="1">
      <p:cViewPr varScale="1">
        <p:scale>
          <a:sx n="68" d="100"/>
          <a:sy n="68" d="100"/>
        </p:scale>
        <p:origin x="268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18830" cy="494418"/>
          </a:xfrm>
          <a:prstGeom prst="rect">
            <a:avLst/>
          </a:prstGeom>
        </p:spPr>
        <p:txBody>
          <a:bodyPr vert="horz" lIns="90753" tIns="45377" rIns="90753" bIns="45377" rtlCol="0"/>
          <a:lstStyle>
            <a:lvl1pPr algn="l" eaLnBrk="1" hangingPunct="1">
              <a:defRPr sz="1200">
                <a:latin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815374" y="1"/>
            <a:ext cx="2918830" cy="494418"/>
          </a:xfrm>
          <a:prstGeom prst="rect">
            <a:avLst/>
          </a:prstGeom>
        </p:spPr>
        <p:txBody>
          <a:bodyPr vert="horz" lIns="90753" tIns="45377" rIns="90753" bIns="45377" rtlCol="0"/>
          <a:lstStyle>
            <a:lvl1pPr algn="r" eaLnBrk="1" hangingPunct="1">
              <a:defRPr sz="1200">
                <a:latin typeface="Arial" charset="0"/>
                <a:cs typeface="Arial" charset="0"/>
              </a:defRPr>
            </a:lvl1pPr>
          </a:lstStyle>
          <a:p>
            <a:pPr>
              <a:defRPr/>
            </a:pPr>
            <a:fld id="{3594B471-475D-4073-BE47-80CBA2A1F4E9}" type="datetimeFigureOut">
              <a:rPr lang="fr-FR"/>
              <a:pPr>
                <a:defRPr/>
              </a:pPr>
              <a:t>11/06/2018</a:t>
            </a:fld>
            <a:endParaRPr lang="fr-FR"/>
          </a:p>
        </p:txBody>
      </p:sp>
      <p:sp>
        <p:nvSpPr>
          <p:cNvPr id="4" name="Espace réservé du pied de page 3"/>
          <p:cNvSpPr>
            <a:spLocks noGrp="1"/>
          </p:cNvSpPr>
          <p:nvPr>
            <p:ph type="ftr" sz="quarter" idx="2"/>
          </p:nvPr>
        </p:nvSpPr>
        <p:spPr>
          <a:xfrm>
            <a:off x="0" y="9370322"/>
            <a:ext cx="2918830" cy="494418"/>
          </a:xfrm>
          <a:prstGeom prst="rect">
            <a:avLst/>
          </a:prstGeom>
        </p:spPr>
        <p:txBody>
          <a:bodyPr vert="horz" lIns="90753" tIns="45377" rIns="90753" bIns="45377" rtlCol="0" anchor="b"/>
          <a:lstStyle>
            <a:lvl1pPr algn="l" eaLnBrk="1" hangingPunct="1">
              <a:defRPr sz="1200">
                <a:latin typeface="Arial" charset="0"/>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15374" y="9370322"/>
            <a:ext cx="2918830" cy="494418"/>
          </a:xfrm>
          <a:prstGeom prst="rect">
            <a:avLst/>
          </a:prstGeom>
        </p:spPr>
        <p:txBody>
          <a:bodyPr vert="horz" wrap="square" lIns="90753" tIns="45377" rIns="90753" bIns="45377" numCol="1" anchor="b" anchorCtr="0" compatLnSpc="1">
            <a:prstTxWarp prst="textNoShape">
              <a:avLst/>
            </a:prstTxWarp>
          </a:bodyPr>
          <a:lstStyle>
            <a:lvl1pPr algn="r" eaLnBrk="1" hangingPunct="1">
              <a:defRPr sz="1200" smtClean="0"/>
            </a:lvl1pPr>
          </a:lstStyle>
          <a:p>
            <a:pPr>
              <a:defRPr/>
            </a:pPr>
            <a:fld id="{45AB7E71-B073-4E8F-92E2-F019EC75748F}" type="slidenum">
              <a:rPr lang="fr-FR" altLang="fr-FR"/>
              <a:pPr>
                <a:defRPr/>
              </a:pPr>
              <a:t>‹N°›</a:t>
            </a:fld>
            <a:endParaRPr lang="fr-FR" altLang="fr-FR"/>
          </a:p>
        </p:txBody>
      </p:sp>
    </p:spTree>
    <p:extLst>
      <p:ext uri="{BB962C8B-B14F-4D97-AF65-F5344CB8AC3E}">
        <p14:creationId xmlns:p14="http://schemas.microsoft.com/office/powerpoint/2010/main" val="819399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18830" cy="494418"/>
          </a:xfrm>
          <a:prstGeom prst="rect">
            <a:avLst/>
          </a:prstGeom>
        </p:spPr>
        <p:txBody>
          <a:bodyPr vert="horz" lIns="90753" tIns="45377" rIns="90753" bIns="45377"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15374" y="1"/>
            <a:ext cx="2918830" cy="494418"/>
          </a:xfrm>
          <a:prstGeom prst="rect">
            <a:avLst/>
          </a:prstGeom>
        </p:spPr>
        <p:txBody>
          <a:bodyPr vert="horz" lIns="90753" tIns="45377" rIns="90753" bIns="45377" rtlCol="0"/>
          <a:lstStyle>
            <a:lvl1pPr algn="r" eaLnBrk="1" fontAlgn="auto" hangingPunct="1">
              <a:spcBef>
                <a:spcPts val="0"/>
              </a:spcBef>
              <a:spcAft>
                <a:spcPts val="0"/>
              </a:spcAft>
              <a:defRPr sz="1200">
                <a:latin typeface="+mn-lt"/>
                <a:cs typeface="+mn-cs"/>
              </a:defRPr>
            </a:lvl1pPr>
          </a:lstStyle>
          <a:p>
            <a:pPr>
              <a:defRPr/>
            </a:pPr>
            <a:fld id="{F33ABF88-5B66-418C-897D-F654233D700B}" type="datetimeFigureOut">
              <a:rPr lang="fr-FR"/>
              <a:pPr>
                <a:defRPr/>
              </a:pPr>
              <a:t>11/06/2018</a:t>
            </a:fld>
            <a:endParaRPr lang="fr-FR"/>
          </a:p>
        </p:txBody>
      </p:sp>
      <p:sp>
        <p:nvSpPr>
          <p:cNvPr id="4" name="Espace réservé de l'image des diapositives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90753" tIns="45377" rIns="90753" bIns="45377" rtlCol="0" anchor="ctr"/>
          <a:lstStyle/>
          <a:p>
            <a:pPr lvl="0"/>
            <a:endParaRPr lang="fr-FR" noProof="0"/>
          </a:p>
        </p:txBody>
      </p:sp>
      <p:sp>
        <p:nvSpPr>
          <p:cNvPr id="5" name="Espace réservé des commentaires 4"/>
          <p:cNvSpPr>
            <a:spLocks noGrp="1"/>
          </p:cNvSpPr>
          <p:nvPr>
            <p:ph type="body" sz="quarter" idx="3"/>
          </p:nvPr>
        </p:nvSpPr>
        <p:spPr>
          <a:xfrm>
            <a:off x="673577" y="4687523"/>
            <a:ext cx="5388610" cy="4438738"/>
          </a:xfrm>
          <a:prstGeom prst="rect">
            <a:avLst/>
          </a:prstGeom>
        </p:spPr>
        <p:txBody>
          <a:bodyPr vert="horz" lIns="90753" tIns="45377" rIns="90753" bIns="45377"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370322"/>
            <a:ext cx="2918830" cy="494418"/>
          </a:xfrm>
          <a:prstGeom prst="rect">
            <a:avLst/>
          </a:prstGeom>
        </p:spPr>
        <p:txBody>
          <a:bodyPr vert="horz" lIns="90753" tIns="45377" rIns="90753" bIns="45377"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15374" y="9370322"/>
            <a:ext cx="2918830" cy="494418"/>
          </a:xfrm>
          <a:prstGeom prst="rect">
            <a:avLst/>
          </a:prstGeom>
        </p:spPr>
        <p:txBody>
          <a:bodyPr vert="horz" wrap="square" lIns="90753" tIns="45377" rIns="90753" bIns="45377"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C562A34-E306-4ABE-BBA0-1147D178E1E7}" type="slidenum">
              <a:rPr lang="fr-FR" altLang="fr-FR"/>
              <a:pPr>
                <a:defRPr/>
              </a:pPr>
              <a:t>‹N°›</a:t>
            </a:fld>
            <a:endParaRPr lang="fr-FR" altLang="fr-FR"/>
          </a:p>
        </p:txBody>
      </p:sp>
    </p:spTree>
    <p:extLst>
      <p:ext uri="{BB962C8B-B14F-4D97-AF65-F5344CB8AC3E}">
        <p14:creationId xmlns:p14="http://schemas.microsoft.com/office/powerpoint/2010/main" val="2502787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536B84A-38DE-499C-A428-55C15FBF140D}" type="slidenum">
              <a:rPr lang="en-US" smtClean="0"/>
              <a:t>8</a:t>
            </a:fld>
            <a:endParaRPr lang="en-US"/>
          </a:p>
        </p:txBody>
      </p:sp>
    </p:spTree>
    <p:extLst>
      <p:ext uri="{BB962C8B-B14F-4D97-AF65-F5344CB8AC3E}">
        <p14:creationId xmlns:p14="http://schemas.microsoft.com/office/powerpoint/2010/main" val="319198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536B84A-38DE-499C-A428-55C15FBF140D}" type="slidenum">
              <a:rPr lang="en-US" smtClean="0"/>
              <a:t>38</a:t>
            </a:fld>
            <a:endParaRPr lang="en-US"/>
          </a:p>
        </p:txBody>
      </p:sp>
    </p:spTree>
    <p:extLst>
      <p:ext uri="{BB962C8B-B14F-4D97-AF65-F5344CB8AC3E}">
        <p14:creationId xmlns:p14="http://schemas.microsoft.com/office/powerpoint/2010/main" val="1406539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Ref idx="1001">
        <a:schemeClr val="bg1"/>
      </p:bgRef>
    </p:bg>
    <p:spTree>
      <p:nvGrpSpPr>
        <p:cNvPr id="1" name=""/>
        <p:cNvGrpSpPr/>
        <p:nvPr/>
      </p:nvGrpSpPr>
      <p:grpSpPr>
        <a:xfrm>
          <a:off x="0" y="0"/>
          <a:ext cx="0" cy="0"/>
          <a:chOff x="0" y="0"/>
          <a:chExt cx="0" cy="0"/>
        </a:xfrm>
      </p:grpSpPr>
      <p:sp>
        <p:nvSpPr>
          <p:cNvPr id="37" name="Oval 5">
            <a:extLst>
              <a:ext uri="{FF2B5EF4-FFF2-40B4-BE49-F238E27FC236}">
                <a16:creationId xmlns="" xmlns:a16="http://schemas.microsoft.com/office/drawing/2014/main" id="{E6E9EE12-8D9C-43EB-B235-816E7A3C0199}"/>
              </a:ext>
            </a:extLst>
          </p:cNvPr>
          <p:cNvSpPr/>
          <p:nvPr userDrawn="1"/>
        </p:nvSpPr>
        <p:spPr>
          <a:xfrm>
            <a:off x="6709265" y="2591749"/>
            <a:ext cx="2456014" cy="2459736"/>
          </a:xfrm>
          <a:prstGeom prst="ellipse">
            <a:avLst/>
          </a:prstGeom>
          <a:noFill/>
          <a:ln w="25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5">
            <a:extLst>
              <a:ext uri="{FF2B5EF4-FFF2-40B4-BE49-F238E27FC236}">
                <a16:creationId xmlns="" xmlns:a16="http://schemas.microsoft.com/office/drawing/2014/main" id="{E6E9EE12-8D9C-43EB-B235-816E7A3C0199}"/>
              </a:ext>
            </a:extLst>
          </p:cNvPr>
          <p:cNvSpPr/>
          <p:nvPr userDrawn="1"/>
        </p:nvSpPr>
        <p:spPr>
          <a:xfrm>
            <a:off x="3996545" y="1423349"/>
            <a:ext cx="2456014" cy="2459736"/>
          </a:xfrm>
          <a:prstGeom prst="ellipse">
            <a:avLst/>
          </a:prstGeom>
          <a:noFill/>
          <a:ln w="25400">
            <a:solidFill>
              <a:srgbClr val="1D36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Oval 5">
            <a:extLst>
              <a:ext uri="{FF2B5EF4-FFF2-40B4-BE49-F238E27FC236}">
                <a16:creationId xmlns="" xmlns:a16="http://schemas.microsoft.com/office/drawing/2014/main" id="{E6E9EE12-8D9C-43EB-B235-816E7A3C0199}"/>
              </a:ext>
            </a:extLst>
          </p:cNvPr>
          <p:cNvSpPr/>
          <p:nvPr userDrawn="1"/>
        </p:nvSpPr>
        <p:spPr>
          <a:xfrm>
            <a:off x="3254865" y="3973509"/>
            <a:ext cx="2286000" cy="2286000"/>
          </a:xfrm>
          <a:prstGeom prst="ellipse">
            <a:avLst/>
          </a:prstGeom>
          <a:noFill/>
          <a:ln w="25400">
            <a:solidFill>
              <a:srgbClr val="4278F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Oval 4">
            <a:extLst>
              <a:ext uri="{FF2B5EF4-FFF2-40B4-BE49-F238E27FC236}">
                <a16:creationId xmlns="" xmlns:a16="http://schemas.microsoft.com/office/drawing/2014/main" id="{890ED76D-06D1-46FB-97B6-908BE7948942}"/>
              </a:ext>
            </a:extLst>
          </p:cNvPr>
          <p:cNvSpPr/>
          <p:nvPr userDrawn="1"/>
        </p:nvSpPr>
        <p:spPr>
          <a:xfrm>
            <a:off x="4388951" y="2685185"/>
            <a:ext cx="3583360" cy="3557311"/>
          </a:xfrm>
          <a:prstGeom prst="ellipse">
            <a:avLst/>
          </a:prstGeom>
          <a:noFill/>
          <a:ln w="25400">
            <a:solidFill>
              <a:srgbClr val="1D36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7">
            <a:extLst>
              <a:ext uri="{FF2B5EF4-FFF2-40B4-BE49-F238E27FC236}">
                <a16:creationId xmlns="" xmlns:a16="http://schemas.microsoft.com/office/drawing/2014/main" id="{FF9AB276-234E-4EB7-8854-9278ADC442B3}"/>
              </a:ext>
            </a:extLst>
          </p:cNvPr>
          <p:cNvSpPr/>
          <p:nvPr userDrawn="1"/>
        </p:nvSpPr>
        <p:spPr>
          <a:xfrm>
            <a:off x="3580347" y="4271353"/>
            <a:ext cx="1708860" cy="1696436"/>
          </a:xfrm>
          <a:prstGeom prst="ellipse">
            <a:avLst/>
          </a:prstGeom>
          <a:gradFill>
            <a:gsLst>
              <a:gs pos="33000">
                <a:srgbClr val="F2F2F2"/>
              </a:gs>
              <a:gs pos="100000">
                <a:srgbClr val="FBFBFB"/>
              </a:gs>
            </a:gsLst>
            <a:lin ang="5400000" scaled="1"/>
          </a:gradFill>
          <a:ln>
            <a:noFill/>
          </a:ln>
          <a:effectLst>
            <a:outerShdw blurRad="330200" dist="342900" dir="336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47">
            <a:extLst>
              <a:ext uri="{FF2B5EF4-FFF2-40B4-BE49-F238E27FC236}">
                <a16:creationId xmlns="" xmlns:a16="http://schemas.microsoft.com/office/drawing/2014/main" id="{169B0DE3-88CA-4A6D-B62F-9CC9F0ED6680}"/>
              </a:ext>
            </a:extLst>
          </p:cNvPr>
          <p:cNvSpPr/>
          <p:nvPr userDrawn="1"/>
        </p:nvSpPr>
        <p:spPr>
          <a:xfrm>
            <a:off x="5072080" y="3310577"/>
            <a:ext cx="2321820" cy="2304941"/>
          </a:xfrm>
          <a:prstGeom prst="ellipse">
            <a:avLst/>
          </a:prstGeom>
          <a:gradFill>
            <a:gsLst>
              <a:gs pos="33000">
                <a:srgbClr val="F2F2F2"/>
              </a:gs>
              <a:gs pos="100000">
                <a:srgbClr val="FBFBFB"/>
              </a:gs>
            </a:gsLst>
            <a:lin ang="5400000" scaled="1"/>
          </a:gradFill>
          <a:ln>
            <a:noFill/>
          </a:ln>
          <a:effectLst>
            <a:outerShdw blurRad="330200" dist="4318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7">
            <a:extLst>
              <a:ext uri="{FF2B5EF4-FFF2-40B4-BE49-F238E27FC236}">
                <a16:creationId xmlns="" xmlns:a16="http://schemas.microsoft.com/office/drawing/2014/main" id="{FF9AB276-234E-4EB7-8854-9278ADC442B3}"/>
              </a:ext>
            </a:extLst>
          </p:cNvPr>
          <p:cNvSpPr/>
          <p:nvPr userDrawn="1"/>
        </p:nvSpPr>
        <p:spPr>
          <a:xfrm>
            <a:off x="4388951" y="1823897"/>
            <a:ext cx="1655064" cy="1655064"/>
          </a:xfrm>
          <a:prstGeom prst="ellipse">
            <a:avLst/>
          </a:prstGeom>
          <a:gradFill>
            <a:gsLst>
              <a:gs pos="33000">
                <a:srgbClr val="F2F2F2"/>
              </a:gs>
              <a:gs pos="100000">
                <a:srgbClr val="FBFBFB"/>
              </a:gs>
            </a:gsLst>
            <a:lin ang="5400000" scaled="1"/>
          </a:gradFill>
          <a:ln>
            <a:noFill/>
          </a:ln>
          <a:effectLst>
            <a:outerShdw blurRad="330200" dist="342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Oval 9">
            <a:extLst>
              <a:ext uri="{FF2B5EF4-FFF2-40B4-BE49-F238E27FC236}">
                <a16:creationId xmlns="" xmlns:a16="http://schemas.microsoft.com/office/drawing/2014/main" id="{CCF6A853-DAA5-4F6B-913F-B342C2A383F8}"/>
              </a:ext>
            </a:extLst>
          </p:cNvPr>
          <p:cNvSpPr>
            <a:spLocks/>
          </p:cNvSpPr>
          <p:nvPr userDrawn="1"/>
        </p:nvSpPr>
        <p:spPr>
          <a:xfrm>
            <a:off x="7140696" y="2998405"/>
            <a:ext cx="1651119" cy="1655064"/>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TextBox 83">
            <a:extLst>
              <a:ext uri="{FF2B5EF4-FFF2-40B4-BE49-F238E27FC236}">
                <a16:creationId xmlns="" xmlns:a16="http://schemas.microsoft.com/office/drawing/2014/main" id="{420F012D-7466-4F5C-A7A3-47F7523B5BFC}"/>
              </a:ext>
            </a:extLst>
          </p:cNvPr>
          <p:cNvSpPr txBox="1"/>
          <p:nvPr userDrawn="1"/>
        </p:nvSpPr>
        <p:spPr>
          <a:xfrm>
            <a:off x="9223246" y="3411113"/>
            <a:ext cx="3390609" cy="984885"/>
          </a:xfrm>
          <a:prstGeom prst="rect">
            <a:avLst/>
          </a:prstGeom>
          <a:noFill/>
        </p:spPr>
        <p:txBody>
          <a:bodyPr wrap="square" rtlCol="0">
            <a:spAutoFit/>
          </a:bodyPr>
          <a:lstStyle/>
          <a:p>
            <a:r>
              <a:rPr lang="en-US" sz="1600" b="1" dirty="0">
                <a:solidFill>
                  <a:schemeClr val="tx1"/>
                </a:solidFill>
                <a:latin typeface="Avenir" panose="020B0503020203020204" pitchFamily="34" charset="0"/>
                <a:ea typeface="Avenir Book" charset="0"/>
                <a:cs typeface="Avenir Book" charset="0"/>
              </a:rPr>
              <a:t>WYZER CONSEIL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venir" panose="020B0503020203020204" pitchFamily="34" charset="0"/>
                <a:ea typeface="Avenir Book" charset="0"/>
                <a:cs typeface="Avenir Book" charset="0"/>
              </a:rPr>
              <a:t>Notre</a:t>
            </a:r>
            <a:r>
              <a:rPr lang="en-US" sz="1400" b="0" baseline="0" dirty="0">
                <a:solidFill>
                  <a:schemeClr val="tx1"/>
                </a:solidFill>
                <a:latin typeface="Avenir" panose="020B0503020203020204" pitchFamily="34" charset="0"/>
                <a:ea typeface="Avenir Book" charset="0"/>
                <a:cs typeface="Avenir Book" charset="0"/>
              </a:rPr>
              <a:t> cabinet de Consultants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err="1">
                <a:solidFill>
                  <a:schemeClr val="tx1"/>
                </a:solidFill>
                <a:latin typeface="Avenir" panose="020B0503020203020204" pitchFamily="34" charset="0"/>
                <a:ea typeface="Avenir Book" charset="0"/>
                <a:cs typeface="Avenir Book" charset="0"/>
              </a:rPr>
              <a:t>en</a:t>
            </a:r>
            <a:r>
              <a:rPr lang="en-US" sz="1400" b="0" baseline="0" dirty="0">
                <a:solidFill>
                  <a:schemeClr val="tx1"/>
                </a:solidFill>
                <a:latin typeface="Avenir" panose="020B0503020203020204" pitchFamily="34" charset="0"/>
                <a:ea typeface="Avenir Book" charset="0"/>
                <a:cs typeface="Avenir Book" charset="0"/>
              </a:rPr>
              <a:t> </a:t>
            </a:r>
            <a:r>
              <a:rPr lang="en-US" sz="1400" b="0" baseline="0" dirty="0" err="1">
                <a:solidFill>
                  <a:schemeClr val="tx1"/>
                </a:solidFill>
                <a:latin typeface="Avenir" panose="020B0503020203020204" pitchFamily="34" charset="0"/>
                <a:ea typeface="Avenir Book" charset="0"/>
                <a:cs typeface="Avenir Book" charset="0"/>
              </a:rPr>
              <a:t>stratégie</a:t>
            </a:r>
            <a:endParaRPr lang="en-US" sz="1400" b="0" baseline="0" dirty="0">
              <a:solidFill>
                <a:schemeClr val="tx1"/>
              </a:solidFill>
              <a:latin typeface="Avenir" panose="020B0503020203020204" pitchFamily="34" charset="0"/>
              <a:ea typeface="Avenir Book" charset="0"/>
              <a:cs typeface="Avenir Book"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latin typeface="Avenir" panose="020B0503020203020204" pitchFamily="34" charset="0"/>
              <a:ea typeface="Avenir Book" charset="0"/>
              <a:cs typeface="Avenir Book" charset="0"/>
            </a:endParaRPr>
          </a:p>
        </p:txBody>
      </p:sp>
      <p:sp>
        <p:nvSpPr>
          <p:cNvPr id="56" name="TextBox 87">
            <a:extLst>
              <a:ext uri="{FF2B5EF4-FFF2-40B4-BE49-F238E27FC236}">
                <a16:creationId xmlns="" xmlns:a16="http://schemas.microsoft.com/office/drawing/2014/main" id="{D3DCEC88-8030-4CFF-81EB-EA71B7ABBFCD}"/>
              </a:ext>
            </a:extLst>
          </p:cNvPr>
          <p:cNvSpPr txBox="1"/>
          <p:nvPr userDrawn="1"/>
        </p:nvSpPr>
        <p:spPr>
          <a:xfrm>
            <a:off x="600862" y="4556901"/>
            <a:ext cx="2610009" cy="984885"/>
          </a:xfrm>
          <a:prstGeom prst="rect">
            <a:avLst/>
          </a:prstGeom>
          <a:noFill/>
        </p:spPr>
        <p:txBody>
          <a:bodyPr wrap="none" rtlCol="0">
            <a:spAutoFit/>
          </a:bodyPr>
          <a:lstStyle/>
          <a:p>
            <a:pPr algn="r"/>
            <a:r>
              <a:rPr lang="en-US" sz="1600" b="1" dirty="0">
                <a:solidFill>
                  <a:schemeClr val="tx1"/>
                </a:solidFill>
                <a:latin typeface="Avenir" panose="020B0503020203020204" pitchFamily="34" charset="0"/>
                <a:ea typeface="Avenir Book" charset="0"/>
                <a:cs typeface="Avenir Book" charset="0"/>
              </a:rPr>
              <a:t>SECAB et WITY</a:t>
            </a:r>
          </a:p>
          <a:p>
            <a:pPr algn="r"/>
            <a:r>
              <a:rPr lang="en-US" sz="1400" b="0" dirty="0">
                <a:solidFill>
                  <a:schemeClr val="tx1"/>
                </a:solidFill>
                <a:latin typeface="Avenir" panose="020B0503020203020204" pitchFamily="34" charset="0"/>
                <a:ea typeface="Avenir Book" charset="0"/>
                <a:cs typeface="Avenir Book" charset="0"/>
              </a:rPr>
              <a:t>Notre </a:t>
            </a:r>
            <a:r>
              <a:rPr lang="en-US" sz="1400" b="0" dirty="0" err="1">
                <a:solidFill>
                  <a:schemeClr val="tx1"/>
                </a:solidFill>
                <a:latin typeface="Avenir" panose="020B0503020203020204" pitchFamily="34" charset="0"/>
                <a:ea typeface="Avenir Book" charset="0"/>
                <a:cs typeface="Avenir Book" charset="0"/>
              </a:rPr>
              <a:t>Réseau</a:t>
            </a:r>
            <a:r>
              <a:rPr lang="en-US" sz="1400" b="0" dirty="0">
                <a:solidFill>
                  <a:schemeClr val="tx1"/>
                </a:solidFill>
                <a:latin typeface="Avenir" panose="020B0503020203020204" pitchFamily="34" charset="0"/>
                <a:ea typeface="Avenir Book" charset="0"/>
                <a:cs typeface="Avenir Book" charset="0"/>
              </a:rPr>
              <a:t> </a:t>
            </a:r>
          </a:p>
          <a:p>
            <a:pPr algn="r"/>
            <a:r>
              <a:rPr lang="en-US" sz="1400" b="0" dirty="0" err="1">
                <a:solidFill>
                  <a:schemeClr val="tx1"/>
                </a:solidFill>
                <a:latin typeface="Avenir" panose="020B0503020203020204" pitchFamily="34" charset="0"/>
                <a:ea typeface="Avenir Book" charset="0"/>
                <a:cs typeface="Avenir Book" charset="0"/>
              </a:rPr>
              <a:t>d’Experts-Comptables</a:t>
            </a:r>
            <a:r>
              <a:rPr lang="en-US" sz="1400" b="0" dirty="0">
                <a:solidFill>
                  <a:schemeClr val="tx1"/>
                </a:solidFill>
                <a:latin typeface="Avenir" panose="020B0503020203020204" pitchFamily="34" charset="0"/>
                <a:ea typeface="Avenir Book" charset="0"/>
                <a:cs typeface="Avenir Book" charset="0"/>
              </a:rPr>
              <a:t> </a:t>
            </a:r>
          </a:p>
          <a:p>
            <a:pPr algn="r"/>
            <a:r>
              <a:rPr lang="en-US" sz="1400" b="0" dirty="0" err="1">
                <a:solidFill>
                  <a:schemeClr val="tx1"/>
                </a:solidFill>
                <a:latin typeface="Avenir" panose="020B0503020203020204" pitchFamily="34" charset="0"/>
                <a:ea typeface="Avenir Book" charset="0"/>
                <a:cs typeface="Avenir Book" charset="0"/>
              </a:rPr>
              <a:t>dans</a:t>
            </a:r>
            <a:r>
              <a:rPr lang="en-US" sz="1400" b="0" baseline="0" dirty="0">
                <a:solidFill>
                  <a:schemeClr val="tx1"/>
                </a:solidFill>
                <a:latin typeface="Avenir" panose="020B0503020203020204" pitchFamily="34" charset="0"/>
                <a:ea typeface="Avenir Book" charset="0"/>
                <a:cs typeface="Avenir Book" charset="0"/>
              </a:rPr>
              <a:t> tout la France et </a:t>
            </a:r>
            <a:r>
              <a:rPr lang="en-US" sz="1400" b="0" baseline="0" dirty="0" err="1">
                <a:solidFill>
                  <a:schemeClr val="tx1"/>
                </a:solidFill>
                <a:latin typeface="Avenir" panose="020B0503020203020204" pitchFamily="34" charset="0"/>
                <a:ea typeface="Avenir Book" charset="0"/>
                <a:cs typeface="Avenir Book" charset="0"/>
              </a:rPr>
              <a:t>en</a:t>
            </a:r>
            <a:r>
              <a:rPr lang="en-US" sz="1400" b="0" baseline="0" dirty="0">
                <a:solidFill>
                  <a:schemeClr val="tx1"/>
                </a:solidFill>
                <a:latin typeface="Avenir" panose="020B0503020203020204" pitchFamily="34" charset="0"/>
                <a:ea typeface="Avenir Book" charset="0"/>
                <a:cs typeface="Avenir Book" charset="0"/>
              </a:rPr>
              <a:t> </a:t>
            </a:r>
            <a:r>
              <a:rPr lang="en-US" sz="1400" b="0" baseline="0" dirty="0" err="1">
                <a:solidFill>
                  <a:schemeClr val="tx1"/>
                </a:solidFill>
                <a:latin typeface="Avenir" panose="020B0503020203020204" pitchFamily="34" charset="0"/>
                <a:ea typeface="Avenir Book" charset="0"/>
                <a:cs typeface="Avenir Book" charset="0"/>
              </a:rPr>
              <a:t>ligne</a:t>
            </a:r>
            <a:endParaRPr lang="en-GB" sz="1400" b="0" dirty="0">
              <a:solidFill>
                <a:schemeClr val="tx1"/>
              </a:solidFill>
              <a:latin typeface="Avenir" panose="020B0503020203020204" pitchFamily="34" charset="0"/>
              <a:ea typeface="Avenir Book" charset="0"/>
              <a:cs typeface="Avenir Book" charset="0"/>
            </a:endParaRPr>
          </a:p>
        </p:txBody>
      </p:sp>
      <p:sp>
        <p:nvSpPr>
          <p:cNvPr id="57" name="TextBox 97">
            <a:extLst>
              <a:ext uri="{FF2B5EF4-FFF2-40B4-BE49-F238E27FC236}">
                <a16:creationId xmlns="" xmlns:a16="http://schemas.microsoft.com/office/drawing/2014/main" id="{B8A16463-34F5-45CE-B3D6-4372540AABAB}"/>
              </a:ext>
            </a:extLst>
          </p:cNvPr>
          <p:cNvSpPr txBox="1"/>
          <p:nvPr userDrawn="1"/>
        </p:nvSpPr>
        <p:spPr>
          <a:xfrm flipH="1">
            <a:off x="753651" y="2293267"/>
            <a:ext cx="3103321" cy="553998"/>
          </a:xfrm>
          <a:prstGeom prst="rect">
            <a:avLst/>
          </a:prstGeom>
          <a:noFill/>
        </p:spPr>
        <p:txBody>
          <a:bodyPr wrap="square" rtlCol="0">
            <a:spAutoFit/>
          </a:bodyPr>
          <a:lstStyle/>
          <a:p>
            <a:pPr algn="r"/>
            <a:r>
              <a:rPr lang="en-US" sz="1600" b="1" dirty="0">
                <a:solidFill>
                  <a:schemeClr val="tx1"/>
                </a:solidFill>
                <a:latin typeface="Avenir" panose="020B0503020203020204" pitchFamily="34" charset="0"/>
                <a:ea typeface="Avenir Book" charset="0"/>
                <a:cs typeface="Avenir Book" charset="0"/>
              </a:rPr>
              <a:t>WYZER LAW</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venir" panose="020B0503020203020204" pitchFamily="34" charset="0"/>
                <a:ea typeface="Avenir Book" charset="0"/>
                <a:cs typeface="Avenir Book" charset="0"/>
              </a:rPr>
              <a:t>Notre</a:t>
            </a:r>
            <a:r>
              <a:rPr lang="en-US" sz="1400" b="0" baseline="0" dirty="0">
                <a:solidFill>
                  <a:schemeClr val="tx1"/>
                </a:solidFill>
                <a:latin typeface="Avenir" panose="020B0503020203020204" pitchFamily="34" charset="0"/>
                <a:ea typeface="Avenir Book" charset="0"/>
                <a:cs typeface="Avenir Book" charset="0"/>
              </a:rPr>
              <a:t> Cabinet </a:t>
            </a:r>
            <a:r>
              <a:rPr lang="en-US" sz="1400" b="0" baseline="0" dirty="0" err="1">
                <a:solidFill>
                  <a:schemeClr val="tx1"/>
                </a:solidFill>
                <a:latin typeface="Avenir" panose="020B0503020203020204" pitchFamily="34" charset="0"/>
                <a:ea typeface="Avenir Book" charset="0"/>
                <a:cs typeface="Avenir Book" charset="0"/>
              </a:rPr>
              <a:t>d’Avocats</a:t>
            </a:r>
            <a:endParaRPr lang="en-GB" sz="1400" b="0" dirty="0">
              <a:solidFill>
                <a:schemeClr val="tx1"/>
              </a:solidFill>
              <a:latin typeface="Avenir" panose="020B0503020203020204" pitchFamily="34" charset="0"/>
              <a:ea typeface="Avenir Book" charset="0"/>
              <a:cs typeface="Avenir Book" charset="0"/>
            </a:endParaRPr>
          </a:p>
        </p:txBody>
      </p:sp>
      <p:pic>
        <p:nvPicPr>
          <p:cNvPr id="58" name="Image 57">
            <a:extLst>
              <a:ext uri="{FF2B5EF4-FFF2-40B4-BE49-F238E27FC236}">
                <a16:creationId xmlns="" xmlns:a16="http://schemas.microsoft.com/office/drawing/2014/main" id="{C0D606BE-E70D-4598-946C-7E675EB067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4449" y="4512378"/>
            <a:ext cx="699666" cy="858311"/>
          </a:xfrm>
          <a:prstGeom prst="rect">
            <a:avLst/>
          </a:prstGeom>
        </p:spPr>
      </p:pic>
      <p:sp>
        <p:nvSpPr>
          <p:cNvPr id="27" name="TextBox 11">
            <a:extLst>
              <a:ext uri="{FF2B5EF4-FFF2-40B4-BE49-F238E27FC236}">
                <a16:creationId xmlns="" xmlns:a16="http://schemas.microsoft.com/office/drawing/2014/main" id="{1607962D-67FF-4F3A-9ADE-B02E2F041E7C}"/>
              </a:ext>
            </a:extLst>
          </p:cNvPr>
          <p:cNvSpPr txBox="1"/>
          <p:nvPr userDrawn="1"/>
        </p:nvSpPr>
        <p:spPr>
          <a:xfrm>
            <a:off x="751840" y="874720"/>
            <a:ext cx="10891520" cy="523220"/>
          </a:xfrm>
          <a:prstGeom prst="rect">
            <a:avLst/>
          </a:prstGeom>
          <a:noFill/>
        </p:spPr>
        <p:txBody>
          <a:bodyPr wrap="square" rtlCol="0">
            <a:spAutoFit/>
          </a:bodyPr>
          <a:lstStyle/>
          <a:p>
            <a:pPr algn="ctr"/>
            <a:r>
              <a:rPr lang="fr-FR" sz="2800" b="0" i="0" noProof="0" dirty="0">
                <a:solidFill>
                  <a:schemeClr val="tx1">
                    <a:lumMod val="95000"/>
                    <a:lumOff val="5000"/>
                  </a:schemeClr>
                </a:solidFill>
                <a:latin typeface="Avenir" panose="020B0503020203020204" pitchFamily="34" charset="0"/>
                <a:ea typeface="Avenir Book" charset="0"/>
                <a:cs typeface="Avenir Book" charset="0"/>
              </a:rPr>
              <a:t>UNE APPROCHE</a:t>
            </a:r>
            <a:r>
              <a:rPr lang="fr-FR" sz="2800" b="0" i="0" baseline="0" noProof="0" dirty="0">
                <a:solidFill>
                  <a:schemeClr val="tx1">
                    <a:lumMod val="95000"/>
                    <a:lumOff val="5000"/>
                  </a:schemeClr>
                </a:solidFill>
                <a:latin typeface="Avenir" panose="020B0503020203020204" pitchFamily="34" charset="0"/>
                <a:ea typeface="Avenir Book" charset="0"/>
                <a:cs typeface="Avenir Book" charset="0"/>
              </a:rPr>
              <a:t> TRANSVERSALE POUR MIEUX VOUS SERVIR</a:t>
            </a:r>
            <a:endParaRPr lang="fr-FR" sz="2800" b="0" i="0" noProof="0" dirty="0">
              <a:solidFill>
                <a:schemeClr val="tx1">
                  <a:lumMod val="95000"/>
                  <a:lumOff val="5000"/>
                </a:schemeClr>
              </a:solidFill>
              <a:latin typeface="Avenir" panose="020B0503020203020204" pitchFamily="34" charset="0"/>
              <a:ea typeface="Avenir Book" charset="0"/>
              <a:cs typeface="Avenir Book" charset="0"/>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527" y="173142"/>
            <a:ext cx="731520" cy="731520"/>
          </a:xfrm>
          <a:prstGeom prst="rect">
            <a:avLst/>
          </a:prstGeom>
        </p:spPr>
      </p:pic>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0904540" y="1403029"/>
            <a:ext cx="731520" cy="731520"/>
          </a:xfrm>
          <a:prstGeom prst="rect">
            <a:avLst/>
          </a:prstGeom>
        </p:spPr>
      </p:pic>
      <p:sp>
        <p:nvSpPr>
          <p:cNvPr id="30" name="Double Bracket 29"/>
          <p:cNvSpPr/>
          <p:nvPr userDrawn="1"/>
        </p:nvSpPr>
        <p:spPr>
          <a:xfrm>
            <a:off x="1117600" y="787067"/>
            <a:ext cx="10241280" cy="724658"/>
          </a:xfrm>
          <a:prstGeom prst="bracketPair">
            <a:avLst/>
          </a:prstGeom>
          <a:ln w="38100">
            <a:solidFill>
              <a:srgbClr val="1D36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TextBox 1"/>
          <p:cNvSpPr txBox="1"/>
          <p:nvPr userDrawn="1"/>
        </p:nvSpPr>
        <p:spPr>
          <a:xfrm>
            <a:off x="4694719" y="2401540"/>
            <a:ext cx="1043527" cy="369332"/>
          </a:xfrm>
          <a:prstGeom prst="rect">
            <a:avLst/>
          </a:prstGeom>
          <a:noFill/>
        </p:spPr>
        <p:txBody>
          <a:bodyPr wrap="square" rtlCol="0">
            <a:spAutoFit/>
          </a:bodyPr>
          <a:lstStyle/>
          <a:p>
            <a:pPr algn="ctr"/>
            <a:r>
              <a:rPr lang="fr-FR" b="1" dirty="0">
                <a:solidFill>
                  <a:srgbClr val="1D365A"/>
                </a:solidFill>
                <a:latin typeface="Arial" charset="0"/>
                <a:ea typeface="Arial" charset="0"/>
                <a:cs typeface="Arial" charset="0"/>
              </a:rPr>
              <a:t>DROIT</a:t>
            </a:r>
          </a:p>
        </p:txBody>
      </p:sp>
      <p:sp>
        <p:nvSpPr>
          <p:cNvPr id="31" name="TextBox 30"/>
          <p:cNvSpPr txBox="1"/>
          <p:nvPr userDrawn="1"/>
        </p:nvSpPr>
        <p:spPr>
          <a:xfrm>
            <a:off x="3664201" y="4812666"/>
            <a:ext cx="1455003" cy="584775"/>
          </a:xfrm>
          <a:prstGeom prst="rect">
            <a:avLst/>
          </a:prstGeom>
          <a:noFill/>
        </p:spPr>
        <p:txBody>
          <a:bodyPr wrap="square" rtlCol="0">
            <a:spAutoFit/>
          </a:bodyPr>
          <a:lstStyle/>
          <a:p>
            <a:pPr algn="ctr"/>
            <a:r>
              <a:rPr lang="fr-FR" sz="1600" b="1" dirty="0">
                <a:solidFill>
                  <a:srgbClr val="1D365A"/>
                </a:solidFill>
                <a:latin typeface="Arial" charset="0"/>
                <a:ea typeface="Arial" charset="0"/>
                <a:cs typeface="Arial" charset="0"/>
              </a:rPr>
              <a:t>EXPERTISE COMPTABLE</a:t>
            </a:r>
          </a:p>
        </p:txBody>
      </p:sp>
      <p:sp>
        <p:nvSpPr>
          <p:cNvPr id="33" name="TextBox 32"/>
          <p:cNvSpPr txBox="1"/>
          <p:nvPr userDrawn="1"/>
        </p:nvSpPr>
        <p:spPr>
          <a:xfrm>
            <a:off x="7250224" y="3655749"/>
            <a:ext cx="1509216" cy="369332"/>
          </a:xfrm>
          <a:prstGeom prst="rect">
            <a:avLst/>
          </a:prstGeom>
          <a:noFill/>
        </p:spPr>
        <p:txBody>
          <a:bodyPr wrap="square" rtlCol="0">
            <a:spAutoFit/>
          </a:bodyPr>
          <a:lstStyle/>
          <a:p>
            <a:pPr algn="ctr"/>
            <a:r>
              <a:rPr lang="fr-FR" b="1">
                <a:solidFill>
                  <a:srgbClr val="1D365A"/>
                </a:solidFill>
                <a:latin typeface="Arial" charset="0"/>
                <a:ea typeface="Arial" charset="0"/>
                <a:cs typeface="Arial" charset="0"/>
              </a:rPr>
              <a:t>STRATEGIE</a:t>
            </a:r>
            <a:endParaRPr lang="fr-FR" b="1" dirty="0">
              <a:solidFill>
                <a:srgbClr val="1D365A"/>
              </a:solidFill>
              <a:latin typeface="Arial" charset="0"/>
              <a:ea typeface="Arial" charset="0"/>
              <a:cs typeface="Arial" charset="0"/>
            </a:endParaRPr>
          </a:p>
        </p:txBody>
      </p:sp>
      <p:pic>
        <p:nvPicPr>
          <p:cNvPr id="40" name="Image 60">
            <a:extLst>
              <a:ext uri="{FF2B5EF4-FFF2-40B4-BE49-F238E27FC236}">
                <a16:creationId xmlns="" xmlns:a16="http://schemas.microsoft.com/office/drawing/2014/main" id="{0FB97B28-D70A-46A6-94D4-A2DFA59E7CF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73165" y="3510200"/>
            <a:ext cx="1188720" cy="1188720"/>
          </a:xfrm>
          <a:prstGeom prst="rect">
            <a:avLst/>
          </a:prstGeom>
        </p:spPr>
      </p:pic>
      <p:pic>
        <p:nvPicPr>
          <p:cNvPr id="41" name="Image 59">
            <a:extLst>
              <a:ext uri="{FF2B5EF4-FFF2-40B4-BE49-F238E27FC236}">
                <a16:creationId xmlns="" xmlns:a16="http://schemas.microsoft.com/office/drawing/2014/main" id="{2FC9B426-7A25-4679-9F5A-CAD7B9C1D2C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761727" y="3539317"/>
            <a:ext cx="2037226" cy="1188720"/>
          </a:xfrm>
          <a:prstGeom prst="rect">
            <a:avLst/>
          </a:prstGeom>
        </p:spPr>
      </p:pic>
      <p:pic>
        <p:nvPicPr>
          <p:cNvPr id="42" name="Picture 4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77600" y="5947755"/>
            <a:ext cx="914400" cy="914400"/>
          </a:xfrm>
          <a:prstGeom prst="rect">
            <a:avLst/>
          </a:prstGeom>
        </p:spPr>
      </p:pic>
    </p:spTree>
    <p:extLst>
      <p:ext uri="{BB962C8B-B14F-4D97-AF65-F5344CB8AC3E}">
        <p14:creationId xmlns:p14="http://schemas.microsoft.com/office/powerpoint/2010/main" val="41420931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Intercalaire Titre n°1">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9AB9CCE5-38D6-984B-B73D-5A556FDA7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4645" y="0"/>
            <a:ext cx="8941955" cy="6858000"/>
          </a:xfrm>
          <a:prstGeom prst="rect">
            <a:avLst/>
          </a:prstGeom>
        </p:spPr>
      </p:pic>
      <p:pic>
        <p:nvPicPr>
          <p:cNvPr id="3" name="Picture 2">
            <a:extLst>
              <a:ext uri="{FF2B5EF4-FFF2-40B4-BE49-F238E27FC236}">
                <a16:creationId xmlns="" xmlns:a16="http://schemas.microsoft.com/office/drawing/2014/main" id="{9A0372EA-A78C-0E44-A641-81FCBC96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0004" y="0"/>
            <a:ext cx="8689701" cy="6858000"/>
          </a:xfrm>
          <a:prstGeom prst="rect">
            <a:avLst/>
          </a:prstGeom>
        </p:spPr>
      </p:pic>
      <p:sp>
        <p:nvSpPr>
          <p:cNvPr id="9" name="Parallelogram 13"/>
          <p:cNvSpPr/>
          <p:nvPr userDrawn="1"/>
        </p:nvSpPr>
        <p:spPr>
          <a:xfrm flipV="1">
            <a:off x="3767741" y="2853560"/>
            <a:ext cx="4020425" cy="3279226"/>
          </a:xfrm>
          <a:prstGeom prst="parallelogram">
            <a:avLst>
              <a:gd name="adj" fmla="val 67208"/>
            </a:avLst>
          </a:prstGeom>
          <a:gradFill flip="none" rotWithShape="1">
            <a:gsLst>
              <a:gs pos="0">
                <a:srgbClr val="224172">
                  <a:shade val="30000"/>
                  <a:satMod val="115000"/>
                </a:srgbClr>
              </a:gs>
              <a:gs pos="50000">
                <a:srgbClr val="224172">
                  <a:shade val="67500"/>
                  <a:satMod val="115000"/>
                </a:srgbClr>
              </a:gs>
              <a:gs pos="100000">
                <a:srgbClr val="224172">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2"/>
          <p:cNvGrpSpPr/>
          <p:nvPr userDrawn="1"/>
        </p:nvGrpSpPr>
        <p:grpSpPr>
          <a:xfrm>
            <a:off x="0" y="0"/>
            <a:ext cx="7173092" cy="6858000"/>
            <a:chOff x="0" y="0"/>
            <a:chExt cx="7173092" cy="6858000"/>
          </a:xfrm>
        </p:grpSpPr>
        <p:sp>
          <p:nvSpPr>
            <p:cNvPr id="18" name="Right Triangle 10"/>
            <p:cNvSpPr/>
            <p:nvPr/>
          </p:nvSpPr>
          <p:spPr>
            <a:xfrm>
              <a:off x="2538030" y="0"/>
              <a:ext cx="463506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25380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Espace réservé du texte 3"/>
          <p:cNvSpPr>
            <a:spLocks noGrp="1"/>
          </p:cNvSpPr>
          <p:nvPr>
            <p:ph type="body" sz="quarter" idx="10" hasCustomPrompt="1"/>
          </p:nvPr>
        </p:nvSpPr>
        <p:spPr>
          <a:xfrm>
            <a:off x="941974" y="4280401"/>
            <a:ext cx="3362675" cy="1280432"/>
          </a:xfrm>
        </p:spPr>
        <p:txBody>
          <a:bodyPr anchor="ctr">
            <a:noAutofit/>
          </a:bodyPr>
          <a:lstStyle>
            <a:lvl1pPr marL="0" indent="0" algn="ctr">
              <a:lnSpc>
                <a:spcPct val="100000"/>
              </a:lnSpc>
              <a:spcBef>
                <a:spcPts val="0"/>
              </a:spcBef>
              <a:buNone/>
              <a:defRPr sz="2600" baseline="0">
                <a:solidFill>
                  <a:schemeClr val="tx1"/>
                </a:solidFill>
                <a:latin typeface="Avenir Book" charset="0"/>
                <a:ea typeface="Avenir Book" charset="0"/>
                <a:cs typeface="Avenir Book" charset="0"/>
              </a:defRPr>
            </a:lvl1pPr>
            <a:lvl2pPr marL="457189" indent="0">
              <a:buNone/>
              <a:defRPr/>
            </a:lvl2pPr>
            <a:lvl3pPr marL="914377" indent="0">
              <a:buNone/>
              <a:defRPr/>
            </a:lvl3pPr>
            <a:lvl4pPr marL="1371566" indent="0">
              <a:buNone/>
              <a:defRPr/>
            </a:lvl4pPr>
            <a:lvl5pPr marL="1828754" indent="0">
              <a:buNone/>
              <a:defRPr/>
            </a:lvl5pPr>
          </a:lstStyle>
          <a:p>
            <a:r>
              <a:rPr lang="fr-FR" dirty="0"/>
              <a:t>TITRE</a:t>
            </a:r>
          </a:p>
          <a:p>
            <a:r>
              <a:rPr lang="fr-FR" dirty="0"/>
              <a:t>SUITE TITRE</a:t>
            </a:r>
          </a:p>
          <a:p>
            <a:r>
              <a:rPr lang="fr-FR" dirty="0"/>
              <a:t>SUITE TITRE</a:t>
            </a:r>
          </a:p>
        </p:txBody>
      </p:sp>
      <p:sp>
        <p:nvSpPr>
          <p:cNvPr id="12" name="Espace réservé du pied de page 8"/>
          <p:cNvSpPr>
            <a:spLocks noGrp="1"/>
          </p:cNvSpPr>
          <p:nvPr>
            <p:ph type="ftr" sz="quarter" idx="3"/>
          </p:nvPr>
        </p:nvSpPr>
        <p:spPr>
          <a:xfrm>
            <a:off x="3827780" y="6356351"/>
            <a:ext cx="4536440" cy="365124"/>
          </a:xfrm>
          <a:prstGeom prst="rect">
            <a:avLst/>
          </a:prstGeom>
        </p:spPr>
        <p:txBody>
          <a:bodyPr vert="horz" lIns="91440" tIns="45720" rIns="91440" bIns="45720" rtlCol="0" anchor="ctr"/>
          <a:lstStyle>
            <a:lvl1pPr algn="ctr">
              <a:defRPr sz="1200">
                <a:solidFill>
                  <a:schemeClr val="tx1">
                    <a:lumMod val="50000"/>
                    <a:lumOff val="50000"/>
                  </a:schemeClr>
                </a:solidFill>
                <a:latin typeface="Avenir Book" charset="0"/>
                <a:ea typeface="Avenir Book" charset="0"/>
                <a:cs typeface="Avenir Book" charset="0"/>
              </a:defRPr>
            </a:lvl1pPr>
          </a:lstStyle>
          <a:p>
            <a:r>
              <a:rPr lang="fr-FR"/>
              <a:t>MESURE - WYZER LAW - RGPD - 2018</a:t>
            </a:r>
            <a:endParaRPr lang="fr-FR" dirty="0"/>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15" name="Image 14">
            <a:extLst>
              <a:ext uri="{FF2B5EF4-FFF2-40B4-BE49-F238E27FC236}">
                <a16:creationId xmlns="" xmlns:a16="http://schemas.microsoft.com/office/drawing/2014/main" id="{8FEF144A-34CD-421D-8469-AE53190B59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411" y="1370717"/>
            <a:ext cx="3225800" cy="3225800"/>
          </a:xfrm>
          <a:prstGeom prst="rect">
            <a:avLst/>
          </a:prstGeom>
        </p:spPr>
      </p:pic>
    </p:spTree>
    <p:extLst>
      <p:ext uri="{BB962C8B-B14F-4D97-AF65-F5344CB8AC3E}">
        <p14:creationId xmlns:p14="http://schemas.microsoft.com/office/powerpoint/2010/main" val="26561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Process">
    <p:spTree>
      <p:nvGrpSpPr>
        <p:cNvPr id="1" name=""/>
        <p:cNvGrpSpPr/>
        <p:nvPr/>
      </p:nvGrpSpPr>
      <p:grpSpPr>
        <a:xfrm>
          <a:off x="0" y="0"/>
          <a:ext cx="0" cy="0"/>
          <a:chOff x="0" y="0"/>
          <a:chExt cx="0" cy="0"/>
        </a:xfrm>
      </p:grpSpPr>
      <p:sp>
        <p:nvSpPr>
          <p:cNvPr id="26" name="Espace réservé du pied de page 8"/>
          <p:cNvSpPr>
            <a:spLocks noGrp="1"/>
          </p:cNvSpPr>
          <p:nvPr>
            <p:ph type="ftr" sz="quarter" idx="3"/>
          </p:nvPr>
        </p:nvSpPr>
        <p:spPr>
          <a:xfrm>
            <a:off x="3827780" y="6356351"/>
            <a:ext cx="4536440" cy="365124"/>
          </a:xfrm>
          <a:prstGeom prst="rect">
            <a:avLst/>
          </a:prstGeom>
        </p:spPr>
        <p:txBody>
          <a:bodyPr vert="horz" lIns="91440" tIns="45720" rIns="91440" bIns="45720" rtlCol="0" anchor="ctr"/>
          <a:lstStyle>
            <a:lvl1pPr algn="ctr">
              <a:defRPr sz="1200">
                <a:solidFill>
                  <a:schemeClr val="tx1">
                    <a:lumMod val="50000"/>
                    <a:lumOff val="50000"/>
                  </a:schemeClr>
                </a:solidFill>
                <a:latin typeface="Avenir Book" charset="0"/>
                <a:ea typeface="Avenir Book" charset="0"/>
                <a:cs typeface="Avenir Book" charset="0"/>
              </a:defRPr>
            </a:lvl1pPr>
          </a:lstStyle>
          <a:p>
            <a:r>
              <a:rPr lang="fr-FR"/>
              <a:t>MESURE - WYZER LAW - RGPD - 2018</a:t>
            </a:r>
            <a:endParaRPr lang="fr-FR" dirty="0"/>
          </a:p>
        </p:txBody>
      </p:sp>
      <p:sp>
        <p:nvSpPr>
          <p:cNvPr id="21" name="Espace réservé du texte 3"/>
          <p:cNvSpPr>
            <a:spLocks noGrp="1"/>
          </p:cNvSpPr>
          <p:nvPr>
            <p:ph type="body" sz="quarter" idx="19" hasCustomPrompt="1"/>
          </p:nvPr>
        </p:nvSpPr>
        <p:spPr>
          <a:xfrm>
            <a:off x="3377429" y="522515"/>
            <a:ext cx="5437142" cy="1009403"/>
          </a:xfrm>
        </p:spPr>
        <p:txBody>
          <a:bodyPr anchor="ctr">
            <a:noAutofit/>
          </a:bodyPr>
          <a:lstStyle>
            <a:lvl1pPr marL="0" indent="0" algn="ctr">
              <a:lnSpc>
                <a:spcPct val="100000"/>
              </a:lnSpc>
              <a:spcBef>
                <a:spcPts val="0"/>
              </a:spcBef>
              <a:buNone/>
              <a:defRPr sz="2600" baseline="0">
                <a:solidFill>
                  <a:schemeClr val="tx1"/>
                </a:solidFill>
                <a:latin typeface="Avenir Book" charset="0"/>
                <a:ea typeface="Avenir Book" charset="0"/>
                <a:cs typeface="Avenir Book" charset="0"/>
              </a:defRPr>
            </a:lvl1pPr>
            <a:lvl2pPr marL="457189" indent="0">
              <a:buNone/>
              <a:defRPr/>
            </a:lvl2pPr>
            <a:lvl3pPr marL="914377" indent="0">
              <a:buNone/>
              <a:defRPr/>
            </a:lvl3pPr>
            <a:lvl4pPr marL="1371566" indent="0">
              <a:buNone/>
              <a:defRPr/>
            </a:lvl4pPr>
            <a:lvl5pPr marL="1828754" indent="0">
              <a:buNone/>
              <a:defRPr/>
            </a:lvl5pPr>
          </a:lstStyle>
          <a:p>
            <a:r>
              <a:rPr lang="fr-FR" dirty="0"/>
              <a:t>A COMPLÉTER</a:t>
            </a:r>
          </a:p>
          <a:p>
            <a:r>
              <a:rPr lang="fr-FR" dirty="0"/>
              <a:t>AVEC LE TITRE</a:t>
            </a:r>
          </a:p>
        </p:txBody>
      </p:sp>
      <p:sp>
        <p:nvSpPr>
          <p:cNvPr id="2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19" name="Image 18">
            <a:extLst>
              <a:ext uri="{FF2B5EF4-FFF2-40B4-BE49-F238E27FC236}">
                <a16:creationId xmlns="" xmlns:a16="http://schemas.microsoft.com/office/drawing/2014/main" id="{7F4F5FDD-9EEC-4BA5-AD80-2BBF840B884E}"/>
              </a:ext>
            </a:extLst>
          </p:cNvPr>
          <p:cNvPicPr>
            <a:picLocks noChangeAspect="1"/>
          </p:cNvPicPr>
          <p:nvPr userDrawn="1"/>
        </p:nvPicPr>
        <p:blipFill>
          <a:blip r:embed="rId2"/>
          <a:stretch>
            <a:fillRect/>
          </a:stretch>
        </p:blipFill>
        <p:spPr>
          <a:xfrm>
            <a:off x="11267291" y="5985436"/>
            <a:ext cx="722111" cy="716989"/>
          </a:xfrm>
          <a:prstGeom prst="rect">
            <a:avLst/>
          </a:prstGeom>
        </p:spPr>
      </p:pic>
    </p:spTree>
    <p:extLst>
      <p:ext uri="{BB962C8B-B14F-4D97-AF65-F5344CB8AC3E}">
        <p14:creationId xmlns:p14="http://schemas.microsoft.com/office/powerpoint/2010/main" val="203317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couverture Fin">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t="65897" b="16203"/>
          <a:stretch/>
        </p:blipFill>
        <p:spPr>
          <a:xfrm>
            <a:off x="520298" y="4483100"/>
            <a:ext cx="4857614" cy="1035957"/>
          </a:xfrm>
          <a:prstGeom prst="rect">
            <a:avLst/>
          </a:prstGeom>
        </p:spPr>
      </p:pic>
      <p:sp>
        <p:nvSpPr>
          <p:cNvPr id="3" name="Rounded Rectangle 13"/>
          <p:cNvSpPr/>
          <p:nvPr userDrawn="1"/>
        </p:nvSpPr>
        <p:spPr>
          <a:xfrm rot="18417348">
            <a:off x="6461366" y="-1638413"/>
            <a:ext cx="7387554" cy="9465827"/>
          </a:xfrm>
          <a:prstGeom prst="roundRect">
            <a:avLst>
              <a:gd name="adj" fmla="val 36977"/>
            </a:avLst>
          </a:prstGeom>
          <a:gradFill flip="none" rotWithShape="1">
            <a:gsLst>
              <a:gs pos="0">
                <a:srgbClr val="224172">
                  <a:shade val="30000"/>
                  <a:satMod val="115000"/>
                  <a:alpha val="90000"/>
                </a:srgbClr>
              </a:gs>
              <a:gs pos="50000">
                <a:srgbClr val="224172">
                  <a:shade val="67500"/>
                  <a:satMod val="115000"/>
                </a:srgbClr>
              </a:gs>
              <a:gs pos="100000">
                <a:srgbClr val="224172">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7"/>
          <p:cNvSpPr txBox="1"/>
          <p:nvPr userDrawn="1"/>
        </p:nvSpPr>
        <p:spPr>
          <a:xfrm>
            <a:off x="6456801" y="1923271"/>
            <a:ext cx="4820255" cy="2477601"/>
          </a:xfrm>
          <a:prstGeom prst="rect">
            <a:avLst/>
          </a:prstGeom>
          <a:noFill/>
        </p:spPr>
        <p:txBody>
          <a:bodyPr wrap="square" rtlCol="0">
            <a:spAutoFit/>
          </a:bodyPr>
          <a:lstStyle/>
          <a:p>
            <a:pPr algn="ctr">
              <a:spcAft>
                <a:spcPts val="600"/>
              </a:spcAft>
            </a:pPr>
            <a:r>
              <a:rPr lang="en-US" sz="2800" dirty="0">
                <a:solidFill>
                  <a:schemeClr val="bg1"/>
                </a:solidFill>
                <a:latin typeface="Avenir Book" charset="0"/>
                <a:ea typeface="Avenir Book" charset="0"/>
                <a:cs typeface="Avenir Book" charset="0"/>
              </a:rPr>
              <a:t>11 Boulevard de </a:t>
            </a:r>
            <a:r>
              <a:rPr lang="en-US" sz="2800" dirty="0" err="1">
                <a:solidFill>
                  <a:schemeClr val="bg1"/>
                </a:solidFill>
                <a:latin typeface="Avenir Book" charset="0"/>
                <a:ea typeface="Avenir Book" charset="0"/>
                <a:cs typeface="Avenir Book" charset="0"/>
              </a:rPr>
              <a:t>Sébastopol</a:t>
            </a:r>
            <a:r>
              <a:rPr lang="en-US" sz="2800" dirty="0">
                <a:solidFill>
                  <a:schemeClr val="bg1"/>
                </a:solidFill>
                <a:latin typeface="Avenir Book" charset="0"/>
                <a:ea typeface="Avenir Book" charset="0"/>
                <a:cs typeface="Avenir Book" charset="0"/>
              </a:rPr>
              <a:t>,</a:t>
            </a:r>
            <a:r>
              <a:rPr lang="en-US" sz="2800" baseline="0" dirty="0">
                <a:solidFill>
                  <a:schemeClr val="bg1"/>
                </a:solidFill>
                <a:latin typeface="Avenir Book" charset="0"/>
                <a:ea typeface="Avenir Book" charset="0"/>
                <a:cs typeface="Avenir Book" charset="0"/>
              </a:rPr>
              <a:t> 75001 Paris</a:t>
            </a:r>
            <a:endParaRPr lang="en-US" sz="2800" dirty="0">
              <a:solidFill>
                <a:schemeClr val="bg1"/>
              </a:solidFill>
              <a:latin typeface="Avenir Book" charset="0"/>
              <a:ea typeface="Avenir Book" charset="0"/>
              <a:cs typeface="Avenir Book" charset="0"/>
            </a:endParaRPr>
          </a:p>
          <a:p>
            <a:pPr algn="ctr">
              <a:spcAft>
                <a:spcPts val="600"/>
              </a:spcAft>
            </a:pPr>
            <a:r>
              <a:rPr lang="en-US" sz="2800" dirty="0">
                <a:solidFill>
                  <a:schemeClr val="bg1"/>
                </a:solidFill>
                <a:latin typeface="Avenir Book" charset="0"/>
                <a:ea typeface="Avenir Book" charset="0"/>
                <a:cs typeface="Avenir Book" charset="0"/>
              </a:rPr>
              <a:t>01.84.20.47.50</a:t>
            </a:r>
          </a:p>
          <a:p>
            <a:pPr algn="ctr">
              <a:spcAft>
                <a:spcPts val="600"/>
              </a:spcAft>
            </a:pPr>
            <a:r>
              <a:rPr lang="en-US" sz="2800" dirty="0" err="1">
                <a:solidFill>
                  <a:schemeClr val="bg1"/>
                </a:solidFill>
                <a:latin typeface="Avenir Book" charset="0"/>
                <a:ea typeface="Avenir Book" charset="0"/>
                <a:cs typeface="Avenir Book" charset="0"/>
              </a:rPr>
              <a:t>contact@wyzerlaw.com</a:t>
            </a:r>
            <a:endParaRPr lang="en-US" sz="2800" dirty="0">
              <a:solidFill>
                <a:schemeClr val="bg1"/>
              </a:solidFill>
              <a:latin typeface="Avenir Book" charset="0"/>
              <a:ea typeface="Avenir Book" charset="0"/>
              <a:cs typeface="Avenir Book" charset="0"/>
            </a:endParaRPr>
          </a:p>
          <a:p>
            <a:pPr algn="ctr">
              <a:spcAft>
                <a:spcPts val="600"/>
              </a:spcAft>
            </a:pPr>
            <a:r>
              <a:rPr lang="en-US" sz="2800" dirty="0" err="1">
                <a:solidFill>
                  <a:schemeClr val="bg1"/>
                </a:solidFill>
                <a:latin typeface="Avenir Book" charset="0"/>
                <a:ea typeface="Avenir Book" charset="0"/>
                <a:cs typeface="Avenir Book" charset="0"/>
              </a:rPr>
              <a:t>wyzerlaw.com</a:t>
            </a:r>
            <a:endParaRPr lang="en-US" sz="2800" dirty="0">
              <a:solidFill>
                <a:schemeClr val="bg1"/>
              </a:solidFill>
              <a:latin typeface="Avenir Book" charset="0"/>
              <a:ea typeface="Avenir Book" charset="0"/>
              <a:cs typeface="Avenir Book" charset="0"/>
            </a:endParaRPr>
          </a:p>
        </p:txBody>
      </p:sp>
      <p:sp>
        <p:nvSpPr>
          <p:cNvPr id="9" name="Espace réservé du pied de page 8"/>
          <p:cNvSpPr>
            <a:spLocks noGrp="1"/>
          </p:cNvSpPr>
          <p:nvPr>
            <p:ph type="ftr" sz="quarter" idx="3"/>
          </p:nvPr>
        </p:nvSpPr>
        <p:spPr>
          <a:xfrm>
            <a:off x="3827780" y="6356351"/>
            <a:ext cx="4536440" cy="365124"/>
          </a:xfrm>
          <a:prstGeom prst="rect">
            <a:avLst/>
          </a:prstGeom>
        </p:spPr>
        <p:txBody>
          <a:bodyPr vert="horz" lIns="91440" tIns="45720" rIns="91440" bIns="45720" rtlCol="0" anchor="ctr"/>
          <a:lstStyle>
            <a:lvl1pPr algn="ctr">
              <a:defRPr sz="1200">
                <a:solidFill>
                  <a:schemeClr val="tx1">
                    <a:lumMod val="50000"/>
                    <a:lumOff val="50000"/>
                  </a:schemeClr>
                </a:solidFill>
                <a:latin typeface="Avenir Book" charset="0"/>
                <a:ea typeface="Avenir Book" charset="0"/>
                <a:cs typeface="Avenir Book" charset="0"/>
              </a:defRPr>
            </a:lvl1pPr>
          </a:lstStyle>
          <a:p>
            <a:r>
              <a:rPr lang="fr-FR"/>
              <a:t>MESURE - WYZER LAW - RGPD - 2018</a:t>
            </a:r>
            <a:endParaRPr lang="fr-FR" dirty="0"/>
          </a:p>
        </p:txBody>
      </p:sp>
      <p:pic>
        <p:nvPicPr>
          <p:cNvPr id="4" name="Image 3">
            <a:extLst>
              <a:ext uri="{FF2B5EF4-FFF2-40B4-BE49-F238E27FC236}">
                <a16:creationId xmlns="" xmlns:a16="http://schemas.microsoft.com/office/drawing/2014/main" id="{A30F43C3-1186-4197-9DCB-DB4EA80CCE09}"/>
              </a:ext>
            </a:extLst>
          </p:cNvPr>
          <p:cNvPicPr>
            <a:picLocks noChangeAspect="1"/>
          </p:cNvPicPr>
          <p:nvPr userDrawn="1"/>
        </p:nvPicPr>
        <p:blipFill>
          <a:blip r:embed="rId3"/>
          <a:stretch>
            <a:fillRect/>
          </a:stretch>
        </p:blipFill>
        <p:spPr>
          <a:xfrm>
            <a:off x="1098150" y="1145765"/>
            <a:ext cx="3740549" cy="3740549"/>
          </a:xfrm>
          <a:prstGeom prst="rect">
            <a:avLst/>
          </a:prstGeom>
        </p:spPr>
      </p:pic>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67006" y="4411361"/>
            <a:ext cx="3408734" cy="3408734"/>
          </a:xfrm>
          <a:prstGeom prst="rect">
            <a:avLst/>
          </a:prstGeom>
        </p:spPr>
      </p:pic>
    </p:spTree>
    <p:extLst>
      <p:ext uri="{BB962C8B-B14F-4D97-AF65-F5344CB8AC3E}">
        <p14:creationId xmlns:p14="http://schemas.microsoft.com/office/powerpoint/2010/main" val="121415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ercalaire Présentation n°1">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56279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arallelogram 13"/>
          <p:cNvSpPr/>
          <p:nvPr userDrawn="1"/>
        </p:nvSpPr>
        <p:spPr>
          <a:xfrm flipV="1">
            <a:off x="-973193" y="4954385"/>
            <a:ext cx="3130026" cy="2568633"/>
          </a:xfrm>
          <a:prstGeom prst="parallelogram">
            <a:avLst>
              <a:gd name="adj" fmla="val 88814"/>
            </a:avLst>
          </a:prstGeom>
          <a:gradFill flip="none" rotWithShape="1">
            <a:gsLst>
              <a:gs pos="0">
                <a:srgbClr val="224172">
                  <a:shade val="30000"/>
                  <a:satMod val="115000"/>
                </a:srgbClr>
              </a:gs>
              <a:gs pos="50000">
                <a:srgbClr val="224172">
                  <a:shade val="67500"/>
                  <a:satMod val="115000"/>
                </a:srgbClr>
              </a:gs>
              <a:gs pos="100000">
                <a:srgbClr val="224172">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space réservé du pied de page 8"/>
          <p:cNvSpPr>
            <a:spLocks noGrp="1"/>
          </p:cNvSpPr>
          <p:nvPr>
            <p:ph type="ftr" sz="quarter" idx="3"/>
          </p:nvPr>
        </p:nvSpPr>
        <p:spPr>
          <a:xfrm>
            <a:off x="3827780" y="6356351"/>
            <a:ext cx="4536440" cy="365124"/>
          </a:xfrm>
          <a:prstGeom prst="rect">
            <a:avLst/>
          </a:prstGeom>
        </p:spPr>
        <p:txBody>
          <a:bodyPr vert="horz" lIns="91440" tIns="45720" rIns="91440" bIns="45720" rtlCol="0" anchor="ctr"/>
          <a:lstStyle>
            <a:lvl1pPr algn="ctr">
              <a:defRPr sz="1200">
                <a:solidFill>
                  <a:schemeClr val="tx1">
                    <a:lumMod val="50000"/>
                    <a:lumOff val="50000"/>
                  </a:schemeClr>
                </a:solidFill>
                <a:latin typeface="Avenir Book" charset="0"/>
                <a:ea typeface="Avenir Book" charset="0"/>
                <a:cs typeface="Avenir Book" charset="0"/>
              </a:defRPr>
            </a:lvl1pPr>
          </a:lstStyle>
          <a:p>
            <a:r>
              <a:rPr lang="fr-FR"/>
              <a:t>MESURE - WYZER LAW - RGPD - 2018</a:t>
            </a:r>
            <a:endParaRPr lang="fr-FR" dirty="0"/>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3" name="Text Placeholder 2"/>
          <p:cNvSpPr>
            <a:spLocks noGrp="1"/>
          </p:cNvSpPr>
          <p:nvPr>
            <p:ph type="body" sz="quarter" idx="10"/>
          </p:nvPr>
        </p:nvSpPr>
        <p:spPr>
          <a:xfrm>
            <a:off x="1762125" y="1579418"/>
            <a:ext cx="9360304" cy="4405457"/>
          </a:xfrm>
        </p:spPr>
        <p:txBody>
          <a:bodyPr>
            <a:normAutofit/>
          </a:bodyPr>
          <a:lstStyle>
            <a:lvl1pPr marL="0" indent="0">
              <a:buNone/>
              <a:defRPr sz="1800">
                <a:latin typeface="Avenir Book" charset="0"/>
                <a:ea typeface="Avenir Book" charset="0"/>
                <a:cs typeface="Avenir Book" charset="0"/>
              </a:defRPr>
            </a:lvl1pPr>
            <a:lvl2pPr>
              <a:defRPr sz="1600">
                <a:latin typeface="Avenir Book" charset="0"/>
                <a:ea typeface="Avenir Book" charset="0"/>
                <a:cs typeface="Avenir Book" charset="0"/>
              </a:defRPr>
            </a:lvl2pPr>
            <a:lvl3pPr>
              <a:defRPr sz="1600">
                <a:latin typeface="Avenir Book" charset="0"/>
                <a:ea typeface="Avenir Book" charset="0"/>
                <a:cs typeface="Avenir Book" charset="0"/>
              </a:defRPr>
            </a:lvl3pPr>
            <a:lvl4pPr>
              <a:defRPr sz="1600">
                <a:latin typeface="Avenir Book" charset="0"/>
                <a:ea typeface="Avenir Book" charset="0"/>
                <a:cs typeface="Avenir Book" charset="0"/>
              </a:defRPr>
            </a:lvl4pPr>
            <a:lvl5pPr>
              <a:defRPr sz="1600">
                <a:latin typeface="Avenir Book" charset="0"/>
                <a:ea typeface="Avenir Book" charset="0"/>
                <a:cs typeface="Avenir Book" charset="0"/>
              </a:defRPr>
            </a:lvl5pPr>
          </a:lstStyle>
          <a:p>
            <a:pPr lvl="0"/>
            <a:r>
              <a:rPr lang="en-US" dirty="0"/>
              <a:t>Click to edit Master text styles</a:t>
            </a:r>
          </a:p>
        </p:txBody>
      </p:sp>
      <p:sp>
        <p:nvSpPr>
          <p:cNvPr id="28" name="Text Placeholder 27"/>
          <p:cNvSpPr>
            <a:spLocks noGrp="1"/>
          </p:cNvSpPr>
          <p:nvPr>
            <p:ph type="body" sz="quarter" idx="11" hasCustomPrompt="1"/>
          </p:nvPr>
        </p:nvSpPr>
        <p:spPr>
          <a:xfrm>
            <a:off x="1147156" y="635168"/>
            <a:ext cx="3049587" cy="765175"/>
          </a:xfrm>
        </p:spPr>
        <p:txBody>
          <a:bodyPr>
            <a:noAutofit/>
          </a:bodyPr>
          <a:lstStyle>
            <a:lvl1pPr marL="0" indent="0">
              <a:buNone/>
              <a:defRPr sz="2800" b="1">
                <a:latin typeface="Avenir Book" charset="0"/>
                <a:ea typeface="Avenir Book" charset="0"/>
                <a:cs typeface="Avenir Book" charset="0"/>
              </a:defRPr>
            </a:lvl1pPr>
          </a:lstStyle>
          <a:p>
            <a:pPr lvl="0"/>
            <a:r>
              <a:rPr lang="en-US" dirty="0"/>
              <a:t>CLICK TO EDIT MASTER TEXT</a:t>
            </a:r>
            <a:endParaRPr lang="fr-FR"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36" y="248603"/>
            <a:ext cx="731520" cy="731520"/>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77600" y="5947755"/>
            <a:ext cx="914400" cy="914400"/>
          </a:xfrm>
          <a:prstGeom prst="rect">
            <a:avLst/>
          </a:prstGeom>
        </p:spPr>
      </p:pic>
    </p:spTree>
    <p:extLst>
      <p:ext uri="{BB962C8B-B14F-4D97-AF65-F5344CB8AC3E}">
        <p14:creationId xmlns:p14="http://schemas.microsoft.com/office/powerpoint/2010/main" val="312900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tercalaire Présentation n°1">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56279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pied de page 8"/>
          <p:cNvSpPr>
            <a:spLocks noGrp="1"/>
          </p:cNvSpPr>
          <p:nvPr>
            <p:ph type="ftr" sz="quarter" idx="3"/>
          </p:nvPr>
        </p:nvSpPr>
        <p:spPr>
          <a:xfrm>
            <a:off x="3827780" y="6356351"/>
            <a:ext cx="4536440" cy="365124"/>
          </a:xfrm>
          <a:prstGeom prst="rect">
            <a:avLst/>
          </a:prstGeom>
        </p:spPr>
        <p:txBody>
          <a:bodyPr vert="horz" lIns="91440" tIns="45720" rIns="91440" bIns="45720" rtlCol="0" anchor="ctr"/>
          <a:lstStyle>
            <a:lvl1pPr algn="ctr">
              <a:defRPr sz="1200">
                <a:solidFill>
                  <a:schemeClr val="tx1">
                    <a:lumMod val="50000"/>
                    <a:lumOff val="50000"/>
                  </a:schemeClr>
                </a:solidFill>
                <a:latin typeface="Avenir Book" charset="0"/>
                <a:ea typeface="Avenir Book" charset="0"/>
                <a:cs typeface="Avenir Book" charset="0"/>
              </a:defRPr>
            </a:lvl1pPr>
          </a:lstStyle>
          <a:p>
            <a:r>
              <a:rPr lang="fr-FR"/>
              <a:t>MESURE - WYZER LAW - RGPD - 2018</a:t>
            </a:r>
            <a:endParaRPr lang="fr-FR" dirty="0"/>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3" name="Text Placeholder 2"/>
          <p:cNvSpPr>
            <a:spLocks noGrp="1"/>
          </p:cNvSpPr>
          <p:nvPr>
            <p:ph type="body" sz="quarter" idx="10"/>
          </p:nvPr>
        </p:nvSpPr>
        <p:spPr>
          <a:xfrm>
            <a:off x="1762125" y="1579418"/>
            <a:ext cx="9360304" cy="4405457"/>
          </a:xfrm>
        </p:spPr>
        <p:txBody>
          <a:bodyPr>
            <a:normAutofit/>
          </a:bodyPr>
          <a:lstStyle>
            <a:lvl1pPr marL="0" indent="0">
              <a:buNone/>
              <a:defRPr sz="1800">
                <a:latin typeface="Avenir Book" charset="0"/>
                <a:ea typeface="Avenir Book" charset="0"/>
                <a:cs typeface="Avenir Book" charset="0"/>
              </a:defRPr>
            </a:lvl1pPr>
            <a:lvl2pPr>
              <a:defRPr sz="1600">
                <a:latin typeface="Avenir Book" charset="0"/>
                <a:ea typeface="Avenir Book" charset="0"/>
                <a:cs typeface="Avenir Book" charset="0"/>
              </a:defRPr>
            </a:lvl2pPr>
            <a:lvl3pPr>
              <a:defRPr sz="1600">
                <a:latin typeface="Avenir Book" charset="0"/>
                <a:ea typeface="Avenir Book" charset="0"/>
                <a:cs typeface="Avenir Book" charset="0"/>
              </a:defRPr>
            </a:lvl3pPr>
            <a:lvl4pPr>
              <a:defRPr sz="1600">
                <a:latin typeface="Avenir Book" charset="0"/>
                <a:ea typeface="Avenir Book" charset="0"/>
                <a:cs typeface="Avenir Book" charset="0"/>
              </a:defRPr>
            </a:lvl4pPr>
            <a:lvl5pPr>
              <a:defRPr sz="1600">
                <a:latin typeface="Avenir Book" charset="0"/>
                <a:ea typeface="Avenir Book" charset="0"/>
                <a:cs typeface="Avenir Book" charset="0"/>
              </a:defRPr>
            </a:lvl5pPr>
          </a:lstStyle>
          <a:p>
            <a:pPr lvl="0"/>
            <a:r>
              <a:rPr lang="en-US" dirty="0"/>
              <a:t>Click to edit Master text styles</a:t>
            </a:r>
          </a:p>
        </p:txBody>
      </p:sp>
      <p:sp>
        <p:nvSpPr>
          <p:cNvPr id="28" name="Text Placeholder 27"/>
          <p:cNvSpPr>
            <a:spLocks noGrp="1"/>
          </p:cNvSpPr>
          <p:nvPr>
            <p:ph type="body" sz="quarter" idx="11" hasCustomPrompt="1"/>
          </p:nvPr>
        </p:nvSpPr>
        <p:spPr>
          <a:xfrm>
            <a:off x="1147156" y="635168"/>
            <a:ext cx="3049587" cy="765175"/>
          </a:xfrm>
        </p:spPr>
        <p:txBody>
          <a:bodyPr>
            <a:noAutofit/>
          </a:bodyPr>
          <a:lstStyle>
            <a:lvl1pPr marL="0" indent="0">
              <a:buNone/>
              <a:defRPr sz="2800" b="1">
                <a:latin typeface="Avenir Book" charset="0"/>
                <a:ea typeface="Avenir Book" charset="0"/>
                <a:cs typeface="Avenir Book" charset="0"/>
              </a:defRPr>
            </a:lvl1pPr>
          </a:lstStyle>
          <a:p>
            <a:pPr lvl="0"/>
            <a:r>
              <a:rPr lang="en-US" dirty="0"/>
              <a:t>CLICK TO EDIT MASTER TEXT</a:t>
            </a:r>
            <a:endParaRPr lang="fr-FR" dirty="0"/>
          </a:p>
        </p:txBody>
      </p:sp>
    </p:spTree>
    <p:extLst>
      <p:ext uri="{BB962C8B-B14F-4D97-AF65-F5344CB8AC3E}">
        <p14:creationId xmlns:p14="http://schemas.microsoft.com/office/powerpoint/2010/main" val="58630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 Photo n°5">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078A6977-B781-FB4B-8917-1B53E5CD8D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691" r="8011"/>
          <a:stretch/>
        </p:blipFill>
        <p:spPr>
          <a:xfrm>
            <a:off x="0" y="2"/>
            <a:ext cx="4511711" cy="6858000"/>
          </a:xfrm>
          <a:prstGeom prst="rect">
            <a:avLst/>
          </a:prstGeom>
        </p:spPr>
      </p:pic>
      <p:sp>
        <p:nvSpPr>
          <p:cNvPr id="17" name="Espace réservé du texte 13"/>
          <p:cNvSpPr>
            <a:spLocks noGrp="1"/>
          </p:cNvSpPr>
          <p:nvPr>
            <p:ph type="body" sz="quarter" idx="10" hasCustomPrompt="1"/>
          </p:nvPr>
        </p:nvSpPr>
        <p:spPr>
          <a:xfrm>
            <a:off x="5225144" y="823547"/>
            <a:ext cx="6403203" cy="4983191"/>
          </a:xfrm>
        </p:spPr>
        <p:txBody>
          <a:bodyPr>
            <a:normAutofit/>
          </a:bodyPr>
          <a:lstStyle>
            <a:lvl1pPr marL="0" indent="0">
              <a:buFontTx/>
              <a:buNone/>
              <a:defRPr sz="2400" b="0" i="0">
                <a:latin typeface="Avenir Book" charset="0"/>
                <a:ea typeface="Avenir Book" charset="0"/>
                <a:cs typeface="Avenir Book" charset="0"/>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fr-FR" dirty="0"/>
              <a:t>Tapez votre texte</a:t>
            </a:r>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3" name="Espace réservé du pied de page 8"/>
          <p:cNvSpPr>
            <a:spLocks noGrp="1"/>
          </p:cNvSpPr>
          <p:nvPr>
            <p:ph type="ftr" sz="quarter" idx="3"/>
          </p:nvPr>
        </p:nvSpPr>
        <p:spPr>
          <a:xfrm>
            <a:off x="3827780" y="6356351"/>
            <a:ext cx="4536440" cy="365124"/>
          </a:xfrm>
          <a:prstGeom prst="rect">
            <a:avLst/>
          </a:prstGeom>
        </p:spPr>
        <p:txBody>
          <a:bodyPr vert="horz" lIns="91440" tIns="45720" rIns="91440" bIns="45720" rtlCol="0" anchor="ctr"/>
          <a:lstStyle>
            <a:lvl1pPr algn="ctr">
              <a:defRPr sz="1200">
                <a:solidFill>
                  <a:schemeClr val="tx1">
                    <a:lumMod val="50000"/>
                    <a:lumOff val="50000"/>
                  </a:schemeClr>
                </a:solidFill>
                <a:latin typeface="Avenir Book" charset="0"/>
                <a:ea typeface="Avenir Book" charset="0"/>
                <a:cs typeface="Avenir Book" charset="0"/>
              </a:defRPr>
            </a:lvl1pPr>
          </a:lstStyle>
          <a:p>
            <a:r>
              <a:rPr lang="fr-FR"/>
              <a:t>MESURE - WYZER LAW - RGPD - 2018</a:t>
            </a:r>
            <a:endParaRPr lang="fr-FR" dirty="0"/>
          </a:p>
        </p:txBody>
      </p:sp>
      <p:pic>
        <p:nvPicPr>
          <p:cNvPr id="2" name="Image 1">
            <a:extLst>
              <a:ext uri="{FF2B5EF4-FFF2-40B4-BE49-F238E27FC236}">
                <a16:creationId xmlns="" xmlns:a16="http://schemas.microsoft.com/office/drawing/2014/main" id="{08A658CB-CE35-4A0D-8A34-FC6CBECA805D}"/>
              </a:ext>
            </a:extLst>
          </p:cNvPr>
          <p:cNvPicPr>
            <a:picLocks noChangeAspect="1"/>
          </p:cNvPicPr>
          <p:nvPr userDrawn="1"/>
        </p:nvPicPr>
        <p:blipFill>
          <a:blip r:embed="rId3"/>
          <a:stretch>
            <a:fillRect/>
          </a:stretch>
        </p:blipFill>
        <p:spPr>
          <a:xfrm>
            <a:off x="11267291" y="5985436"/>
            <a:ext cx="722111" cy="716989"/>
          </a:xfrm>
          <a:prstGeom prst="rect">
            <a:avLst/>
          </a:prstGeom>
        </p:spPr>
      </p:pic>
    </p:spTree>
    <p:extLst>
      <p:ext uri="{BB962C8B-B14F-4D97-AF65-F5344CB8AC3E}">
        <p14:creationId xmlns:p14="http://schemas.microsoft.com/office/powerpoint/2010/main" val="2985890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t>Conformite RGPD - WYZER - 2018</a:t>
            </a:r>
            <a:endParaRPr lang="fr-FR" dirty="0"/>
          </a:p>
        </p:txBody>
      </p:sp>
      <p:sp>
        <p:nvSpPr>
          <p:cNvPr id="24" name="Rectangle 23"/>
          <p:cNvSpPr/>
          <p:nvPr userDrawn="1"/>
        </p:nvSpPr>
        <p:spPr>
          <a:xfrm>
            <a:off x="-11694" y="0"/>
            <a:ext cx="12188952" cy="763524"/>
          </a:xfrm>
          <a:prstGeom prst="rect">
            <a:avLst/>
          </a:prstGeom>
          <a:solidFill>
            <a:srgbClr val="1D365A"/>
          </a:solidFill>
          <a:ln>
            <a:solidFill>
              <a:srgbClr val="1D3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extBox 11">
            <a:extLst>
              <a:ext uri="{FF2B5EF4-FFF2-40B4-BE49-F238E27FC236}">
                <a16:creationId xmlns="" xmlns:a16="http://schemas.microsoft.com/office/drawing/2014/main" id="{1607962D-67FF-4F3A-9ADE-B02E2F041E7C}"/>
              </a:ext>
            </a:extLst>
          </p:cNvPr>
          <p:cNvSpPr txBox="1"/>
          <p:nvPr userDrawn="1"/>
        </p:nvSpPr>
        <p:spPr>
          <a:xfrm>
            <a:off x="648716" y="159024"/>
            <a:ext cx="10891520" cy="523220"/>
          </a:xfrm>
          <a:prstGeom prst="rect">
            <a:avLst/>
          </a:prstGeom>
          <a:noFill/>
        </p:spPr>
        <p:txBody>
          <a:bodyPr wrap="square" rtlCol="0">
            <a:spAutoFit/>
          </a:bodyPr>
          <a:lstStyle/>
          <a:p>
            <a:pPr algn="ctr"/>
            <a:r>
              <a:rPr lang="fr-FR" sz="2800" b="1" i="0" noProof="0" dirty="0">
                <a:solidFill>
                  <a:schemeClr val="bg1"/>
                </a:solidFill>
                <a:latin typeface="Avenir" panose="020B0503020203020204" pitchFamily="34" charset="0"/>
                <a:ea typeface="Avenir Book" charset="0"/>
                <a:cs typeface="Avenir Book" charset="0"/>
              </a:rPr>
              <a:t>NOS</a:t>
            </a:r>
            <a:r>
              <a:rPr lang="fr-FR" sz="2800" b="1" i="0" baseline="0" noProof="0" dirty="0">
                <a:solidFill>
                  <a:schemeClr val="bg1"/>
                </a:solidFill>
                <a:latin typeface="Avenir" panose="020B0503020203020204" pitchFamily="34" charset="0"/>
                <a:ea typeface="Avenir Book" charset="0"/>
                <a:cs typeface="Avenir Book" charset="0"/>
              </a:rPr>
              <a:t> EXPERTISES</a:t>
            </a:r>
            <a:endParaRPr lang="fr-FR" sz="2800" b="1" i="0" noProof="0" dirty="0">
              <a:solidFill>
                <a:schemeClr val="bg1"/>
              </a:solidFill>
              <a:latin typeface="Avenir" panose="020B0503020203020204" pitchFamily="34" charset="0"/>
              <a:ea typeface="Avenir Book" charset="0"/>
              <a:cs typeface="Avenir Book" charset="0"/>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3524"/>
            <a:ext cx="12188952" cy="6094476"/>
          </a:xfrm>
          <a:prstGeom prst="rect">
            <a:avLst/>
          </a:prstGeom>
        </p:spPr>
      </p:pic>
    </p:spTree>
    <p:extLst>
      <p:ext uri="{BB962C8B-B14F-4D97-AF65-F5344CB8AC3E}">
        <p14:creationId xmlns:p14="http://schemas.microsoft.com/office/powerpoint/2010/main" val="93917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Intercalaire Titre n°1">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030" y="0"/>
            <a:ext cx="9653970" cy="7240478"/>
          </a:xfrm>
          <a:prstGeom prst="rect">
            <a:avLst/>
          </a:prstGeom>
        </p:spPr>
      </p:pic>
      <p:sp>
        <p:nvSpPr>
          <p:cNvPr id="9" name="Parallelogram 13"/>
          <p:cNvSpPr/>
          <p:nvPr userDrawn="1"/>
        </p:nvSpPr>
        <p:spPr>
          <a:xfrm flipV="1">
            <a:off x="3767741" y="2853560"/>
            <a:ext cx="4020425" cy="3279226"/>
          </a:xfrm>
          <a:prstGeom prst="parallelogram">
            <a:avLst>
              <a:gd name="adj" fmla="val 67208"/>
            </a:avLst>
          </a:prstGeom>
          <a:gradFill flip="none" rotWithShape="1">
            <a:gsLst>
              <a:gs pos="0">
                <a:srgbClr val="224172">
                  <a:shade val="30000"/>
                  <a:satMod val="115000"/>
                </a:srgbClr>
              </a:gs>
              <a:gs pos="50000">
                <a:srgbClr val="224172">
                  <a:shade val="67500"/>
                  <a:satMod val="115000"/>
                </a:srgbClr>
              </a:gs>
              <a:gs pos="100000">
                <a:srgbClr val="224172">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2"/>
          <p:cNvGrpSpPr/>
          <p:nvPr userDrawn="1"/>
        </p:nvGrpSpPr>
        <p:grpSpPr>
          <a:xfrm>
            <a:off x="0" y="0"/>
            <a:ext cx="7173092" cy="6858000"/>
            <a:chOff x="0" y="0"/>
            <a:chExt cx="7173092" cy="6858000"/>
          </a:xfrm>
        </p:grpSpPr>
        <p:sp>
          <p:nvSpPr>
            <p:cNvPr id="18" name="Right Triangle 10"/>
            <p:cNvSpPr/>
            <p:nvPr/>
          </p:nvSpPr>
          <p:spPr>
            <a:xfrm>
              <a:off x="2538030" y="0"/>
              <a:ext cx="463506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25380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Espace réservé du texte 3"/>
          <p:cNvSpPr>
            <a:spLocks noGrp="1"/>
          </p:cNvSpPr>
          <p:nvPr>
            <p:ph type="body" sz="quarter" idx="10" hasCustomPrompt="1"/>
          </p:nvPr>
        </p:nvSpPr>
        <p:spPr>
          <a:xfrm>
            <a:off x="941974" y="4280401"/>
            <a:ext cx="3362675" cy="1280432"/>
          </a:xfrm>
        </p:spPr>
        <p:txBody>
          <a:bodyPr anchor="ctr">
            <a:noAutofit/>
          </a:bodyPr>
          <a:lstStyle>
            <a:lvl1pPr marL="0" indent="0" algn="ctr">
              <a:lnSpc>
                <a:spcPct val="100000"/>
              </a:lnSpc>
              <a:spcBef>
                <a:spcPts val="0"/>
              </a:spcBef>
              <a:buNone/>
              <a:defRPr sz="2600" baseline="0">
                <a:solidFill>
                  <a:schemeClr val="tx1"/>
                </a:solidFill>
                <a:latin typeface="Avenir Book" charset="0"/>
                <a:ea typeface="Avenir Book" charset="0"/>
                <a:cs typeface="Avenir Book" charset="0"/>
              </a:defRPr>
            </a:lvl1pPr>
            <a:lvl2pPr marL="457189" indent="0">
              <a:buNone/>
              <a:defRPr/>
            </a:lvl2pPr>
            <a:lvl3pPr marL="914377" indent="0">
              <a:buNone/>
              <a:defRPr/>
            </a:lvl3pPr>
            <a:lvl4pPr marL="1371566" indent="0">
              <a:buNone/>
              <a:defRPr/>
            </a:lvl4pPr>
            <a:lvl5pPr marL="1828754" indent="0">
              <a:buNone/>
              <a:defRPr/>
            </a:lvl5pPr>
          </a:lstStyle>
          <a:p>
            <a:r>
              <a:rPr lang="fr-FR" dirty="0"/>
              <a:t>TITRE</a:t>
            </a:r>
          </a:p>
          <a:p>
            <a:r>
              <a:rPr lang="fr-FR" dirty="0"/>
              <a:t>SUITE TITRE</a:t>
            </a:r>
          </a:p>
          <a:p>
            <a:r>
              <a:rPr lang="fr-FR" dirty="0"/>
              <a:t>SUITE TITRE</a:t>
            </a:r>
          </a:p>
        </p:txBody>
      </p:sp>
      <p:sp>
        <p:nvSpPr>
          <p:cNvPr id="12" name="Espace réservé du pied de page 8"/>
          <p:cNvSpPr>
            <a:spLocks noGrp="1"/>
          </p:cNvSpPr>
          <p:nvPr>
            <p:ph type="ftr" sz="quarter" idx="3"/>
          </p:nvPr>
        </p:nvSpPr>
        <p:spPr>
          <a:xfrm>
            <a:off x="3827780" y="6356351"/>
            <a:ext cx="4536440" cy="365124"/>
          </a:xfrm>
          <a:prstGeom prst="rect">
            <a:avLst/>
          </a:prstGeom>
        </p:spPr>
        <p:txBody>
          <a:bodyPr vert="horz" lIns="91440" tIns="45720" rIns="91440" bIns="45720" rtlCol="0" anchor="ctr"/>
          <a:lstStyle>
            <a:lvl1pPr algn="ctr">
              <a:defRPr sz="1200">
                <a:solidFill>
                  <a:schemeClr val="tx1">
                    <a:lumMod val="50000"/>
                    <a:lumOff val="50000"/>
                  </a:schemeClr>
                </a:solidFill>
                <a:latin typeface="Avenir Book" charset="0"/>
                <a:ea typeface="Avenir Book" charset="0"/>
                <a:cs typeface="Avenir Book" charset="0"/>
              </a:defRPr>
            </a:lvl1pPr>
          </a:lstStyle>
          <a:p>
            <a:r>
              <a:rPr lang="fr-FR"/>
              <a:t>MESURE - WYZER LAW - RGPD - 2018</a:t>
            </a:r>
            <a:endParaRPr lang="fr-FR" dirty="0"/>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15" name="Image 14">
            <a:extLst>
              <a:ext uri="{FF2B5EF4-FFF2-40B4-BE49-F238E27FC236}">
                <a16:creationId xmlns="" xmlns:a16="http://schemas.microsoft.com/office/drawing/2014/main" id="{8FEF144A-34CD-421D-8469-AE53190B59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411" y="1370717"/>
            <a:ext cx="3225800" cy="3225800"/>
          </a:xfrm>
          <a:prstGeom prst="rect">
            <a:avLst/>
          </a:prstGeom>
        </p:spPr>
      </p:pic>
    </p:spTree>
    <p:extLst>
      <p:ext uri="{BB962C8B-B14F-4D97-AF65-F5344CB8AC3E}">
        <p14:creationId xmlns:p14="http://schemas.microsoft.com/office/powerpoint/2010/main" val="18054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Intercalaire Titre n°1">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BC0F827-F7C4-D340-B36F-A512CC33BE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145"/>
          <a:stretch/>
        </p:blipFill>
        <p:spPr>
          <a:xfrm>
            <a:off x="623393" y="0"/>
            <a:ext cx="11568608" cy="6872262"/>
          </a:xfrm>
          <a:prstGeom prst="rect">
            <a:avLst/>
          </a:prstGeom>
        </p:spPr>
      </p:pic>
      <p:sp>
        <p:nvSpPr>
          <p:cNvPr id="9" name="Parallelogram 13"/>
          <p:cNvSpPr/>
          <p:nvPr userDrawn="1"/>
        </p:nvSpPr>
        <p:spPr>
          <a:xfrm flipV="1">
            <a:off x="3767741" y="2853560"/>
            <a:ext cx="4020425" cy="3279226"/>
          </a:xfrm>
          <a:prstGeom prst="parallelogram">
            <a:avLst>
              <a:gd name="adj" fmla="val 67208"/>
            </a:avLst>
          </a:prstGeom>
          <a:gradFill flip="none" rotWithShape="1">
            <a:gsLst>
              <a:gs pos="0">
                <a:srgbClr val="224172">
                  <a:shade val="30000"/>
                  <a:satMod val="115000"/>
                </a:srgbClr>
              </a:gs>
              <a:gs pos="50000">
                <a:srgbClr val="224172">
                  <a:shade val="67500"/>
                  <a:satMod val="115000"/>
                </a:srgbClr>
              </a:gs>
              <a:gs pos="100000">
                <a:srgbClr val="224172">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2"/>
          <p:cNvGrpSpPr/>
          <p:nvPr userDrawn="1"/>
        </p:nvGrpSpPr>
        <p:grpSpPr>
          <a:xfrm>
            <a:off x="0" y="0"/>
            <a:ext cx="7173092" cy="6858000"/>
            <a:chOff x="0" y="0"/>
            <a:chExt cx="7173092" cy="6858000"/>
          </a:xfrm>
        </p:grpSpPr>
        <p:sp>
          <p:nvSpPr>
            <p:cNvPr id="18" name="Right Triangle 10"/>
            <p:cNvSpPr/>
            <p:nvPr/>
          </p:nvSpPr>
          <p:spPr>
            <a:xfrm>
              <a:off x="2538030" y="0"/>
              <a:ext cx="463506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25380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Espace réservé du texte 3"/>
          <p:cNvSpPr>
            <a:spLocks noGrp="1"/>
          </p:cNvSpPr>
          <p:nvPr>
            <p:ph type="body" sz="quarter" idx="10" hasCustomPrompt="1"/>
          </p:nvPr>
        </p:nvSpPr>
        <p:spPr>
          <a:xfrm>
            <a:off x="941974" y="4280401"/>
            <a:ext cx="3362675" cy="1280432"/>
          </a:xfrm>
        </p:spPr>
        <p:txBody>
          <a:bodyPr anchor="ctr">
            <a:noAutofit/>
          </a:bodyPr>
          <a:lstStyle>
            <a:lvl1pPr marL="0" indent="0" algn="ctr">
              <a:lnSpc>
                <a:spcPct val="100000"/>
              </a:lnSpc>
              <a:spcBef>
                <a:spcPts val="0"/>
              </a:spcBef>
              <a:buNone/>
              <a:defRPr sz="2600" baseline="0">
                <a:solidFill>
                  <a:schemeClr val="tx1"/>
                </a:solidFill>
                <a:latin typeface="Avenir Book" charset="0"/>
                <a:ea typeface="Avenir Book" charset="0"/>
                <a:cs typeface="Avenir Book" charset="0"/>
              </a:defRPr>
            </a:lvl1pPr>
            <a:lvl2pPr marL="457189" indent="0">
              <a:buNone/>
              <a:defRPr/>
            </a:lvl2pPr>
            <a:lvl3pPr marL="914377" indent="0">
              <a:buNone/>
              <a:defRPr/>
            </a:lvl3pPr>
            <a:lvl4pPr marL="1371566" indent="0">
              <a:buNone/>
              <a:defRPr/>
            </a:lvl4pPr>
            <a:lvl5pPr marL="1828754" indent="0">
              <a:buNone/>
              <a:defRPr/>
            </a:lvl5pPr>
          </a:lstStyle>
          <a:p>
            <a:r>
              <a:rPr lang="fr-FR" dirty="0"/>
              <a:t>TITRE</a:t>
            </a:r>
          </a:p>
          <a:p>
            <a:r>
              <a:rPr lang="fr-FR" dirty="0"/>
              <a:t>SUITE TITRE</a:t>
            </a:r>
          </a:p>
          <a:p>
            <a:r>
              <a:rPr lang="fr-FR" dirty="0"/>
              <a:t>SUITE TITRE</a:t>
            </a:r>
          </a:p>
        </p:txBody>
      </p:sp>
      <p:sp>
        <p:nvSpPr>
          <p:cNvPr id="12" name="Espace réservé du pied de page 8"/>
          <p:cNvSpPr>
            <a:spLocks noGrp="1"/>
          </p:cNvSpPr>
          <p:nvPr>
            <p:ph type="ftr" sz="quarter" idx="3"/>
          </p:nvPr>
        </p:nvSpPr>
        <p:spPr>
          <a:xfrm>
            <a:off x="3827780" y="6356351"/>
            <a:ext cx="4536440" cy="365124"/>
          </a:xfrm>
          <a:prstGeom prst="rect">
            <a:avLst/>
          </a:prstGeom>
        </p:spPr>
        <p:txBody>
          <a:bodyPr vert="horz" lIns="91440" tIns="45720" rIns="91440" bIns="45720" rtlCol="0" anchor="ctr"/>
          <a:lstStyle>
            <a:lvl1pPr algn="ctr">
              <a:defRPr sz="1200">
                <a:solidFill>
                  <a:schemeClr val="tx1">
                    <a:lumMod val="50000"/>
                    <a:lumOff val="50000"/>
                  </a:schemeClr>
                </a:solidFill>
                <a:latin typeface="Avenir Book" charset="0"/>
                <a:ea typeface="Avenir Book" charset="0"/>
                <a:cs typeface="Avenir Book" charset="0"/>
              </a:defRPr>
            </a:lvl1pPr>
          </a:lstStyle>
          <a:p>
            <a:r>
              <a:rPr lang="fr-FR"/>
              <a:t>MESURE - WYZER LAW - RGPD - 2018</a:t>
            </a:r>
            <a:endParaRPr lang="fr-FR" dirty="0"/>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15" name="Image 14">
            <a:extLst>
              <a:ext uri="{FF2B5EF4-FFF2-40B4-BE49-F238E27FC236}">
                <a16:creationId xmlns="" xmlns:a16="http://schemas.microsoft.com/office/drawing/2014/main" id="{8FEF144A-34CD-421D-8469-AE53190B59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411" y="1370717"/>
            <a:ext cx="3225800" cy="3225800"/>
          </a:xfrm>
          <a:prstGeom prst="rect">
            <a:avLst/>
          </a:prstGeom>
        </p:spPr>
      </p:pic>
    </p:spTree>
    <p:extLst>
      <p:ext uri="{BB962C8B-B14F-4D97-AF65-F5344CB8AC3E}">
        <p14:creationId xmlns:p14="http://schemas.microsoft.com/office/powerpoint/2010/main" val="99895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tercalaire Titre n°1">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0A267EA-30EC-FA47-B391-88067B0B72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306" y="0"/>
            <a:ext cx="10281859" cy="6858000"/>
          </a:xfrm>
          <a:prstGeom prst="rect">
            <a:avLst/>
          </a:prstGeom>
        </p:spPr>
      </p:pic>
      <p:sp>
        <p:nvSpPr>
          <p:cNvPr id="9" name="Parallelogram 13"/>
          <p:cNvSpPr/>
          <p:nvPr userDrawn="1"/>
        </p:nvSpPr>
        <p:spPr>
          <a:xfrm flipV="1">
            <a:off x="3767741" y="2853560"/>
            <a:ext cx="4020425" cy="3279226"/>
          </a:xfrm>
          <a:prstGeom prst="parallelogram">
            <a:avLst>
              <a:gd name="adj" fmla="val 67208"/>
            </a:avLst>
          </a:prstGeom>
          <a:gradFill flip="none" rotWithShape="1">
            <a:gsLst>
              <a:gs pos="0">
                <a:srgbClr val="224172">
                  <a:shade val="30000"/>
                  <a:satMod val="115000"/>
                </a:srgbClr>
              </a:gs>
              <a:gs pos="50000">
                <a:srgbClr val="224172">
                  <a:shade val="67500"/>
                  <a:satMod val="115000"/>
                </a:srgbClr>
              </a:gs>
              <a:gs pos="100000">
                <a:srgbClr val="224172">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2"/>
          <p:cNvGrpSpPr/>
          <p:nvPr userDrawn="1"/>
        </p:nvGrpSpPr>
        <p:grpSpPr>
          <a:xfrm>
            <a:off x="0" y="0"/>
            <a:ext cx="7173092" cy="6858000"/>
            <a:chOff x="0" y="0"/>
            <a:chExt cx="7173092" cy="6858000"/>
          </a:xfrm>
        </p:grpSpPr>
        <p:sp>
          <p:nvSpPr>
            <p:cNvPr id="18" name="Right Triangle 10"/>
            <p:cNvSpPr/>
            <p:nvPr/>
          </p:nvSpPr>
          <p:spPr>
            <a:xfrm>
              <a:off x="2538030" y="0"/>
              <a:ext cx="463506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25380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Espace réservé du texte 3"/>
          <p:cNvSpPr>
            <a:spLocks noGrp="1"/>
          </p:cNvSpPr>
          <p:nvPr>
            <p:ph type="body" sz="quarter" idx="10" hasCustomPrompt="1"/>
          </p:nvPr>
        </p:nvSpPr>
        <p:spPr>
          <a:xfrm>
            <a:off x="941974" y="4280401"/>
            <a:ext cx="3362675" cy="1280432"/>
          </a:xfrm>
        </p:spPr>
        <p:txBody>
          <a:bodyPr anchor="ctr">
            <a:noAutofit/>
          </a:bodyPr>
          <a:lstStyle>
            <a:lvl1pPr marL="0" indent="0" algn="ctr">
              <a:lnSpc>
                <a:spcPct val="100000"/>
              </a:lnSpc>
              <a:spcBef>
                <a:spcPts val="0"/>
              </a:spcBef>
              <a:buNone/>
              <a:defRPr sz="2600" baseline="0">
                <a:solidFill>
                  <a:schemeClr val="tx1"/>
                </a:solidFill>
                <a:latin typeface="Avenir Book" charset="0"/>
                <a:ea typeface="Avenir Book" charset="0"/>
                <a:cs typeface="Avenir Book" charset="0"/>
              </a:defRPr>
            </a:lvl1pPr>
            <a:lvl2pPr marL="457189" indent="0">
              <a:buNone/>
              <a:defRPr/>
            </a:lvl2pPr>
            <a:lvl3pPr marL="914377" indent="0">
              <a:buNone/>
              <a:defRPr/>
            </a:lvl3pPr>
            <a:lvl4pPr marL="1371566" indent="0">
              <a:buNone/>
              <a:defRPr/>
            </a:lvl4pPr>
            <a:lvl5pPr marL="1828754" indent="0">
              <a:buNone/>
              <a:defRPr/>
            </a:lvl5pPr>
          </a:lstStyle>
          <a:p>
            <a:r>
              <a:rPr lang="fr-FR" dirty="0"/>
              <a:t>TITRE</a:t>
            </a:r>
          </a:p>
          <a:p>
            <a:r>
              <a:rPr lang="fr-FR" dirty="0"/>
              <a:t>SUITE TITRE</a:t>
            </a:r>
          </a:p>
          <a:p>
            <a:r>
              <a:rPr lang="fr-FR" dirty="0"/>
              <a:t>SUITE TITRE</a:t>
            </a:r>
          </a:p>
        </p:txBody>
      </p:sp>
      <p:sp>
        <p:nvSpPr>
          <p:cNvPr id="12" name="Espace réservé du pied de page 8"/>
          <p:cNvSpPr>
            <a:spLocks noGrp="1"/>
          </p:cNvSpPr>
          <p:nvPr>
            <p:ph type="ftr" sz="quarter" idx="3"/>
          </p:nvPr>
        </p:nvSpPr>
        <p:spPr>
          <a:xfrm>
            <a:off x="3827780" y="6356351"/>
            <a:ext cx="4536440" cy="365124"/>
          </a:xfrm>
          <a:prstGeom prst="rect">
            <a:avLst/>
          </a:prstGeom>
        </p:spPr>
        <p:txBody>
          <a:bodyPr vert="horz" lIns="91440" tIns="45720" rIns="91440" bIns="45720" rtlCol="0" anchor="ctr"/>
          <a:lstStyle>
            <a:lvl1pPr algn="ctr">
              <a:defRPr sz="1200">
                <a:solidFill>
                  <a:schemeClr val="tx1">
                    <a:lumMod val="50000"/>
                    <a:lumOff val="50000"/>
                  </a:schemeClr>
                </a:solidFill>
                <a:latin typeface="Avenir Book" charset="0"/>
                <a:ea typeface="Avenir Book" charset="0"/>
                <a:cs typeface="Avenir Book" charset="0"/>
              </a:defRPr>
            </a:lvl1pPr>
          </a:lstStyle>
          <a:p>
            <a:r>
              <a:rPr lang="fr-FR"/>
              <a:t>MESURE - WYZER LAW - RGPD - 2018</a:t>
            </a:r>
            <a:endParaRPr lang="fr-FR" dirty="0"/>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15" name="Image 14">
            <a:extLst>
              <a:ext uri="{FF2B5EF4-FFF2-40B4-BE49-F238E27FC236}">
                <a16:creationId xmlns="" xmlns:a16="http://schemas.microsoft.com/office/drawing/2014/main" id="{8FEF144A-34CD-421D-8469-AE53190B59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411" y="1370717"/>
            <a:ext cx="3225800" cy="3225800"/>
          </a:xfrm>
          <a:prstGeom prst="rect">
            <a:avLst/>
          </a:prstGeom>
        </p:spPr>
      </p:pic>
    </p:spTree>
    <p:extLst>
      <p:ext uri="{BB962C8B-B14F-4D97-AF65-F5344CB8AC3E}">
        <p14:creationId xmlns:p14="http://schemas.microsoft.com/office/powerpoint/2010/main" val="208112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ntercalaire Titre n°1">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CCABA47-BC81-DA44-AD9D-5633DD7375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030" y="0"/>
            <a:ext cx="9700734" cy="6858000"/>
          </a:xfrm>
          <a:prstGeom prst="rect">
            <a:avLst/>
          </a:prstGeom>
        </p:spPr>
      </p:pic>
      <p:sp>
        <p:nvSpPr>
          <p:cNvPr id="9" name="Parallelogram 13"/>
          <p:cNvSpPr/>
          <p:nvPr userDrawn="1"/>
        </p:nvSpPr>
        <p:spPr>
          <a:xfrm flipV="1">
            <a:off x="3767741" y="2853560"/>
            <a:ext cx="4020425" cy="3279226"/>
          </a:xfrm>
          <a:prstGeom prst="parallelogram">
            <a:avLst>
              <a:gd name="adj" fmla="val 67208"/>
            </a:avLst>
          </a:prstGeom>
          <a:gradFill flip="none" rotWithShape="1">
            <a:gsLst>
              <a:gs pos="0">
                <a:srgbClr val="224172">
                  <a:shade val="30000"/>
                  <a:satMod val="115000"/>
                </a:srgbClr>
              </a:gs>
              <a:gs pos="50000">
                <a:srgbClr val="224172">
                  <a:shade val="67500"/>
                  <a:satMod val="115000"/>
                </a:srgbClr>
              </a:gs>
              <a:gs pos="100000">
                <a:srgbClr val="224172">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2"/>
          <p:cNvGrpSpPr/>
          <p:nvPr userDrawn="1"/>
        </p:nvGrpSpPr>
        <p:grpSpPr>
          <a:xfrm>
            <a:off x="0" y="0"/>
            <a:ext cx="7173092" cy="6858000"/>
            <a:chOff x="0" y="0"/>
            <a:chExt cx="7173092" cy="6858000"/>
          </a:xfrm>
        </p:grpSpPr>
        <p:sp>
          <p:nvSpPr>
            <p:cNvPr id="18" name="Right Triangle 10"/>
            <p:cNvSpPr/>
            <p:nvPr/>
          </p:nvSpPr>
          <p:spPr>
            <a:xfrm>
              <a:off x="2538030" y="0"/>
              <a:ext cx="4635062"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25380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Espace réservé du texte 3"/>
          <p:cNvSpPr>
            <a:spLocks noGrp="1"/>
          </p:cNvSpPr>
          <p:nvPr>
            <p:ph type="body" sz="quarter" idx="10" hasCustomPrompt="1"/>
          </p:nvPr>
        </p:nvSpPr>
        <p:spPr>
          <a:xfrm>
            <a:off x="941974" y="4280401"/>
            <a:ext cx="3362675" cy="1280432"/>
          </a:xfrm>
        </p:spPr>
        <p:txBody>
          <a:bodyPr anchor="ctr">
            <a:noAutofit/>
          </a:bodyPr>
          <a:lstStyle>
            <a:lvl1pPr marL="0" indent="0" algn="ctr">
              <a:lnSpc>
                <a:spcPct val="100000"/>
              </a:lnSpc>
              <a:spcBef>
                <a:spcPts val="0"/>
              </a:spcBef>
              <a:buNone/>
              <a:defRPr sz="2600" baseline="0">
                <a:solidFill>
                  <a:schemeClr val="tx1"/>
                </a:solidFill>
                <a:latin typeface="Avenir Book" charset="0"/>
                <a:ea typeface="Avenir Book" charset="0"/>
                <a:cs typeface="Avenir Book" charset="0"/>
              </a:defRPr>
            </a:lvl1pPr>
            <a:lvl2pPr marL="457189" indent="0">
              <a:buNone/>
              <a:defRPr/>
            </a:lvl2pPr>
            <a:lvl3pPr marL="914377" indent="0">
              <a:buNone/>
              <a:defRPr/>
            </a:lvl3pPr>
            <a:lvl4pPr marL="1371566" indent="0">
              <a:buNone/>
              <a:defRPr/>
            </a:lvl4pPr>
            <a:lvl5pPr marL="1828754" indent="0">
              <a:buNone/>
              <a:defRPr/>
            </a:lvl5pPr>
          </a:lstStyle>
          <a:p>
            <a:r>
              <a:rPr lang="fr-FR" dirty="0"/>
              <a:t>TITRE</a:t>
            </a:r>
          </a:p>
          <a:p>
            <a:r>
              <a:rPr lang="fr-FR" dirty="0"/>
              <a:t>SUITE TITRE</a:t>
            </a:r>
          </a:p>
          <a:p>
            <a:r>
              <a:rPr lang="fr-FR" dirty="0"/>
              <a:t>SUITE TITRE</a:t>
            </a:r>
          </a:p>
        </p:txBody>
      </p:sp>
      <p:sp>
        <p:nvSpPr>
          <p:cNvPr id="12" name="Espace réservé du pied de page 8"/>
          <p:cNvSpPr>
            <a:spLocks noGrp="1"/>
          </p:cNvSpPr>
          <p:nvPr>
            <p:ph type="ftr" sz="quarter" idx="3"/>
          </p:nvPr>
        </p:nvSpPr>
        <p:spPr>
          <a:xfrm>
            <a:off x="3827780" y="6356351"/>
            <a:ext cx="4536440" cy="365124"/>
          </a:xfrm>
          <a:prstGeom prst="rect">
            <a:avLst/>
          </a:prstGeom>
        </p:spPr>
        <p:txBody>
          <a:bodyPr vert="horz" lIns="91440" tIns="45720" rIns="91440" bIns="45720" rtlCol="0" anchor="ctr"/>
          <a:lstStyle>
            <a:lvl1pPr algn="ctr">
              <a:defRPr sz="1200">
                <a:solidFill>
                  <a:schemeClr val="tx1">
                    <a:lumMod val="50000"/>
                    <a:lumOff val="50000"/>
                  </a:schemeClr>
                </a:solidFill>
                <a:latin typeface="Avenir Book" charset="0"/>
                <a:ea typeface="Avenir Book" charset="0"/>
                <a:cs typeface="Avenir Book" charset="0"/>
              </a:defRPr>
            </a:lvl1pPr>
          </a:lstStyle>
          <a:p>
            <a:r>
              <a:rPr lang="fr-FR"/>
              <a:t>MESURE - WYZER LAW - RGPD - 2018</a:t>
            </a:r>
            <a:endParaRPr lang="fr-FR" dirty="0"/>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15" name="Image 14">
            <a:extLst>
              <a:ext uri="{FF2B5EF4-FFF2-40B4-BE49-F238E27FC236}">
                <a16:creationId xmlns="" xmlns:a16="http://schemas.microsoft.com/office/drawing/2014/main" id="{8FEF144A-34CD-421D-8469-AE53190B59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411" y="1370717"/>
            <a:ext cx="3225800" cy="3225800"/>
          </a:xfrm>
          <a:prstGeom prst="rect">
            <a:avLst/>
          </a:prstGeom>
        </p:spPr>
      </p:pic>
    </p:spTree>
    <p:extLst>
      <p:ext uri="{BB962C8B-B14F-4D97-AF65-F5344CB8AC3E}">
        <p14:creationId xmlns:p14="http://schemas.microsoft.com/office/powerpoint/2010/main" val="403815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endParaRPr lang="fr-BE" altLang="fr-F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Tree>
  </p:cSld>
  <p:clrMap bg1="lt1" tx1="dk1" bg2="lt2" tx2="dk2" accent1="accent1" accent2="accent2" accent3="accent3" accent4="accent4" accent5="accent5" accent6="accent6" hlink="hlink" folHlink="folHlink"/>
  <p:sldLayoutIdLst>
    <p:sldLayoutId id="2147484224" r:id="rId1"/>
    <p:sldLayoutId id="2147484222" r:id="rId2"/>
    <p:sldLayoutId id="2147484225" r:id="rId3"/>
    <p:sldLayoutId id="2147484223" r:id="rId4"/>
    <p:sldLayoutId id="2147484233" r:id="rId5"/>
    <p:sldLayoutId id="2147484226" r:id="rId6"/>
    <p:sldLayoutId id="2147484230" r:id="rId7"/>
    <p:sldLayoutId id="2147484228" r:id="rId8"/>
    <p:sldLayoutId id="2147484231" r:id="rId9"/>
    <p:sldLayoutId id="2147484232" r:id="rId10"/>
    <p:sldLayoutId id="2147484227" r:id="rId11"/>
    <p:sldLayoutId id="2147484229" r:id="rId12"/>
  </p:sldLayoutIdLst>
  <p:hf sldNum="0" hdr="0" dt="0"/>
  <p:txStyles>
    <p:titleStyle>
      <a:lvl1pPr algn="ctr" rtl="0" eaLnBrk="0" fontAlgn="base" hangingPunct="0">
        <a:spcBef>
          <a:spcPct val="0"/>
        </a:spcBef>
        <a:spcAft>
          <a:spcPct val="0"/>
        </a:spcAft>
        <a:defRPr sz="4400" kern="1200">
          <a:solidFill>
            <a:srgbClr val="17375E"/>
          </a:solidFill>
          <a:latin typeface="Arial" charset="0"/>
          <a:ea typeface="+mj-ea"/>
          <a:cs typeface="+mj-cs"/>
        </a:defRPr>
      </a:lvl1pPr>
      <a:lvl2pPr algn="ctr" rtl="0" eaLnBrk="0" fontAlgn="base" hangingPunct="0">
        <a:spcBef>
          <a:spcPct val="0"/>
        </a:spcBef>
        <a:spcAft>
          <a:spcPct val="0"/>
        </a:spcAft>
        <a:defRPr sz="4400">
          <a:solidFill>
            <a:srgbClr val="17375E"/>
          </a:solidFill>
          <a:latin typeface="Arial" charset="0"/>
        </a:defRPr>
      </a:lvl2pPr>
      <a:lvl3pPr algn="ctr" rtl="0" eaLnBrk="0" fontAlgn="base" hangingPunct="0">
        <a:spcBef>
          <a:spcPct val="0"/>
        </a:spcBef>
        <a:spcAft>
          <a:spcPct val="0"/>
        </a:spcAft>
        <a:defRPr sz="4400">
          <a:solidFill>
            <a:srgbClr val="17375E"/>
          </a:solidFill>
          <a:latin typeface="Arial" charset="0"/>
        </a:defRPr>
      </a:lvl3pPr>
      <a:lvl4pPr algn="ctr" rtl="0" eaLnBrk="0" fontAlgn="base" hangingPunct="0">
        <a:spcBef>
          <a:spcPct val="0"/>
        </a:spcBef>
        <a:spcAft>
          <a:spcPct val="0"/>
        </a:spcAft>
        <a:defRPr sz="4400">
          <a:solidFill>
            <a:srgbClr val="17375E"/>
          </a:solidFill>
          <a:latin typeface="Arial" charset="0"/>
        </a:defRPr>
      </a:lvl4pPr>
      <a:lvl5pPr algn="ctr" rtl="0" eaLnBrk="0" fontAlgn="base" hangingPunct="0">
        <a:spcBef>
          <a:spcPct val="0"/>
        </a:spcBef>
        <a:spcAft>
          <a:spcPct val="0"/>
        </a:spcAft>
        <a:defRPr sz="4400">
          <a:solidFill>
            <a:srgbClr val="17375E"/>
          </a:solidFill>
          <a:latin typeface="Arial" charset="0"/>
        </a:defRPr>
      </a:lvl5pPr>
      <a:lvl6pPr marL="457200" algn="ctr" rtl="0" fontAlgn="base">
        <a:spcBef>
          <a:spcPct val="0"/>
        </a:spcBef>
        <a:spcAft>
          <a:spcPct val="0"/>
        </a:spcAft>
        <a:defRPr sz="4400">
          <a:solidFill>
            <a:srgbClr val="17375E"/>
          </a:solidFill>
          <a:latin typeface="Calibri" pitchFamily="34" charset="0"/>
        </a:defRPr>
      </a:lvl6pPr>
      <a:lvl7pPr marL="914400" algn="ctr" rtl="0" fontAlgn="base">
        <a:spcBef>
          <a:spcPct val="0"/>
        </a:spcBef>
        <a:spcAft>
          <a:spcPct val="0"/>
        </a:spcAft>
        <a:defRPr sz="4400">
          <a:solidFill>
            <a:srgbClr val="17375E"/>
          </a:solidFill>
          <a:latin typeface="Calibri" pitchFamily="34" charset="0"/>
        </a:defRPr>
      </a:lvl7pPr>
      <a:lvl8pPr marL="1371600" algn="ctr" rtl="0" fontAlgn="base">
        <a:spcBef>
          <a:spcPct val="0"/>
        </a:spcBef>
        <a:spcAft>
          <a:spcPct val="0"/>
        </a:spcAft>
        <a:defRPr sz="4400">
          <a:solidFill>
            <a:srgbClr val="17375E"/>
          </a:solidFill>
          <a:latin typeface="Calibri" pitchFamily="34" charset="0"/>
        </a:defRPr>
      </a:lvl8pPr>
      <a:lvl9pPr marL="1828800" algn="ctr" rtl="0" fontAlgn="base">
        <a:spcBef>
          <a:spcPct val="0"/>
        </a:spcBef>
        <a:spcAft>
          <a:spcPct val="0"/>
        </a:spcAft>
        <a:defRPr sz="4400">
          <a:solidFill>
            <a:srgbClr val="17375E"/>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nil.fr/fr/mediatheque" TargetMode="External"/><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hyperlink" Target="http://www.cnil.fr/documentation/fiches-pratiques/fiche/article/sous-traitance-modeles-de-clauses-de-confidentialit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nil.fr/fr/reglement-europeen-protection-donnees/chapitre4#Article32" TargetMode="External"/><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BF880CC-9C68-6742-8674-9B1552EC6722}"/>
              </a:ext>
            </a:extLst>
          </p:cNvPr>
          <p:cNvSpPr>
            <a:spLocks noGrp="1"/>
          </p:cNvSpPr>
          <p:nvPr>
            <p:ph type="body" sz="quarter" idx="10"/>
          </p:nvPr>
        </p:nvSpPr>
        <p:spPr/>
        <p:txBody>
          <a:bodyPr/>
          <a:lstStyle/>
          <a:p>
            <a:endParaRPr lang="fr-FR"/>
          </a:p>
        </p:txBody>
      </p:sp>
      <p:sp>
        <p:nvSpPr>
          <p:cNvPr id="3" name="Text Placeholder 2">
            <a:extLst>
              <a:ext uri="{FF2B5EF4-FFF2-40B4-BE49-F238E27FC236}">
                <a16:creationId xmlns="" xmlns:a16="http://schemas.microsoft.com/office/drawing/2014/main" id="{796A133E-30FE-2F4C-AB5B-1EA4484C6D14}"/>
              </a:ext>
            </a:extLst>
          </p:cNvPr>
          <p:cNvSpPr>
            <a:spLocks noGrp="1"/>
          </p:cNvSpPr>
          <p:nvPr>
            <p:ph type="body" sz="quarter" idx="11"/>
          </p:nvPr>
        </p:nvSpPr>
        <p:spPr/>
        <p:txBody>
          <a:bodyPr/>
          <a:lstStyle/>
          <a:p>
            <a:endParaRPr lang="fr-FR"/>
          </a:p>
        </p:txBody>
      </p:sp>
      <p:pic>
        <p:nvPicPr>
          <p:cNvPr id="5" name="Picture 4">
            <a:extLst>
              <a:ext uri="{FF2B5EF4-FFF2-40B4-BE49-F238E27FC236}">
                <a16:creationId xmlns="" xmlns:a16="http://schemas.microsoft.com/office/drawing/2014/main" id="{D7D385C7-2A31-DA48-95DA-7DE2B46D3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2" y="-1"/>
            <a:ext cx="12237323" cy="6858000"/>
          </a:xfrm>
          <a:prstGeom prst="rect">
            <a:avLst/>
          </a:prstGeom>
        </p:spPr>
      </p:pic>
      <p:sp>
        <p:nvSpPr>
          <p:cNvPr id="6" name="TextBox 5">
            <a:extLst>
              <a:ext uri="{FF2B5EF4-FFF2-40B4-BE49-F238E27FC236}">
                <a16:creationId xmlns="" xmlns:a16="http://schemas.microsoft.com/office/drawing/2014/main" id="{9E3AB7F4-FAFF-7C4B-9014-86D3FC373AE6}"/>
              </a:ext>
            </a:extLst>
          </p:cNvPr>
          <p:cNvSpPr txBox="1"/>
          <p:nvPr/>
        </p:nvSpPr>
        <p:spPr>
          <a:xfrm>
            <a:off x="5031445" y="2677075"/>
            <a:ext cx="2129109" cy="769441"/>
          </a:xfrm>
          <a:prstGeom prst="rect">
            <a:avLst/>
          </a:prstGeom>
          <a:noFill/>
        </p:spPr>
        <p:txBody>
          <a:bodyPr wrap="none" rtlCol="0">
            <a:spAutoFit/>
          </a:bodyPr>
          <a:lstStyle/>
          <a:p>
            <a:r>
              <a:rPr lang="fr-FR" sz="4400" b="1" dirty="0">
                <a:solidFill>
                  <a:schemeClr val="tx2">
                    <a:lumMod val="75000"/>
                  </a:schemeClr>
                </a:solidFill>
              </a:rPr>
              <a:t>#RGPD</a:t>
            </a:r>
          </a:p>
        </p:txBody>
      </p:sp>
      <p:sp>
        <p:nvSpPr>
          <p:cNvPr id="7" name="TextBox 6">
            <a:extLst>
              <a:ext uri="{FF2B5EF4-FFF2-40B4-BE49-F238E27FC236}">
                <a16:creationId xmlns="" xmlns:a16="http://schemas.microsoft.com/office/drawing/2014/main" id="{8C304A06-A641-9544-BAA3-DDBC587DF1A1}"/>
              </a:ext>
            </a:extLst>
          </p:cNvPr>
          <p:cNvSpPr txBox="1"/>
          <p:nvPr/>
        </p:nvSpPr>
        <p:spPr>
          <a:xfrm>
            <a:off x="4785384" y="3708321"/>
            <a:ext cx="2621230" cy="584775"/>
          </a:xfrm>
          <a:prstGeom prst="rect">
            <a:avLst/>
          </a:prstGeom>
          <a:noFill/>
        </p:spPr>
        <p:txBody>
          <a:bodyPr wrap="none" rtlCol="0">
            <a:spAutoFit/>
          </a:bodyPr>
          <a:lstStyle/>
          <a:p>
            <a:r>
              <a:rPr lang="fr-FR" sz="3200" b="1" dirty="0">
                <a:solidFill>
                  <a:schemeClr val="tx2">
                    <a:lumMod val="75000"/>
                  </a:schemeClr>
                </a:solidFill>
              </a:rPr>
              <a:t>17 avril 2018</a:t>
            </a:r>
          </a:p>
        </p:txBody>
      </p:sp>
    </p:spTree>
    <p:extLst>
      <p:ext uri="{BB962C8B-B14F-4D97-AF65-F5344CB8AC3E}">
        <p14:creationId xmlns:p14="http://schemas.microsoft.com/office/powerpoint/2010/main" val="49050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7" name="Text Placeholder 6">
            <a:extLst>
              <a:ext uri="{FF2B5EF4-FFF2-40B4-BE49-F238E27FC236}">
                <a16:creationId xmlns="" xmlns:a16="http://schemas.microsoft.com/office/drawing/2014/main" id="{7AEE8F27-83C0-844C-AAB3-948EFDFE21DB}"/>
              </a:ext>
            </a:extLst>
          </p:cNvPr>
          <p:cNvSpPr>
            <a:spLocks noGrp="1"/>
          </p:cNvSpPr>
          <p:nvPr>
            <p:ph type="body" sz="quarter" idx="19"/>
          </p:nvPr>
        </p:nvSpPr>
        <p:spPr/>
        <p:txBody>
          <a:bodyPr/>
          <a:lstStyle/>
          <a:p>
            <a:r>
              <a:rPr lang="en-US" sz="2800" b="1" spc="-5" dirty="0" err="1">
                <a:solidFill>
                  <a:schemeClr val="tx2">
                    <a:lumMod val="75000"/>
                  </a:schemeClr>
                </a:solidFill>
              </a:rPr>
              <a:t>Finalité</a:t>
            </a:r>
            <a:r>
              <a:rPr lang="en-US" sz="2800" b="1" spc="-5" dirty="0">
                <a:solidFill>
                  <a:schemeClr val="tx2">
                    <a:lumMod val="75000"/>
                  </a:schemeClr>
                </a:solidFill>
              </a:rPr>
              <a:t> </a:t>
            </a:r>
            <a:r>
              <a:rPr lang="en-US" sz="2800" b="1" dirty="0">
                <a:solidFill>
                  <a:schemeClr val="tx2">
                    <a:lumMod val="75000"/>
                  </a:schemeClr>
                </a:solidFill>
              </a:rPr>
              <a:t>du</a:t>
            </a:r>
            <a:r>
              <a:rPr lang="en-US" sz="2800" b="1" spc="-60" dirty="0">
                <a:solidFill>
                  <a:schemeClr val="tx2">
                    <a:lumMod val="75000"/>
                  </a:schemeClr>
                </a:solidFill>
              </a:rPr>
              <a:t> </a:t>
            </a:r>
            <a:r>
              <a:rPr lang="en-US" sz="2800" b="1" spc="-5" dirty="0" err="1">
                <a:solidFill>
                  <a:schemeClr val="tx2">
                    <a:lumMod val="75000"/>
                  </a:schemeClr>
                </a:solidFill>
              </a:rPr>
              <a:t>traitement</a:t>
            </a:r>
            <a:endParaRPr lang="fr-FR" b="1" dirty="0">
              <a:solidFill>
                <a:schemeClr val="tx2">
                  <a:lumMod val="75000"/>
                </a:schemeClr>
              </a:solidFill>
            </a:endParaRPr>
          </a:p>
        </p:txBody>
      </p:sp>
      <p:sp>
        <p:nvSpPr>
          <p:cNvPr id="4" name="object 4"/>
          <p:cNvSpPr txBox="1"/>
          <p:nvPr/>
        </p:nvSpPr>
        <p:spPr>
          <a:xfrm>
            <a:off x="688340" y="1587685"/>
            <a:ext cx="10814050" cy="4330032"/>
          </a:xfrm>
          <a:prstGeom prst="rect">
            <a:avLst/>
          </a:prstGeom>
        </p:spPr>
        <p:txBody>
          <a:bodyPr vert="horz" wrap="square" lIns="0" tIns="51435" rIns="0" bIns="0" rtlCol="0">
            <a:spAutoFit/>
          </a:bodyPr>
          <a:lstStyle/>
          <a:p>
            <a:pPr marL="355600" indent="-342900">
              <a:lnSpc>
                <a:spcPct val="100000"/>
              </a:lnSpc>
              <a:spcBef>
                <a:spcPts val="405"/>
              </a:spcBef>
              <a:buFont typeface="Arial"/>
              <a:buChar char="•"/>
              <a:tabLst>
                <a:tab pos="354965" algn="l"/>
                <a:tab pos="355600" algn="l"/>
              </a:tabLst>
            </a:pPr>
            <a:r>
              <a:rPr sz="1700" dirty="0">
                <a:solidFill>
                  <a:srgbClr val="4595EB"/>
                </a:solidFill>
                <a:latin typeface="Avenir Roman" panose="02000503020000020003" pitchFamily="2" charset="0"/>
                <a:cs typeface="Georgia"/>
              </a:rPr>
              <a:t>Cœur de la règlementation</a:t>
            </a:r>
            <a:r>
              <a:rPr sz="1700" spc="-75" dirty="0">
                <a:solidFill>
                  <a:srgbClr val="4595EB"/>
                </a:solidFill>
                <a:latin typeface="Avenir Roman" panose="02000503020000020003" pitchFamily="2" charset="0"/>
                <a:cs typeface="Georgia"/>
              </a:rPr>
              <a:t> </a:t>
            </a:r>
            <a:r>
              <a:rPr sz="1700" dirty="0">
                <a:solidFill>
                  <a:srgbClr val="4595EB"/>
                </a:solidFill>
                <a:latin typeface="Avenir Roman" panose="02000503020000020003" pitchFamily="2" charset="0"/>
                <a:cs typeface="Georgia"/>
              </a:rPr>
              <a:t>:</a:t>
            </a:r>
            <a:endParaRPr sz="1700" dirty="0">
              <a:latin typeface="Avenir Roman" panose="02000503020000020003" pitchFamily="2" charset="0"/>
              <a:cs typeface="Georgia"/>
            </a:endParaRPr>
          </a:p>
          <a:p>
            <a:pPr marL="910590" lvl="1" indent="-268605">
              <a:lnSpc>
                <a:spcPct val="100000"/>
              </a:lnSpc>
              <a:spcBef>
                <a:spcPts val="300"/>
              </a:spcBef>
              <a:buFont typeface="Calibri"/>
              <a:buChar char="−"/>
              <a:tabLst>
                <a:tab pos="909955" algn="l"/>
                <a:tab pos="910590" algn="l"/>
              </a:tabLst>
            </a:pPr>
            <a:r>
              <a:rPr sz="1700" dirty="0">
                <a:solidFill>
                  <a:srgbClr val="333333"/>
                </a:solidFill>
                <a:latin typeface="Avenir Roman" panose="02000503020000020003" pitchFamily="2" charset="0"/>
                <a:cs typeface="Georgia"/>
              </a:rPr>
              <a:t>Lien </a:t>
            </a:r>
            <a:r>
              <a:rPr sz="1700" spc="-5" dirty="0">
                <a:solidFill>
                  <a:srgbClr val="333333"/>
                </a:solidFill>
                <a:latin typeface="Avenir Roman" panose="02000503020000020003" pitchFamily="2" charset="0"/>
                <a:cs typeface="Georgia"/>
              </a:rPr>
              <a:t>entre </a:t>
            </a:r>
            <a:r>
              <a:rPr sz="1700" dirty="0">
                <a:solidFill>
                  <a:srgbClr val="333333"/>
                </a:solidFill>
                <a:latin typeface="Avenir Roman" panose="02000503020000020003" pitchFamily="2" charset="0"/>
                <a:cs typeface="Georgia"/>
              </a:rPr>
              <a:t>les données, les </a:t>
            </a:r>
            <a:r>
              <a:rPr sz="1700" spc="-5" dirty="0">
                <a:solidFill>
                  <a:srgbClr val="333333"/>
                </a:solidFill>
                <a:latin typeface="Avenir Roman" panose="02000503020000020003" pitchFamily="2" charset="0"/>
                <a:cs typeface="Georgia"/>
              </a:rPr>
              <a:t>traitements </a:t>
            </a:r>
            <a:r>
              <a:rPr sz="1700" dirty="0">
                <a:solidFill>
                  <a:srgbClr val="333333"/>
                </a:solidFill>
                <a:latin typeface="Avenir Roman" panose="02000503020000020003" pitchFamily="2" charset="0"/>
                <a:cs typeface="Georgia"/>
              </a:rPr>
              <a:t>et</a:t>
            </a:r>
            <a:r>
              <a:rPr sz="1700" spc="-55"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l’organisme</a:t>
            </a:r>
            <a:endParaRPr sz="1700" dirty="0">
              <a:latin typeface="Avenir Roman" panose="02000503020000020003" pitchFamily="2" charset="0"/>
              <a:cs typeface="Georgia"/>
            </a:endParaRPr>
          </a:p>
          <a:p>
            <a:pPr marL="910590" lvl="1" indent="-268605">
              <a:lnSpc>
                <a:spcPct val="100000"/>
              </a:lnSpc>
              <a:spcBef>
                <a:spcPts val="600"/>
              </a:spcBef>
              <a:buFont typeface="Calibri"/>
              <a:buChar char="−"/>
              <a:tabLst>
                <a:tab pos="909955" algn="l"/>
                <a:tab pos="910590" algn="l"/>
              </a:tabLst>
            </a:pPr>
            <a:r>
              <a:rPr sz="1700" spc="-5" dirty="0">
                <a:solidFill>
                  <a:srgbClr val="333333"/>
                </a:solidFill>
                <a:latin typeface="Avenir Roman" panose="02000503020000020003" pitchFamily="2" charset="0"/>
                <a:cs typeface="Georgia"/>
              </a:rPr>
              <a:t>Déclaration par finalité </a:t>
            </a:r>
            <a:r>
              <a:rPr sz="1700" dirty="0">
                <a:solidFill>
                  <a:srgbClr val="333333"/>
                </a:solidFill>
                <a:latin typeface="Avenir Roman" panose="02000503020000020003" pitchFamily="2" charset="0"/>
                <a:cs typeface="Georgia"/>
              </a:rPr>
              <a:t>(voire</a:t>
            </a:r>
            <a:r>
              <a:rPr sz="1700" spc="-5" dirty="0">
                <a:solidFill>
                  <a:srgbClr val="333333"/>
                </a:solidFill>
                <a:latin typeface="Avenir Roman" panose="02000503020000020003" pitchFamily="2" charset="0"/>
                <a:cs typeface="Georgia"/>
              </a:rPr>
              <a:t> sous-finalités)</a:t>
            </a:r>
            <a:endParaRPr sz="1700" dirty="0">
              <a:latin typeface="Avenir Roman" panose="02000503020000020003" pitchFamily="2" charset="0"/>
              <a:cs typeface="Georgia"/>
            </a:endParaRPr>
          </a:p>
          <a:p>
            <a:pPr lvl="1">
              <a:lnSpc>
                <a:spcPct val="100000"/>
              </a:lnSpc>
              <a:spcBef>
                <a:spcPts val="30"/>
              </a:spcBef>
              <a:buClr>
                <a:srgbClr val="333333"/>
              </a:buClr>
              <a:buFont typeface="Calibri"/>
              <a:buChar char="−"/>
            </a:pPr>
            <a:endParaRPr sz="1800" dirty="0">
              <a:latin typeface="Avenir Roman" panose="02000503020000020003" pitchFamily="2" charset="0"/>
              <a:cs typeface="Times New Roman"/>
            </a:endParaRPr>
          </a:p>
          <a:p>
            <a:pPr marL="355600" indent="-342900">
              <a:lnSpc>
                <a:spcPct val="100000"/>
              </a:lnSpc>
              <a:buFont typeface="Arial"/>
              <a:buChar char="•"/>
              <a:tabLst>
                <a:tab pos="354965" algn="l"/>
                <a:tab pos="355600" algn="l"/>
              </a:tabLst>
            </a:pPr>
            <a:r>
              <a:rPr sz="1700" dirty="0">
                <a:solidFill>
                  <a:srgbClr val="4595EB"/>
                </a:solidFill>
                <a:latin typeface="Avenir Roman" panose="02000503020000020003" pitchFamily="2" charset="0"/>
                <a:cs typeface="Georgia"/>
              </a:rPr>
              <a:t>Principe</a:t>
            </a:r>
            <a:r>
              <a:rPr sz="1700" spc="-15" dirty="0">
                <a:solidFill>
                  <a:srgbClr val="4595EB"/>
                </a:solidFill>
                <a:latin typeface="Avenir Roman" panose="02000503020000020003" pitchFamily="2" charset="0"/>
                <a:cs typeface="Georgia"/>
              </a:rPr>
              <a:t> </a:t>
            </a:r>
            <a:r>
              <a:rPr sz="1700" dirty="0">
                <a:solidFill>
                  <a:srgbClr val="4595EB"/>
                </a:solidFill>
                <a:latin typeface="Avenir Roman" panose="02000503020000020003" pitchFamily="2" charset="0"/>
                <a:cs typeface="Georgia"/>
              </a:rPr>
              <a:t>:</a:t>
            </a:r>
            <a:endParaRPr sz="1700" dirty="0">
              <a:latin typeface="Avenir Roman" panose="02000503020000020003" pitchFamily="2" charset="0"/>
              <a:cs typeface="Georgia"/>
            </a:endParaRPr>
          </a:p>
          <a:p>
            <a:pPr marL="12700">
              <a:lnSpc>
                <a:spcPct val="100000"/>
              </a:lnSpc>
              <a:spcBef>
                <a:spcPts val="300"/>
              </a:spcBef>
            </a:pPr>
            <a:r>
              <a:rPr sz="1700" dirty="0">
                <a:solidFill>
                  <a:srgbClr val="333333"/>
                </a:solidFill>
                <a:latin typeface="Avenir Roman" panose="02000503020000020003" pitchFamily="2" charset="0"/>
                <a:cs typeface="Georgia"/>
              </a:rPr>
              <a:t>Les</a:t>
            </a:r>
            <a:r>
              <a:rPr sz="1700" spc="105"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données</a:t>
            </a:r>
            <a:r>
              <a:rPr sz="1700" spc="105"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doivent</a:t>
            </a:r>
            <a:r>
              <a:rPr sz="1700" spc="114"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être</a:t>
            </a:r>
            <a:r>
              <a:rPr sz="1700" spc="114"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collectées</a:t>
            </a:r>
            <a:r>
              <a:rPr sz="1700" spc="110"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pour</a:t>
            </a:r>
            <a:r>
              <a:rPr sz="1700" spc="110"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des</a:t>
            </a:r>
            <a:r>
              <a:rPr sz="1700" spc="100" dirty="0">
                <a:solidFill>
                  <a:srgbClr val="333333"/>
                </a:solidFill>
                <a:latin typeface="Avenir Roman" panose="02000503020000020003" pitchFamily="2" charset="0"/>
                <a:cs typeface="Georgia"/>
              </a:rPr>
              <a:t> </a:t>
            </a:r>
            <a:r>
              <a:rPr sz="1700" u="sng" dirty="0">
                <a:solidFill>
                  <a:srgbClr val="333333"/>
                </a:solidFill>
                <a:uFill>
                  <a:solidFill>
                    <a:srgbClr val="333333"/>
                  </a:solidFill>
                </a:uFill>
                <a:latin typeface="Avenir Roman" panose="02000503020000020003" pitchFamily="2" charset="0"/>
                <a:cs typeface="Georgia"/>
              </a:rPr>
              <a:t>finalités</a:t>
            </a:r>
            <a:r>
              <a:rPr sz="1700" u="sng" spc="105" dirty="0">
                <a:solidFill>
                  <a:srgbClr val="333333"/>
                </a:solidFill>
                <a:uFill>
                  <a:solidFill>
                    <a:srgbClr val="333333"/>
                  </a:solidFill>
                </a:uFill>
                <a:latin typeface="Avenir Roman" panose="02000503020000020003" pitchFamily="2" charset="0"/>
                <a:cs typeface="Georgia"/>
              </a:rPr>
              <a:t> </a:t>
            </a:r>
            <a:r>
              <a:rPr sz="1700" u="sng" spc="-5" dirty="0">
                <a:solidFill>
                  <a:srgbClr val="333333"/>
                </a:solidFill>
                <a:uFill>
                  <a:solidFill>
                    <a:srgbClr val="333333"/>
                  </a:solidFill>
                </a:uFill>
                <a:latin typeface="Avenir Roman" panose="02000503020000020003" pitchFamily="2" charset="0"/>
                <a:cs typeface="Georgia"/>
              </a:rPr>
              <a:t>déterminées,</a:t>
            </a:r>
            <a:r>
              <a:rPr sz="1700" u="sng" spc="105" dirty="0">
                <a:solidFill>
                  <a:srgbClr val="333333"/>
                </a:solidFill>
                <a:uFill>
                  <a:solidFill>
                    <a:srgbClr val="333333"/>
                  </a:solidFill>
                </a:uFill>
                <a:latin typeface="Avenir Roman" panose="02000503020000020003" pitchFamily="2" charset="0"/>
                <a:cs typeface="Georgia"/>
              </a:rPr>
              <a:t> </a:t>
            </a:r>
            <a:r>
              <a:rPr sz="1700" u="sng" dirty="0">
                <a:solidFill>
                  <a:srgbClr val="333333"/>
                </a:solidFill>
                <a:uFill>
                  <a:solidFill>
                    <a:srgbClr val="333333"/>
                  </a:solidFill>
                </a:uFill>
                <a:latin typeface="Avenir Roman" panose="02000503020000020003" pitchFamily="2" charset="0"/>
                <a:cs typeface="Georgia"/>
              </a:rPr>
              <a:t>explicites</a:t>
            </a:r>
            <a:r>
              <a:rPr sz="1700" u="sng" spc="110" dirty="0">
                <a:solidFill>
                  <a:srgbClr val="333333"/>
                </a:solidFill>
                <a:uFill>
                  <a:solidFill>
                    <a:srgbClr val="333333"/>
                  </a:solidFill>
                </a:uFill>
                <a:latin typeface="Avenir Roman" panose="02000503020000020003" pitchFamily="2" charset="0"/>
                <a:cs typeface="Georgia"/>
              </a:rPr>
              <a:t> </a:t>
            </a:r>
            <a:r>
              <a:rPr sz="1700" u="sng" dirty="0">
                <a:solidFill>
                  <a:srgbClr val="333333"/>
                </a:solidFill>
                <a:uFill>
                  <a:solidFill>
                    <a:srgbClr val="333333"/>
                  </a:solidFill>
                </a:uFill>
                <a:latin typeface="Avenir Roman" panose="02000503020000020003" pitchFamily="2" charset="0"/>
                <a:cs typeface="Georgia"/>
              </a:rPr>
              <a:t>et</a:t>
            </a:r>
            <a:r>
              <a:rPr sz="1700" u="sng" spc="105" dirty="0">
                <a:solidFill>
                  <a:srgbClr val="333333"/>
                </a:solidFill>
                <a:uFill>
                  <a:solidFill>
                    <a:srgbClr val="333333"/>
                  </a:solidFill>
                </a:uFill>
                <a:latin typeface="Avenir Roman" panose="02000503020000020003" pitchFamily="2" charset="0"/>
                <a:cs typeface="Georgia"/>
              </a:rPr>
              <a:t> </a:t>
            </a:r>
            <a:r>
              <a:rPr sz="1700" u="sng" spc="-5" dirty="0">
                <a:solidFill>
                  <a:srgbClr val="333333"/>
                </a:solidFill>
                <a:uFill>
                  <a:solidFill>
                    <a:srgbClr val="333333"/>
                  </a:solidFill>
                </a:uFill>
                <a:latin typeface="Avenir Roman" panose="02000503020000020003" pitchFamily="2" charset="0"/>
                <a:cs typeface="Georgia"/>
              </a:rPr>
              <a:t>légitimes</a:t>
            </a:r>
            <a:r>
              <a:rPr sz="1700" spc="110"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et</a:t>
            </a:r>
            <a:r>
              <a:rPr sz="1700" spc="105" dirty="0">
                <a:solidFill>
                  <a:srgbClr val="333333"/>
                </a:solidFill>
                <a:latin typeface="Avenir Roman" panose="02000503020000020003" pitchFamily="2" charset="0"/>
                <a:cs typeface="Georgia"/>
              </a:rPr>
              <a:t> </a:t>
            </a:r>
            <a:r>
              <a:rPr sz="1700" u="sng" spc="-5" dirty="0">
                <a:solidFill>
                  <a:srgbClr val="333333"/>
                </a:solidFill>
                <a:uFill>
                  <a:solidFill>
                    <a:srgbClr val="333333"/>
                  </a:solidFill>
                </a:uFill>
                <a:latin typeface="Avenir Roman" panose="02000503020000020003" pitchFamily="2" charset="0"/>
                <a:cs typeface="Georgia"/>
              </a:rPr>
              <a:t>ne</a:t>
            </a:r>
            <a:r>
              <a:rPr sz="1700" u="sng" spc="110" dirty="0">
                <a:solidFill>
                  <a:srgbClr val="333333"/>
                </a:solidFill>
                <a:uFill>
                  <a:solidFill>
                    <a:srgbClr val="333333"/>
                  </a:solidFill>
                </a:uFill>
                <a:latin typeface="Avenir Roman" panose="02000503020000020003" pitchFamily="2" charset="0"/>
                <a:cs typeface="Georgia"/>
              </a:rPr>
              <a:t> </a:t>
            </a:r>
            <a:r>
              <a:rPr sz="1700" u="sng" spc="-5" dirty="0">
                <a:solidFill>
                  <a:srgbClr val="333333"/>
                </a:solidFill>
                <a:uFill>
                  <a:solidFill>
                    <a:srgbClr val="333333"/>
                  </a:solidFill>
                </a:uFill>
                <a:latin typeface="Avenir Roman" panose="02000503020000020003" pitchFamily="2" charset="0"/>
                <a:cs typeface="Georgia"/>
              </a:rPr>
              <a:t>sont</a:t>
            </a:r>
            <a:r>
              <a:rPr sz="1700" u="sng" spc="114" dirty="0">
                <a:solidFill>
                  <a:srgbClr val="333333"/>
                </a:solidFill>
                <a:uFill>
                  <a:solidFill>
                    <a:srgbClr val="333333"/>
                  </a:solidFill>
                </a:uFill>
                <a:latin typeface="Avenir Roman" panose="02000503020000020003" pitchFamily="2" charset="0"/>
                <a:cs typeface="Georgia"/>
              </a:rPr>
              <a:t> </a:t>
            </a:r>
            <a:r>
              <a:rPr sz="1700" u="sng" spc="-5" dirty="0">
                <a:solidFill>
                  <a:srgbClr val="333333"/>
                </a:solidFill>
                <a:uFill>
                  <a:solidFill>
                    <a:srgbClr val="333333"/>
                  </a:solidFill>
                </a:uFill>
                <a:latin typeface="Avenir Roman" panose="02000503020000020003" pitchFamily="2" charset="0"/>
                <a:cs typeface="Georgia"/>
              </a:rPr>
              <a:t>pas</a:t>
            </a:r>
            <a:r>
              <a:rPr sz="1700" u="sng" spc="105" dirty="0">
                <a:solidFill>
                  <a:srgbClr val="333333"/>
                </a:solidFill>
                <a:uFill>
                  <a:solidFill>
                    <a:srgbClr val="333333"/>
                  </a:solidFill>
                </a:uFill>
                <a:latin typeface="Avenir Roman" panose="02000503020000020003" pitchFamily="2" charset="0"/>
                <a:cs typeface="Georgia"/>
              </a:rPr>
              <a:t> </a:t>
            </a:r>
            <a:r>
              <a:rPr sz="1700" u="sng" spc="-5" dirty="0" err="1">
                <a:solidFill>
                  <a:srgbClr val="333333"/>
                </a:solidFill>
                <a:uFill>
                  <a:solidFill>
                    <a:srgbClr val="333333"/>
                  </a:solidFill>
                </a:uFill>
                <a:latin typeface="Avenir Roman" panose="02000503020000020003" pitchFamily="2" charset="0"/>
                <a:cs typeface="Georgia"/>
              </a:rPr>
              <a:t>traitée</a:t>
            </a:r>
            <a:r>
              <a:rPr lang="fr-FR" sz="1700" u="sng" spc="-5" dirty="0">
                <a:solidFill>
                  <a:srgbClr val="333333"/>
                </a:solidFill>
                <a:uFill>
                  <a:solidFill>
                    <a:srgbClr val="333333"/>
                  </a:solidFill>
                </a:uFill>
                <a:latin typeface="Avenir Roman" panose="02000503020000020003" pitchFamily="2" charset="0"/>
                <a:cs typeface="Georgia"/>
              </a:rPr>
              <a:t>s </a:t>
            </a:r>
            <a:r>
              <a:rPr sz="1700" u="sng" dirty="0" err="1">
                <a:solidFill>
                  <a:srgbClr val="333333"/>
                </a:solidFill>
                <a:uFill>
                  <a:solidFill>
                    <a:srgbClr val="333333"/>
                  </a:solidFill>
                </a:uFill>
                <a:latin typeface="Avenir Roman" panose="02000503020000020003" pitchFamily="2" charset="0"/>
                <a:cs typeface="Georgia"/>
              </a:rPr>
              <a:t>ultérieurement</a:t>
            </a:r>
            <a:r>
              <a:rPr sz="1700" u="sng" dirty="0">
                <a:solidFill>
                  <a:srgbClr val="333333"/>
                </a:solidFill>
                <a:uFill>
                  <a:solidFill>
                    <a:srgbClr val="333333"/>
                  </a:solidFill>
                </a:uFill>
                <a:latin typeface="Avenir Roman" panose="02000503020000020003" pitchFamily="2" charset="0"/>
                <a:cs typeface="Georgia"/>
              </a:rPr>
              <a:t> de manière incompatible avec </a:t>
            </a:r>
            <a:r>
              <a:rPr sz="1700" u="sng" spc="-5" dirty="0">
                <a:solidFill>
                  <a:srgbClr val="333333"/>
                </a:solidFill>
                <a:uFill>
                  <a:solidFill>
                    <a:srgbClr val="333333"/>
                  </a:solidFill>
                </a:uFill>
                <a:latin typeface="Avenir Roman" panose="02000503020000020003" pitchFamily="2" charset="0"/>
                <a:cs typeface="Georgia"/>
              </a:rPr>
              <a:t>ces</a:t>
            </a:r>
            <a:r>
              <a:rPr sz="1700" u="sng" spc="-60" dirty="0">
                <a:solidFill>
                  <a:srgbClr val="333333"/>
                </a:solidFill>
                <a:uFill>
                  <a:solidFill>
                    <a:srgbClr val="333333"/>
                  </a:solidFill>
                </a:uFill>
                <a:latin typeface="Avenir Roman" panose="02000503020000020003" pitchFamily="2" charset="0"/>
                <a:cs typeface="Georgia"/>
              </a:rPr>
              <a:t> </a:t>
            </a:r>
            <a:r>
              <a:rPr sz="1700" u="sng" spc="-5" dirty="0">
                <a:solidFill>
                  <a:srgbClr val="333333"/>
                </a:solidFill>
                <a:uFill>
                  <a:solidFill>
                    <a:srgbClr val="333333"/>
                  </a:solidFill>
                </a:uFill>
                <a:latin typeface="Avenir Roman" panose="02000503020000020003" pitchFamily="2" charset="0"/>
                <a:cs typeface="Georgia"/>
              </a:rPr>
              <a:t>finalités</a:t>
            </a:r>
            <a:r>
              <a:rPr sz="1700" spc="-5" dirty="0">
                <a:solidFill>
                  <a:srgbClr val="333333"/>
                </a:solidFill>
                <a:latin typeface="Avenir Roman" panose="02000503020000020003" pitchFamily="2" charset="0"/>
                <a:cs typeface="Georgia"/>
              </a:rPr>
              <a:t>.</a:t>
            </a:r>
            <a:endParaRPr sz="1700" dirty="0">
              <a:latin typeface="Avenir Roman" panose="02000503020000020003" pitchFamily="2" charset="0"/>
              <a:cs typeface="Georgia"/>
            </a:endParaRPr>
          </a:p>
          <a:p>
            <a:pPr>
              <a:lnSpc>
                <a:spcPct val="100000"/>
              </a:lnSpc>
              <a:spcBef>
                <a:spcPts val="25"/>
              </a:spcBef>
            </a:pPr>
            <a:endParaRPr sz="1800" dirty="0">
              <a:latin typeface="Avenir Roman" panose="02000503020000020003" pitchFamily="2" charset="0"/>
              <a:cs typeface="Times New Roman"/>
            </a:endParaRPr>
          </a:p>
          <a:p>
            <a:pPr marL="355600" indent="-342900">
              <a:lnSpc>
                <a:spcPct val="100000"/>
              </a:lnSpc>
              <a:spcBef>
                <a:spcPts val="5"/>
              </a:spcBef>
              <a:buFont typeface="Arial"/>
              <a:buChar char="•"/>
              <a:tabLst>
                <a:tab pos="354965" algn="l"/>
                <a:tab pos="355600" algn="l"/>
              </a:tabLst>
            </a:pPr>
            <a:r>
              <a:rPr sz="1700" dirty="0">
                <a:solidFill>
                  <a:srgbClr val="4595EB"/>
                </a:solidFill>
                <a:latin typeface="Avenir Roman" panose="02000503020000020003" pitchFamily="2" charset="0"/>
                <a:cs typeface="Georgia"/>
              </a:rPr>
              <a:t>Exemples</a:t>
            </a:r>
            <a:r>
              <a:rPr sz="1700" spc="-15" dirty="0">
                <a:solidFill>
                  <a:srgbClr val="4595EB"/>
                </a:solidFill>
                <a:latin typeface="Avenir Roman" panose="02000503020000020003" pitchFamily="2" charset="0"/>
                <a:cs typeface="Georgia"/>
              </a:rPr>
              <a:t> </a:t>
            </a:r>
            <a:r>
              <a:rPr sz="1700" dirty="0">
                <a:solidFill>
                  <a:srgbClr val="4595EB"/>
                </a:solidFill>
                <a:latin typeface="Avenir Roman" panose="02000503020000020003" pitchFamily="2" charset="0"/>
                <a:cs typeface="Georgia"/>
              </a:rPr>
              <a:t>:</a:t>
            </a:r>
            <a:endParaRPr sz="1700" dirty="0">
              <a:latin typeface="Avenir Roman" panose="02000503020000020003" pitchFamily="2" charset="0"/>
              <a:cs typeface="Georgia"/>
            </a:endParaRPr>
          </a:p>
          <a:p>
            <a:pPr marL="1155700" indent="-228600">
              <a:lnSpc>
                <a:spcPct val="100000"/>
              </a:lnSpc>
              <a:spcBef>
                <a:spcPts val="300"/>
              </a:spcBef>
              <a:buFont typeface="Wingdings"/>
              <a:buChar char=""/>
              <a:tabLst>
                <a:tab pos="1156335" algn="l"/>
              </a:tabLst>
            </a:pPr>
            <a:r>
              <a:rPr sz="1700" spc="-5" dirty="0">
                <a:solidFill>
                  <a:srgbClr val="333333"/>
                </a:solidFill>
                <a:latin typeface="Avenir Roman" panose="02000503020000020003" pitchFamily="2" charset="0"/>
                <a:cs typeface="Georgia"/>
              </a:rPr>
              <a:t>Utilisation </a:t>
            </a:r>
            <a:r>
              <a:rPr sz="1700" dirty="0">
                <a:solidFill>
                  <a:srgbClr val="333333"/>
                </a:solidFill>
                <a:latin typeface="Avenir Roman" panose="02000503020000020003" pitchFamily="2" charset="0"/>
                <a:cs typeface="Georgia"/>
              </a:rPr>
              <a:t>des </a:t>
            </a:r>
            <a:r>
              <a:rPr sz="1700" spc="-5" dirty="0">
                <a:solidFill>
                  <a:srgbClr val="333333"/>
                </a:solidFill>
                <a:latin typeface="Avenir Roman" panose="02000503020000020003" pitchFamily="2" charset="0"/>
                <a:cs typeface="Georgia"/>
              </a:rPr>
              <a:t>fichiers </a:t>
            </a:r>
            <a:r>
              <a:rPr sz="1700" dirty="0">
                <a:solidFill>
                  <a:srgbClr val="333333"/>
                </a:solidFill>
                <a:latin typeface="Avenir Roman" panose="02000503020000020003" pitchFamily="2" charset="0"/>
                <a:cs typeface="Georgia"/>
              </a:rPr>
              <a:t>de caisses de </a:t>
            </a:r>
            <a:r>
              <a:rPr sz="1700" spc="-5" dirty="0">
                <a:solidFill>
                  <a:srgbClr val="333333"/>
                </a:solidFill>
                <a:latin typeface="Avenir Roman" panose="02000503020000020003" pitchFamily="2" charset="0"/>
                <a:cs typeface="Georgia"/>
              </a:rPr>
              <a:t>sécurité sociale </a:t>
            </a:r>
            <a:r>
              <a:rPr sz="1700" dirty="0">
                <a:solidFill>
                  <a:srgbClr val="333333"/>
                </a:solidFill>
                <a:latin typeface="Avenir Roman" panose="02000503020000020003" pitchFamily="2" charset="0"/>
                <a:cs typeface="Georgia"/>
              </a:rPr>
              <a:t>à des </a:t>
            </a:r>
            <a:r>
              <a:rPr sz="1700" spc="-5" dirty="0">
                <a:solidFill>
                  <a:srgbClr val="333333"/>
                </a:solidFill>
                <a:latin typeface="Avenir Roman" panose="02000503020000020003" pitchFamily="2" charset="0"/>
                <a:cs typeface="Georgia"/>
              </a:rPr>
              <a:t>fins </a:t>
            </a:r>
            <a:r>
              <a:rPr sz="1700" dirty="0">
                <a:solidFill>
                  <a:srgbClr val="333333"/>
                </a:solidFill>
                <a:latin typeface="Avenir Roman" panose="02000503020000020003" pitchFamily="2" charset="0"/>
                <a:cs typeface="Georgia"/>
              </a:rPr>
              <a:t>de</a:t>
            </a:r>
            <a:r>
              <a:rPr sz="1700" spc="0"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prospection.</a:t>
            </a:r>
            <a:endParaRPr sz="1700" dirty="0">
              <a:latin typeface="Avenir Roman" panose="02000503020000020003" pitchFamily="2" charset="0"/>
              <a:cs typeface="Georgia"/>
            </a:endParaRPr>
          </a:p>
          <a:p>
            <a:pPr marL="1155700" indent="-228600">
              <a:lnSpc>
                <a:spcPct val="100000"/>
              </a:lnSpc>
              <a:spcBef>
                <a:spcPts val="600"/>
              </a:spcBef>
              <a:buFont typeface="Wingdings"/>
              <a:buChar char=""/>
              <a:tabLst>
                <a:tab pos="1156335" algn="l"/>
              </a:tabLst>
            </a:pPr>
            <a:r>
              <a:rPr sz="1700" spc="-5" dirty="0">
                <a:solidFill>
                  <a:srgbClr val="333333"/>
                </a:solidFill>
                <a:latin typeface="Avenir Roman" panose="02000503020000020003" pitchFamily="2" charset="0"/>
                <a:cs typeface="Georgia"/>
              </a:rPr>
              <a:t>Utilisation </a:t>
            </a:r>
            <a:r>
              <a:rPr sz="1700" dirty="0">
                <a:solidFill>
                  <a:srgbClr val="333333"/>
                </a:solidFill>
                <a:latin typeface="Avenir Roman" panose="02000503020000020003" pitchFamily="2" charset="0"/>
                <a:cs typeface="Georgia"/>
              </a:rPr>
              <a:t>du </a:t>
            </a:r>
            <a:r>
              <a:rPr sz="1700" spc="-5" dirty="0">
                <a:solidFill>
                  <a:srgbClr val="333333"/>
                </a:solidFill>
                <a:latin typeface="Avenir Roman" panose="02000503020000020003" pitchFamily="2" charset="0"/>
                <a:cs typeface="Georgia"/>
              </a:rPr>
              <a:t>fichier </a:t>
            </a:r>
            <a:r>
              <a:rPr sz="1700" dirty="0">
                <a:solidFill>
                  <a:srgbClr val="333333"/>
                </a:solidFill>
                <a:latin typeface="Avenir Roman" panose="02000503020000020003" pitchFamily="2" charset="0"/>
                <a:cs typeface="Georgia"/>
              </a:rPr>
              <a:t>des inscriptions </a:t>
            </a:r>
            <a:r>
              <a:rPr sz="1700" spc="-5" dirty="0">
                <a:solidFill>
                  <a:srgbClr val="333333"/>
                </a:solidFill>
                <a:latin typeface="Avenir Roman" panose="02000503020000020003" pitchFamily="2" charset="0"/>
                <a:cs typeface="Georgia"/>
              </a:rPr>
              <a:t>scolaires </a:t>
            </a:r>
            <a:r>
              <a:rPr sz="1700" dirty="0">
                <a:solidFill>
                  <a:srgbClr val="333333"/>
                </a:solidFill>
                <a:latin typeface="Avenir Roman" panose="02000503020000020003" pitchFamily="2" charset="0"/>
                <a:cs typeface="Georgia"/>
              </a:rPr>
              <a:t>à des </a:t>
            </a:r>
            <a:r>
              <a:rPr sz="1700" spc="-5" dirty="0">
                <a:solidFill>
                  <a:srgbClr val="333333"/>
                </a:solidFill>
                <a:latin typeface="Avenir Roman" panose="02000503020000020003" pitchFamily="2" charset="0"/>
                <a:cs typeface="Georgia"/>
              </a:rPr>
              <a:t>fins </a:t>
            </a:r>
            <a:r>
              <a:rPr sz="1700" dirty="0">
                <a:solidFill>
                  <a:srgbClr val="333333"/>
                </a:solidFill>
                <a:latin typeface="Avenir Roman" panose="02000503020000020003" pitchFamily="2" charset="0"/>
                <a:cs typeface="Georgia"/>
              </a:rPr>
              <a:t>de </a:t>
            </a:r>
            <a:r>
              <a:rPr sz="1700" spc="-5" dirty="0">
                <a:solidFill>
                  <a:srgbClr val="333333"/>
                </a:solidFill>
                <a:latin typeface="Avenir Roman" panose="02000503020000020003" pitchFamily="2" charset="0"/>
                <a:cs typeface="Georgia"/>
              </a:rPr>
              <a:t>communication</a:t>
            </a:r>
            <a:r>
              <a:rPr sz="1700" spc="-45"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politique.</a:t>
            </a:r>
            <a:endParaRPr sz="1700" dirty="0">
              <a:latin typeface="Avenir Roman" panose="02000503020000020003" pitchFamily="2" charset="0"/>
              <a:cs typeface="Georgia"/>
            </a:endParaRPr>
          </a:p>
          <a:p>
            <a:pPr>
              <a:lnSpc>
                <a:spcPct val="100000"/>
              </a:lnSpc>
              <a:spcBef>
                <a:spcPts val="30"/>
              </a:spcBef>
            </a:pPr>
            <a:endParaRPr sz="1800" dirty="0">
              <a:latin typeface="Avenir Roman" panose="02000503020000020003" pitchFamily="2" charset="0"/>
              <a:cs typeface="Times New Roman"/>
            </a:endParaRPr>
          </a:p>
          <a:p>
            <a:pPr marL="355600" indent="-342900">
              <a:lnSpc>
                <a:spcPct val="100000"/>
              </a:lnSpc>
              <a:buFont typeface="Arial"/>
              <a:buChar char="•"/>
              <a:tabLst>
                <a:tab pos="354965" algn="l"/>
                <a:tab pos="355600" algn="l"/>
              </a:tabLst>
            </a:pPr>
            <a:r>
              <a:rPr sz="1700" spc="-5" dirty="0">
                <a:solidFill>
                  <a:srgbClr val="4595EB"/>
                </a:solidFill>
                <a:latin typeface="Avenir Roman" panose="02000503020000020003" pitchFamily="2" charset="0"/>
                <a:cs typeface="Georgia"/>
              </a:rPr>
              <a:t>Risque pénal </a:t>
            </a:r>
            <a:r>
              <a:rPr sz="1700" dirty="0">
                <a:solidFill>
                  <a:srgbClr val="4595EB"/>
                </a:solidFill>
                <a:latin typeface="Avenir Roman" panose="02000503020000020003" pitchFamily="2" charset="0"/>
                <a:cs typeface="Georgia"/>
              </a:rPr>
              <a:t>important</a:t>
            </a:r>
            <a:r>
              <a:rPr sz="1700" spc="-25" dirty="0">
                <a:solidFill>
                  <a:srgbClr val="4595EB"/>
                </a:solidFill>
                <a:latin typeface="Avenir Roman" panose="02000503020000020003" pitchFamily="2" charset="0"/>
                <a:cs typeface="Georgia"/>
              </a:rPr>
              <a:t> </a:t>
            </a:r>
            <a:r>
              <a:rPr sz="1700" dirty="0">
                <a:solidFill>
                  <a:srgbClr val="4595EB"/>
                </a:solidFill>
                <a:latin typeface="Avenir Roman" panose="02000503020000020003" pitchFamily="2" charset="0"/>
                <a:cs typeface="Georgia"/>
              </a:rPr>
              <a:t>:</a:t>
            </a:r>
            <a:endParaRPr sz="1700" dirty="0">
              <a:latin typeface="Avenir Roman" panose="02000503020000020003" pitchFamily="2" charset="0"/>
              <a:cs typeface="Georgia"/>
            </a:endParaRPr>
          </a:p>
          <a:p>
            <a:pPr marL="12700" marR="5080">
              <a:lnSpc>
                <a:spcPct val="100000"/>
              </a:lnSpc>
              <a:spcBef>
                <a:spcPts val="300"/>
              </a:spcBef>
            </a:pPr>
            <a:r>
              <a:rPr sz="1700" dirty="0">
                <a:solidFill>
                  <a:srgbClr val="333333"/>
                </a:solidFill>
                <a:latin typeface="Avenir Roman" panose="02000503020000020003" pitchFamily="2" charset="0"/>
                <a:cs typeface="Georgia"/>
              </a:rPr>
              <a:t>Le </a:t>
            </a:r>
            <a:r>
              <a:rPr sz="1700" spc="-5" dirty="0">
                <a:solidFill>
                  <a:srgbClr val="333333"/>
                </a:solidFill>
                <a:latin typeface="Avenir Roman" panose="02000503020000020003" pitchFamily="2" charset="0"/>
                <a:cs typeface="Georgia"/>
              </a:rPr>
              <a:t>détournement </a:t>
            </a:r>
            <a:r>
              <a:rPr sz="1700" dirty="0">
                <a:solidFill>
                  <a:srgbClr val="333333"/>
                </a:solidFill>
                <a:latin typeface="Avenir Roman" panose="02000503020000020003" pitchFamily="2" charset="0"/>
                <a:cs typeface="Georgia"/>
              </a:rPr>
              <a:t>de </a:t>
            </a:r>
            <a:r>
              <a:rPr sz="1700" spc="-5" dirty="0">
                <a:solidFill>
                  <a:srgbClr val="333333"/>
                </a:solidFill>
                <a:latin typeface="Avenir Roman" panose="02000503020000020003" pitchFamily="2" charset="0"/>
                <a:cs typeface="Georgia"/>
              </a:rPr>
              <a:t>finalité est pénalement sanctionné </a:t>
            </a:r>
            <a:r>
              <a:rPr sz="1700" dirty="0">
                <a:solidFill>
                  <a:srgbClr val="333333"/>
                </a:solidFill>
                <a:latin typeface="Avenir Roman" panose="02000503020000020003" pitchFamily="2" charset="0"/>
                <a:cs typeface="Georgia"/>
              </a:rPr>
              <a:t>(article </a:t>
            </a:r>
            <a:r>
              <a:rPr sz="1700" spc="-5" dirty="0">
                <a:solidFill>
                  <a:srgbClr val="333333"/>
                </a:solidFill>
                <a:latin typeface="Avenir Roman" panose="02000503020000020003" pitchFamily="2" charset="0"/>
                <a:cs typeface="Georgia"/>
              </a:rPr>
              <a:t>226-21 </a:t>
            </a:r>
            <a:r>
              <a:rPr sz="1700" dirty="0">
                <a:solidFill>
                  <a:srgbClr val="333333"/>
                </a:solidFill>
                <a:latin typeface="Avenir Roman" panose="02000503020000020003" pitchFamily="2" charset="0"/>
                <a:cs typeface="Georgia"/>
              </a:rPr>
              <a:t>du </a:t>
            </a:r>
            <a:r>
              <a:rPr sz="1700" spc="-5" dirty="0">
                <a:solidFill>
                  <a:srgbClr val="333333"/>
                </a:solidFill>
                <a:latin typeface="Avenir Roman" panose="02000503020000020003" pitchFamily="2" charset="0"/>
                <a:cs typeface="Georgia"/>
              </a:rPr>
              <a:t>Code pénal) </a:t>
            </a:r>
            <a:r>
              <a:rPr sz="1700"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300.000 </a:t>
            </a:r>
            <a:r>
              <a:rPr sz="1700" dirty="0">
                <a:solidFill>
                  <a:srgbClr val="333333"/>
                </a:solidFill>
                <a:latin typeface="Avenir Roman" panose="02000503020000020003" pitchFamily="2" charset="0"/>
                <a:cs typeface="Georgia"/>
              </a:rPr>
              <a:t>€ d’amende et 5  ans</a:t>
            </a:r>
            <a:r>
              <a:rPr sz="1700" spc="-10"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d’emprisonnement.</a:t>
            </a:r>
            <a:endParaRPr sz="1700" dirty="0">
              <a:latin typeface="Avenir Roman" panose="02000503020000020003" pitchFamily="2" charset="0"/>
              <a:cs typeface="Georgia"/>
            </a:endParaRPr>
          </a:p>
        </p:txBody>
      </p:sp>
      <p:sp>
        <p:nvSpPr>
          <p:cNvPr id="9" name="Footer Placeholder 8">
            <a:extLst>
              <a:ext uri="{FF2B5EF4-FFF2-40B4-BE49-F238E27FC236}">
                <a16:creationId xmlns="" xmlns:a16="http://schemas.microsoft.com/office/drawing/2014/main" id="{C5596B63-154A-0349-8895-02CBD999D5A0}"/>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45089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3" name="object 3"/>
          <p:cNvSpPr txBox="1"/>
          <p:nvPr/>
        </p:nvSpPr>
        <p:spPr>
          <a:xfrm>
            <a:off x="688340" y="1625549"/>
            <a:ext cx="10817225" cy="4160754"/>
          </a:xfrm>
          <a:prstGeom prst="rect">
            <a:avLst/>
          </a:prstGeom>
        </p:spPr>
        <p:txBody>
          <a:bodyPr vert="horz" wrap="square" lIns="0" tIns="13335" rIns="0" bIns="0" rtlCol="0">
            <a:spAutoFit/>
          </a:bodyPr>
          <a:lstStyle/>
          <a:p>
            <a:pPr marL="407670" indent="-394970">
              <a:lnSpc>
                <a:spcPct val="100000"/>
              </a:lnSpc>
              <a:spcBef>
                <a:spcPts val="105"/>
              </a:spcBef>
              <a:buFont typeface="Arial"/>
              <a:buChar char="•"/>
              <a:tabLst>
                <a:tab pos="407034" algn="l"/>
                <a:tab pos="408305" algn="l"/>
              </a:tabLst>
            </a:pPr>
            <a:r>
              <a:rPr sz="1700" dirty="0">
                <a:solidFill>
                  <a:srgbClr val="333333"/>
                </a:solidFill>
                <a:latin typeface="Avenir Roman" panose="02000503020000020003" pitchFamily="2" charset="0"/>
                <a:cs typeface="Georgia"/>
              </a:rPr>
              <a:t>L’analyse de </a:t>
            </a:r>
            <a:r>
              <a:rPr sz="1700" spc="-5" dirty="0">
                <a:solidFill>
                  <a:srgbClr val="333333"/>
                </a:solidFill>
                <a:latin typeface="Avenir Roman" panose="02000503020000020003" pitchFamily="2" charset="0"/>
                <a:cs typeface="Georgia"/>
              </a:rPr>
              <a:t>compatibilité pour </a:t>
            </a:r>
            <a:r>
              <a:rPr sz="1700" dirty="0">
                <a:solidFill>
                  <a:srgbClr val="333333"/>
                </a:solidFill>
                <a:latin typeface="Avenir Roman" panose="02000503020000020003" pitchFamily="2" charset="0"/>
                <a:cs typeface="Georgia"/>
              </a:rPr>
              <a:t>traitement </a:t>
            </a:r>
            <a:r>
              <a:rPr sz="1700" spc="-5" dirty="0">
                <a:solidFill>
                  <a:srgbClr val="333333"/>
                </a:solidFill>
                <a:latin typeface="Avenir Roman" panose="02000503020000020003" pitchFamily="2" charset="0"/>
                <a:cs typeface="Georgia"/>
              </a:rPr>
              <a:t>ultérieur</a:t>
            </a:r>
            <a:r>
              <a:rPr sz="1700" spc="-75"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a:t>
            </a:r>
            <a:endParaRPr sz="1700" dirty="0">
              <a:latin typeface="Avenir Roman" panose="02000503020000020003" pitchFamily="2" charset="0"/>
              <a:cs typeface="Georgia"/>
            </a:endParaRPr>
          </a:p>
          <a:p>
            <a:pPr>
              <a:lnSpc>
                <a:spcPct val="100000"/>
              </a:lnSpc>
              <a:spcBef>
                <a:spcPts val="25"/>
              </a:spcBef>
            </a:pPr>
            <a:endParaRPr sz="1750" dirty="0">
              <a:latin typeface="Avenir Roman" panose="02000503020000020003" pitchFamily="2" charset="0"/>
              <a:cs typeface="Times New Roman"/>
            </a:endParaRPr>
          </a:p>
          <a:p>
            <a:pPr marL="355600" marR="5080" indent="-342900" algn="just">
              <a:lnSpc>
                <a:spcPct val="100000"/>
              </a:lnSpc>
              <a:buChar char="-"/>
              <a:tabLst>
                <a:tab pos="355600" algn="l"/>
              </a:tabLst>
            </a:pPr>
            <a:r>
              <a:rPr sz="1800" dirty="0">
                <a:solidFill>
                  <a:srgbClr val="333333"/>
                </a:solidFill>
                <a:latin typeface="Avenir Roman" panose="02000503020000020003" pitchFamily="2" charset="0"/>
                <a:cs typeface="Georgia"/>
              </a:rPr>
              <a:t>le </a:t>
            </a:r>
            <a:r>
              <a:rPr sz="1800" spc="-5" dirty="0">
                <a:solidFill>
                  <a:srgbClr val="4595EB"/>
                </a:solidFill>
                <a:latin typeface="Avenir Roman" panose="02000503020000020003" pitchFamily="2" charset="0"/>
                <a:cs typeface="Georgia"/>
              </a:rPr>
              <a:t>traitement ultérieur </a:t>
            </a:r>
            <a:r>
              <a:rPr sz="1800" dirty="0">
                <a:solidFill>
                  <a:srgbClr val="4595EB"/>
                </a:solidFill>
                <a:latin typeface="Avenir Roman" panose="02000503020000020003" pitchFamily="2" charset="0"/>
                <a:cs typeface="Georgia"/>
              </a:rPr>
              <a:t>à </a:t>
            </a:r>
            <a:r>
              <a:rPr sz="1800" spc="-5" dirty="0">
                <a:solidFill>
                  <a:srgbClr val="4595EB"/>
                </a:solidFill>
                <a:latin typeface="Avenir Roman" panose="02000503020000020003" pitchFamily="2" charset="0"/>
                <a:cs typeface="Georgia"/>
              </a:rPr>
              <a:t>des </a:t>
            </a:r>
            <a:r>
              <a:rPr sz="1800" dirty="0">
                <a:solidFill>
                  <a:srgbClr val="4595EB"/>
                </a:solidFill>
                <a:latin typeface="Avenir Roman" panose="02000503020000020003" pitchFamily="2" charset="0"/>
                <a:cs typeface="Georgia"/>
              </a:rPr>
              <a:t>fins </a:t>
            </a:r>
            <a:r>
              <a:rPr sz="1800" spc="-5" dirty="0">
                <a:solidFill>
                  <a:srgbClr val="4595EB"/>
                </a:solidFill>
                <a:latin typeface="Avenir Roman" panose="02000503020000020003" pitchFamily="2" charset="0"/>
                <a:cs typeface="Georgia"/>
              </a:rPr>
              <a:t>archivistiques dans l'intérêt public, </a:t>
            </a:r>
            <a:r>
              <a:rPr sz="1800" dirty="0">
                <a:solidFill>
                  <a:srgbClr val="4595EB"/>
                </a:solidFill>
                <a:latin typeface="Avenir Roman" panose="02000503020000020003" pitchFamily="2" charset="0"/>
                <a:cs typeface="Georgia"/>
              </a:rPr>
              <a:t>à </a:t>
            </a:r>
            <a:r>
              <a:rPr sz="1800" spc="-5" dirty="0">
                <a:solidFill>
                  <a:srgbClr val="4595EB"/>
                </a:solidFill>
                <a:latin typeface="Avenir Roman" panose="02000503020000020003" pitchFamily="2" charset="0"/>
                <a:cs typeface="Georgia"/>
              </a:rPr>
              <a:t>des </a:t>
            </a:r>
            <a:r>
              <a:rPr sz="1800" dirty="0">
                <a:solidFill>
                  <a:srgbClr val="4595EB"/>
                </a:solidFill>
                <a:latin typeface="Avenir Roman" panose="02000503020000020003" pitchFamily="2" charset="0"/>
                <a:cs typeface="Georgia"/>
              </a:rPr>
              <a:t>fins </a:t>
            </a:r>
            <a:r>
              <a:rPr sz="1800" spc="-5" dirty="0">
                <a:solidFill>
                  <a:srgbClr val="4595EB"/>
                </a:solidFill>
                <a:latin typeface="Avenir Roman" panose="02000503020000020003" pitchFamily="2" charset="0"/>
                <a:cs typeface="Georgia"/>
              </a:rPr>
              <a:t>de recherche scientifique  </a:t>
            </a:r>
            <a:r>
              <a:rPr sz="1800" dirty="0">
                <a:solidFill>
                  <a:srgbClr val="4595EB"/>
                </a:solidFill>
                <a:latin typeface="Avenir Roman" panose="02000503020000020003" pitchFamily="2" charset="0"/>
                <a:cs typeface="Georgia"/>
              </a:rPr>
              <a:t>ou </a:t>
            </a:r>
            <a:r>
              <a:rPr sz="1800" spc="-5" dirty="0">
                <a:solidFill>
                  <a:srgbClr val="4595EB"/>
                </a:solidFill>
                <a:latin typeface="Avenir Roman" panose="02000503020000020003" pitchFamily="2" charset="0"/>
                <a:cs typeface="Georgia"/>
              </a:rPr>
              <a:t>historique </a:t>
            </a:r>
            <a:r>
              <a:rPr sz="1800" dirty="0">
                <a:solidFill>
                  <a:srgbClr val="4595EB"/>
                </a:solidFill>
                <a:latin typeface="Avenir Roman" panose="02000503020000020003" pitchFamily="2" charset="0"/>
                <a:cs typeface="Georgia"/>
              </a:rPr>
              <a:t>ou à </a:t>
            </a:r>
            <a:r>
              <a:rPr sz="1800" spc="-5" dirty="0">
                <a:solidFill>
                  <a:srgbClr val="4595EB"/>
                </a:solidFill>
                <a:latin typeface="Avenir Roman" panose="02000503020000020003" pitchFamily="2" charset="0"/>
                <a:cs typeface="Georgia"/>
              </a:rPr>
              <a:t>des fins statistiques </a:t>
            </a:r>
            <a:r>
              <a:rPr sz="1800" dirty="0">
                <a:solidFill>
                  <a:srgbClr val="333333"/>
                </a:solidFill>
                <a:latin typeface="Avenir Roman" panose="02000503020000020003" pitchFamily="2" charset="0"/>
                <a:cs typeface="Georgia"/>
              </a:rPr>
              <a:t>n'est pas </a:t>
            </a:r>
            <a:r>
              <a:rPr sz="1800" spc="-5" dirty="0">
                <a:solidFill>
                  <a:srgbClr val="333333"/>
                </a:solidFill>
                <a:latin typeface="Avenir Roman" panose="02000503020000020003" pitchFamily="2" charset="0"/>
                <a:cs typeface="Georgia"/>
              </a:rPr>
              <a:t>considéré comme </a:t>
            </a:r>
            <a:r>
              <a:rPr sz="1800" dirty="0">
                <a:solidFill>
                  <a:srgbClr val="333333"/>
                </a:solidFill>
                <a:latin typeface="Avenir Roman" panose="02000503020000020003" pitchFamily="2" charset="0"/>
                <a:cs typeface="Georgia"/>
              </a:rPr>
              <a:t>incompatible avec </a:t>
            </a:r>
            <a:r>
              <a:rPr sz="1800" spc="-5" dirty="0">
                <a:solidFill>
                  <a:srgbClr val="333333"/>
                </a:solidFill>
                <a:latin typeface="Avenir Roman" panose="02000503020000020003" pitchFamily="2" charset="0"/>
                <a:cs typeface="Georgia"/>
              </a:rPr>
              <a:t>les finalités  </a:t>
            </a:r>
            <a:r>
              <a:rPr sz="1800" dirty="0">
                <a:solidFill>
                  <a:srgbClr val="333333"/>
                </a:solidFill>
                <a:latin typeface="Avenir Roman" panose="02000503020000020003" pitchFamily="2" charset="0"/>
                <a:cs typeface="Georgia"/>
              </a:rPr>
              <a:t>initiales</a:t>
            </a:r>
            <a:endParaRPr sz="1800" dirty="0">
              <a:latin typeface="Avenir Roman" panose="02000503020000020003" pitchFamily="2" charset="0"/>
              <a:cs typeface="Georgia"/>
            </a:endParaRPr>
          </a:p>
          <a:p>
            <a:pPr>
              <a:lnSpc>
                <a:spcPct val="100000"/>
              </a:lnSpc>
              <a:spcBef>
                <a:spcPts val="35"/>
              </a:spcBef>
              <a:buClr>
                <a:srgbClr val="333333"/>
              </a:buClr>
              <a:buFont typeface="Georgia"/>
              <a:buChar char="-"/>
            </a:pPr>
            <a:endParaRPr sz="1850" dirty="0">
              <a:latin typeface="Avenir Roman" panose="02000503020000020003" pitchFamily="2" charset="0"/>
              <a:cs typeface="Times New Roman"/>
            </a:endParaRPr>
          </a:p>
          <a:p>
            <a:pPr marL="355600" marR="8890" indent="-342900" algn="just">
              <a:lnSpc>
                <a:spcPct val="100000"/>
              </a:lnSpc>
              <a:buChar char="-"/>
              <a:tabLst>
                <a:tab pos="355600" algn="l"/>
              </a:tabLst>
            </a:pPr>
            <a:r>
              <a:rPr sz="1800" spc="-5" dirty="0">
                <a:solidFill>
                  <a:srgbClr val="333333"/>
                </a:solidFill>
                <a:latin typeface="Avenir Roman" panose="02000503020000020003" pitchFamily="2" charset="0"/>
                <a:cs typeface="Georgia"/>
              </a:rPr>
              <a:t>d’une façon générale, lorsque </a:t>
            </a:r>
            <a:r>
              <a:rPr sz="1800" dirty="0">
                <a:solidFill>
                  <a:srgbClr val="333333"/>
                </a:solidFill>
                <a:latin typeface="Avenir Roman" panose="02000503020000020003" pitchFamily="2" charset="0"/>
                <a:cs typeface="Georgia"/>
              </a:rPr>
              <a:t>le </a:t>
            </a:r>
            <a:r>
              <a:rPr sz="1800" spc="-5" dirty="0">
                <a:solidFill>
                  <a:srgbClr val="333333"/>
                </a:solidFill>
                <a:latin typeface="Avenir Roman" panose="02000503020000020003" pitchFamily="2" charset="0"/>
                <a:cs typeface="Georgia"/>
              </a:rPr>
              <a:t>traitement </a:t>
            </a:r>
            <a:r>
              <a:rPr sz="1800" dirty="0">
                <a:solidFill>
                  <a:srgbClr val="333333"/>
                </a:solidFill>
                <a:latin typeface="Avenir Roman" panose="02000503020000020003" pitchFamily="2" charset="0"/>
                <a:cs typeface="Georgia"/>
              </a:rPr>
              <a:t>à </a:t>
            </a:r>
            <a:r>
              <a:rPr sz="1800" spc="-5" dirty="0">
                <a:solidFill>
                  <a:srgbClr val="333333"/>
                </a:solidFill>
                <a:latin typeface="Avenir Roman" panose="02000503020000020003" pitchFamily="2" charset="0"/>
                <a:cs typeface="Georgia"/>
              </a:rPr>
              <a:t>une fin autre n’est </a:t>
            </a:r>
            <a:r>
              <a:rPr sz="1800" dirty="0">
                <a:solidFill>
                  <a:srgbClr val="333333"/>
                </a:solidFill>
                <a:latin typeface="Avenir Roman" panose="02000503020000020003" pitchFamily="2" charset="0"/>
                <a:cs typeface="Georgia"/>
              </a:rPr>
              <a:t>pas </a:t>
            </a:r>
            <a:r>
              <a:rPr sz="1800" spc="-5" dirty="0">
                <a:solidFill>
                  <a:srgbClr val="333333"/>
                </a:solidFill>
                <a:latin typeface="Avenir Roman" panose="02000503020000020003" pitchFamily="2" charset="0"/>
                <a:cs typeface="Georgia"/>
              </a:rPr>
              <a:t>fondé sur </a:t>
            </a:r>
            <a:r>
              <a:rPr sz="1800" dirty="0">
                <a:solidFill>
                  <a:srgbClr val="333333"/>
                </a:solidFill>
                <a:latin typeface="Avenir Roman" panose="02000503020000020003" pitchFamily="2" charset="0"/>
                <a:cs typeface="Georgia"/>
              </a:rPr>
              <a:t>le </a:t>
            </a:r>
            <a:r>
              <a:rPr sz="1800" spc="-5" dirty="0">
                <a:solidFill>
                  <a:srgbClr val="333333"/>
                </a:solidFill>
                <a:latin typeface="Avenir Roman" panose="02000503020000020003" pitchFamily="2" charset="0"/>
                <a:cs typeface="Georgia"/>
              </a:rPr>
              <a:t>consentement </a:t>
            </a:r>
            <a:r>
              <a:rPr sz="1800" dirty="0">
                <a:solidFill>
                  <a:srgbClr val="333333"/>
                </a:solidFill>
                <a:latin typeface="Avenir Roman" panose="02000503020000020003" pitchFamily="2" charset="0"/>
                <a:cs typeface="Georgia"/>
              </a:rPr>
              <a:t>ou </a:t>
            </a:r>
            <a:r>
              <a:rPr sz="1800" spc="-5" dirty="0">
                <a:solidFill>
                  <a:srgbClr val="333333"/>
                </a:solidFill>
                <a:latin typeface="Avenir Roman" panose="02000503020000020003" pitchFamily="2" charset="0"/>
                <a:cs typeface="Georgia"/>
              </a:rPr>
              <a:t>sur  une base légale, </a:t>
            </a:r>
            <a:r>
              <a:rPr sz="1800" dirty="0">
                <a:solidFill>
                  <a:srgbClr val="4595EB"/>
                </a:solidFill>
                <a:latin typeface="Avenir Roman" panose="02000503020000020003" pitchFamily="2" charset="0"/>
                <a:cs typeface="Georgia"/>
              </a:rPr>
              <a:t>le </a:t>
            </a:r>
            <a:r>
              <a:rPr sz="1800" spc="-5" dirty="0">
                <a:solidFill>
                  <a:srgbClr val="4595EB"/>
                </a:solidFill>
                <a:latin typeface="Avenir Roman" panose="02000503020000020003" pitchFamily="2" charset="0"/>
                <a:cs typeface="Georgia"/>
              </a:rPr>
              <a:t>RT doit tenir compte dans </a:t>
            </a:r>
            <a:r>
              <a:rPr sz="1800" dirty="0">
                <a:solidFill>
                  <a:srgbClr val="4595EB"/>
                </a:solidFill>
                <a:latin typeface="Avenir Roman" panose="02000503020000020003" pitchFamily="2" charset="0"/>
                <a:cs typeface="Georgia"/>
              </a:rPr>
              <a:t>son </a:t>
            </a:r>
            <a:r>
              <a:rPr sz="1800" spc="-5" dirty="0">
                <a:solidFill>
                  <a:srgbClr val="4595EB"/>
                </a:solidFill>
                <a:latin typeface="Avenir Roman" panose="02000503020000020003" pitchFamily="2" charset="0"/>
                <a:cs typeface="Georgia"/>
              </a:rPr>
              <a:t>analyse de </a:t>
            </a:r>
            <a:r>
              <a:rPr sz="1800" dirty="0">
                <a:solidFill>
                  <a:srgbClr val="4595EB"/>
                </a:solidFill>
                <a:latin typeface="Avenir Roman" panose="02000503020000020003" pitchFamily="2" charset="0"/>
                <a:cs typeface="Georgia"/>
              </a:rPr>
              <a:t>la</a:t>
            </a:r>
            <a:r>
              <a:rPr sz="1800" spc="125" dirty="0">
                <a:solidFill>
                  <a:srgbClr val="4595EB"/>
                </a:solidFill>
                <a:latin typeface="Avenir Roman" panose="02000503020000020003" pitchFamily="2" charset="0"/>
                <a:cs typeface="Georgia"/>
              </a:rPr>
              <a:t> </a:t>
            </a:r>
            <a:r>
              <a:rPr sz="1800" spc="-5" dirty="0">
                <a:solidFill>
                  <a:srgbClr val="4595EB"/>
                </a:solidFill>
                <a:latin typeface="Avenir Roman" panose="02000503020000020003" pitchFamily="2" charset="0"/>
                <a:cs typeface="Georgia"/>
              </a:rPr>
              <a:t>compatibilité</a:t>
            </a:r>
            <a:r>
              <a:rPr sz="1800" spc="-5" dirty="0">
                <a:solidFill>
                  <a:srgbClr val="333333"/>
                </a:solidFill>
                <a:latin typeface="Avenir Roman" panose="02000503020000020003" pitchFamily="2" charset="0"/>
                <a:cs typeface="Georgia"/>
              </a:rPr>
              <a:t>:</a:t>
            </a:r>
            <a:endParaRPr sz="1800" dirty="0">
              <a:latin typeface="Avenir Roman" panose="02000503020000020003" pitchFamily="2" charset="0"/>
              <a:cs typeface="Georgia"/>
            </a:endParaRPr>
          </a:p>
          <a:p>
            <a:pPr>
              <a:lnSpc>
                <a:spcPct val="100000"/>
              </a:lnSpc>
              <a:spcBef>
                <a:spcPts val="35"/>
              </a:spcBef>
              <a:buClr>
                <a:srgbClr val="333333"/>
              </a:buClr>
              <a:buFont typeface="Georgia"/>
              <a:buChar char="-"/>
            </a:pPr>
            <a:endParaRPr sz="1850" dirty="0">
              <a:latin typeface="Avenir Roman" panose="02000503020000020003" pitchFamily="2" charset="0"/>
              <a:cs typeface="Times New Roman"/>
            </a:endParaRPr>
          </a:p>
          <a:p>
            <a:pPr marL="621030" lvl="1" indent="-163195">
              <a:lnSpc>
                <a:spcPct val="100000"/>
              </a:lnSpc>
              <a:buChar char="*"/>
              <a:tabLst>
                <a:tab pos="621030" algn="l"/>
              </a:tabLst>
            </a:pPr>
            <a:r>
              <a:rPr sz="1800" spc="-5" dirty="0">
                <a:solidFill>
                  <a:srgbClr val="333333"/>
                </a:solidFill>
                <a:latin typeface="Avenir Roman" panose="02000503020000020003" pitchFamily="2" charset="0"/>
                <a:cs typeface="Georgia"/>
              </a:rPr>
              <a:t>de l’existence éventuelle d’un lien entre </a:t>
            </a:r>
            <a:r>
              <a:rPr sz="1800" dirty="0">
                <a:solidFill>
                  <a:srgbClr val="333333"/>
                </a:solidFill>
                <a:latin typeface="Avenir Roman" panose="02000503020000020003" pitchFamily="2" charset="0"/>
                <a:cs typeface="Georgia"/>
              </a:rPr>
              <a:t>la </a:t>
            </a:r>
            <a:r>
              <a:rPr sz="1800" spc="-5" dirty="0">
                <a:solidFill>
                  <a:srgbClr val="333333"/>
                </a:solidFill>
                <a:latin typeface="Avenir Roman" panose="02000503020000020003" pitchFamily="2" charset="0"/>
                <a:cs typeface="Georgia"/>
              </a:rPr>
              <a:t>finalité </a:t>
            </a:r>
            <a:r>
              <a:rPr sz="1800" dirty="0">
                <a:solidFill>
                  <a:srgbClr val="333333"/>
                </a:solidFill>
                <a:latin typeface="Avenir Roman" panose="02000503020000020003" pitchFamily="2" charset="0"/>
                <a:cs typeface="Georgia"/>
              </a:rPr>
              <a:t>initiale et la </a:t>
            </a:r>
            <a:r>
              <a:rPr sz="1800" spc="-5" dirty="0">
                <a:solidFill>
                  <a:srgbClr val="333333"/>
                </a:solidFill>
                <a:latin typeface="Avenir Roman" panose="02000503020000020003" pitchFamily="2" charset="0"/>
                <a:cs typeface="Georgia"/>
              </a:rPr>
              <a:t>finalité</a:t>
            </a:r>
            <a:r>
              <a:rPr sz="1800" spc="114"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nouvelle,</a:t>
            </a:r>
            <a:endParaRPr sz="1800" dirty="0">
              <a:latin typeface="Avenir Roman" panose="02000503020000020003" pitchFamily="2" charset="0"/>
              <a:cs typeface="Georgia"/>
            </a:endParaRPr>
          </a:p>
          <a:p>
            <a:pPr marL="668020" lvl="1" indent="-210185">
              <a:lnSpc>
                <a:spcPct val="100000"/>
              </a:lnSpc>
              <a:buChar char="*"/>
              <a:tabLst>
                <a:tab pos="668655" algn="l"/>
              </a:tabLst>
            </a:pPr>
            <a:r>
              <a:rPr sz="1800" spc="-5" dirty="0">
                <a:solidFill>
                  <a:srgbClr val="333333"/>
                </a:solidFill>
                <a:latin typeface="Avenir Roman" panose="02000503020000020003" pitchFamily="2" charset="0"/>
                <a:cs typeface="Georgia"/>
              </a:rPr>
              <a:t>du</a:t>
            </a:r>
            <a:r>
              <a:rPr sz="1800" spc="36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contexte</a:t>
            </a:r>
            <a:r>
              <a:rPr sz="1800" spc="390"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dans</a:t>
            </a:r>
            <a:r>
              <a:rPr sz="1800" spc="37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lequel</a:t>
            </a:r>
            <a:r>
              <a:rPr sz="1800" spc="37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les</a:t>
            </a:r>
            <a:r>
              <a:rPr sz="1800" spc="37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données</a:t>
            </a:r>
            <a:r>
              <a:rPr sz="1800" spc="37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ont</a:t>
            </a:r>
            <a:r>
              <a:rPr sz="1800" spc="36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été</a:t>
            </a:r>
            <a:r>
              <a:rPr sz="1800" spc="37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collectées</a:t>
            </a:r>
            <a:r>
              <a:rPr sz="1800" spc="360"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(nature</a:t>
            </a:r>
            <a:r>
              <a:rPr sz="1800" spc="390"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de</a:t>
            </a:r>
            <a:r>
              <a:rPr sz="1800" spc="375" dirty="0">
                <a:solidFill>
                  <a:srgbClr val="333333"/>
                </a:solidFill>
                <a:latin typeface="Avenir Roman" panose="02000503020000020003" pitchFamily="2" charset="0"/>
                <a:cs typeface="Georgia"/>
              </a:rPr>
              <a:t> </a:t>
            </a:r>
            <a:r>
              <a:rPr sz="1800" dirty="0">
                <a:solidFill>
                  <a:srgbClr val="333333"/>
                </a:solidFill>
                <a:latin typeface="Avenir Roman" panose="02000503020000020003" pitchFamily="2" charset="0"/>
                <a:cs typeface="Georgia"/>
              </a:rPr>
              <a:t>la</a:t>
            </a:r>
            <a:r>
              <a:rPr sz="1800" spc="38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relation</a:t>
            </a:r>
            <a:r>
              <a:rPr sz="1800" spc="375" dirty="0">
                <a:solidFill>
                  <a:srgbClr val="333333"/>
                </a:solidFill>
                <a:latin typeface="Avenir Roman" panose="02000503020000020003" pitchFamily="2" charset="0"/>
                <a:cs typeface="Georgia"/>
              </a:rPr>
              <a:t> </a:t>
            </a:r>
            <a:r>
              <a:rPr sz="1800" dirty="0">
                <a:solidFill>
                  <a:srgbClr val="333333"/>
                </a:solidFill>
                <a:latin typeface="Avenir Roman" panose="02000503020000020003" pitchFamily="2" charset="0"/>
                <a:cs typeface="Georgia"/>
              </a:rPr>
              <a:t>entre</a:t>
            </a:r>
            <a:r>
              <a:rPr sz="1800" spc="375" dirty="0">
                <a:solidFill>
                  <a:srgbClr val="333333"/>
                </a:solidFill>
                <a:latin typeface="Avenir Roman" panose="02000503020000020003" pitchFamily="2" charset="0"/>
                <a:cs typeface="Georgia"/>
              </a:rPr>
              <a:t> </a:t>
            </a:r>
            <a:r>
              <a:rPr sz="1800" dirty="0">
                <a:solidFill>
                  <a:srgbClr val="333333"/>
                </a:solidFill>
                <a:latin typeface="Avenir Roman" panose="02000503020000020003" pitchFamily="2" charset="0"/>
                <a:cs typeface="Georgia"/>
              </a:rPr>
              <a:t>le</a:t>
            </a:r>
            <a:r>
              <a:rPr sz="1800" spc="37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RT</a:t>
            </a:r>
            <a:r>
              <a:rPr sz="1800" spc="375" dirty="0">
                <a:solidFill>
                  <a:srgbClr val="333333"/>
                </a:solidFill>
                <a:latin typeface="Avenir Roman" panose="02000503020000020003" pitchFamily="2" charset="0"/>
                <a:cs typeface="Georgia"/>
              </a:rPr>
              <a:t> </a:t>
            </a:r>
            <a:r>
              <a:rPr sz="1800" dirty="0">
                <a:solidFill>
                  <a:srgbClr val="333333"/>
                </a:solidFill>
                <a:latin typeface="Avenir Roman" panose="02000503020000020003" pitchFamily="2" charset="0"/>
                <a:cs typeface="Georgia"/>
              </a:rPr>
              <a:t>et</a:t>
            </a:r>
            <a:r>
              <a:rPr sz="1800" spc="37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les</a:t>
            </a:r>
            <a:r>
              <a:rPr lang="fr-FR" dirty="0">
                <a:latin typeface="Avenir Roman" panose="02000503020000020003" pitchFamily="2" charset="0"/>
                <a:cs typeface="Georgia"/>
              </a:rPr>
              <a:t> </a:t>
            </a:r>
            <a:r>
              <a:rPr sz="1800" spc="-5" dirty="0" err="1">
                <a:solidFill>
                  <a:srgbClr val="333333"/>
                </a:solidFill>
                <a:latin typeface="Avenir Roman" panose="02000503020000020003" pitchFamily="2" charset="0"/>
                <a:cs typeface="Georgia"/>
              </a:rPr>
              <a:t>personnes</a:t>
            </a:r>
            <a:r>
              <a:rPr sz="1800" spc="-1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concernées),</a:t>
            </a:r>
            <a:endParaRPr sz="1800" dirty="0">
              <a:latin typeface="Avenir Roman" panose="02000503020000020003" pitchFamily="2" charset="0"/>
              <a:cs typeface="Georgia"/>
            </a:endParaRPr>
          </a:p>
          <a:p>
            <a:pPr marL="621030" lvl="1" indent="-163195">
              <a:lnSpc>
                <a:spcPct val="100000"/>
              </a:lnSpc>
              <a:buChar char="*"/>
              <a:tabLst>
                <a:tab pos="621030" algn="l"/>
              </a:tabLst>
            </a:pPr>
            <a:r>
              <a:rPr sz="1800" spc="-5" dirty="0">
                <a:solidFill>
                  <a:srgbClr val="333333"/>
                </a:solidFill>
                <a:latin typeface="Avenir Roman" panose="02000503020000020003" pitchFamily="2" charset="0"/>
                <a:cs typeface="Georgia"/>
              </a:rPr>
              <a:t>de </a:t>
            </a:r>
            <a:r>
              <a:rPr sz="1800" dirty="0">
                <a:solidFill>
                  <a:srgbClr val="333333"/>
                </a:solidFill>
                <a:latin typeface="Avenir Roman" panose="02000503020000020003" pitchFamily="2" charset="0"/>
                <a:cs typeface="Georgia"/>
              </a:rPr>
              <a:t>la </a:t>
            </a:r>
            <a:r>
              <a:rPr sz="1800" spc="-5" dirty="0">
                <a:solidFill>
                  <a:srgbClr val="333333"/>
                </a:solidFill>
                <a:latin typeface="Avenir Roman" panose="02000503020000020003" pitchFamily="2" charset="0"/>
                <a:cs typeface="Georgia"/>
              </a:rPr>
              <a:t>nature des données </a:t>
            </a:r>
            <a:r>
              <a:rPr sz="1800" dirty="0">
                <a:solidFill>
                  <a:srgbClr val="333333"/>
                </a:solidFill>
                <a:latin typeface="Avenir Roman" panose="02000503020000020003" pitchFamily="2" charset="0"/>
                <a:cs typeface="Georgia"/>
              </a:rPr>
              <a:t>en </a:t>
            </a:r>
            <a:r>
              <a:rPr sz="1800" spc="-5" dirty="0">
                <a:solidFill>
                  <a:srgbClr val="333333"/>
                </a:solidFill>
                <a:latin typeface="Avenir Roman" panose="02000503020000020003" pitchFamily="2" charset="0"/>
                <a:cs typeface="Georgia"/>
              </a:rPr>
              <a:t>cause </a:t>
            </a:r>
            <a:r>
              <a:rPr sz="1800" dirty="0">
                <a:solidFill>
                  <a:srgbClr val="333333"/>
                </a:solidFill>
                <a:latin typeface="Avenir Roman" panose="02000503020000020003" pitchFamily="2" charset="0"/>
                <a:cs typeface="Georgia"/>
              </a:rPr>
              <a:t>(données </a:t>
            </a:r>
            <a:r>
              <a:rPr sz="1800" spc="-5" dirty="0">
                <a:solidFill>
                  <a:srgbClr val="333333"/>
                </a:solidFill>
                <a:latin typeface="Avenir Roman" panose="02000503020000020003" pitchFamily="2" charset="0"/>
                <a:cs typeface="Georgia"/>
              </a:rPr>
              <a:t>sensibles</a:t>
            </a:r>
            <a:r>
              <a:rPr sz="1800" spc="55" dirty="0">
                <a:solidFill>
                  <a:srgbClr val="333333"/>
                </a:solidFill>
                <a:latin typeface="Avenir Roman" panose="02000503020000020003" pitchFamily="2" charset="0"/>
                <a:cs typeface="Georgia"/>
              </a:rPr>
              <a:t> </a:t>
            </a:r>
            <a:r>
              <a:rPr sz="1800" dirty="0">
                <a:solidFill>
                  <a:srgbClr val="333333"/>
                </a:solidFill>
                <a:latin typeface="Avenir Roman" panose="02000503020000020003" pitchFamily="2" charset="0"/>
                <a:cs typeface="Georgia"/>
              </a:rPr>
              <a:t>?),</a:t>
            </a:r>
            <a:endParaRPr sz="1800" dirty="0">
              <a:latin typeface="Avenir Roman" panose="02000503020000020003" pitchFamily="2" charset="0"/>
              <a:cs typeface="Georgia"/>
            </a:endParaRPr>
          </a:p>
          <a:p>
            <a:pPr marL="621030" lvl="1" indent="-163195">
              <a:lnSpc>
                <a:spcPct val="100000"/>
              </a:lnSpc>
              <a:buChar char="*"/>
              <a:tabLst>
                <a:tab pos="621030" algn="l"/>
              </a:tabLst>
            </a:pPr>
            <a:r>
              <a:rPr sz="1800" spc="-5" dirty="0">
                <a:solidFill>
                  <a:srgbClr val="333333"/>
                </a:solidFill>
                <a:latin typeface="Avenir Roman" panose="02000503020000020003" pitchFamily="2" charset="0"/>
                <a:cs typeface="Georgia"/>
              </a:rPr>
              <a:t>des conséquences possibles du traitement ultérieur pour les</a:t>
            </a:r>
            <a:r>
              <a:rPr sz="1800" spc="7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personnes,</a:t>
            </a:r>
            <a:endParaRPr sz="1800" dirty="0">
              <a:latin typeface="Avenir Roman" panose="02000503020000020003" pitchFamily="2" charset="0"/>
              <a:cs typeface="Georgia"/>
            </a:endParaRPr>
          </a:p>
          <a:p>
            <a:pPr marL="621030" lvl="1" indent="-163195">
              <a:lnSpc>
                <a:spcPct val="100000"/>
              </a:lnSpc>
              <a:buChar char="*"/>
              <a:tabLst>
                <a:tab pos="621030" algn="l"/>
              </a:tabLst>
            </a:pPr>
            <a:r>
              <a:rPr sz="1800" spc="-5" dirty="0">
                <a:solidFill>
                  <a:srgbClr val="333333"/>
                </a:solidFill>
                <a:latin typeface="Avenir Roman" panose="02000503020000020003" pitchFamily="2" charset="0"/>
                <a:cs typeface="Georgia"/>
              </a:rPr>
              <a:t>de l’existence de garanties appropriées </a:t>
            </a:r>
            <a:r>
              <a:rPr sz="1800" dirty="0">
                <a:solidFill>
                  <a:srgbClr val="333333"/>
                </a:solidFill>
                <a:latin typeface="Avenir Roman" panose="02000503020000020003" pitchFamily="2" charset="0"/>
                <a:cs typeface="Georgia"/>
              </a:rPr>
              <a:t>(ex. : </a:t>
            </a:r>
            <a:r>
              <a:rPr sz="1800" spc="-5" dirty="0">
                <a:solidFill>
                  <a:srgbClr val="333333"/>
                </a:solidFill>
                <a:latin typeface="Avenir Roman" panose="02000503020000020003" pitchFamily="2" charset="0"/>
                <a:cs typeface="Georgia"/>
              </a:rPr>
              <a:t>chiffrement,</a:t>
            </a:r>
            <a:r>
              <a:rPr sz="1800" spc="7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pseudonymisation).</a:t>
            </a:r>
            <a:endParaRPr sz="1800" dirty="0">
              <a:latin typeface="Avenir Roman" panose="02000503020000020003" pitchFamily="2" charset="0"/>
              <a:cs typeface="Georgia"/>
            </a:endParaRPr>
          </a:p>
        </p:txBody>
      </p:sp>
      <p:sp>
        <p:nvSpPr>
          <p:cNvPr id="7" name="Text Placeholder 6">
            <a:extLst>
              <a:ext uri="{FF2B5EF4-FFF2-40B4-BE49-F238E27FC236}">
                <a16:creationId xmlns="" xmlns:a16="http://schemas.microsoft.com/office/drawing/2014/main" id="{EA2AE523-1D6D-6A47-9B61-2807647C65E0}"/>
              </a:ext>
            </a:extLst>
          </p:cNvPr>
          <p:cNvSpPr>
            <a:spLocks noGrp="1"/>
          </p:cNvSpPr>
          <p:nvPr>
            <p:ph type="body" sz="quarter" idx="19"/>
          </p:nvPr>
        </p:nvSpPr>
        <p:spPr/>
        <p:txBody>
          <a:bodyPr/>
          <a:lstStyle/>
          <a:p>
            <a:r>
              <a:rPr lang="en-US" sz="2800" b="1" spc="-5" dirty="0" err="1">
                <a:solidFill>
                  <a:schemeClr val="tx2">
                    <a:lumMod val="75000"/>
                  </a:schemeClr>
                </a:solidFill>
              </a:rPr>
              <a:t>Finalité</a:t>
            </a:r>
            <a:r>
              <a:rPr lang="en-US" sz="2800" b="1" spc="-5" dirty="0">
                <a:solidFill>
                  <a:schemeClr val="tx2">
                    <a:lumMod val="75000"/>
                  </a:schemeClr>
                </a:solidFill>
              </a:rPr>
              <a:t> </a:t>
            </a:r>
            <a:r>
              <a:rPr lang="en-US" sz="2800" b="1" dirty="0">
                <a:solidFill>
                  <a:schemeClr val="tx2">
                    <a:lumMod val="75000"/>
                  </a:schemeClr>
                </a:solidFill>
              </a:rPr>
              <a:t>du</a:t>
            </a:r>
            <a:r>
              <a:rPr lang="en-US" sz="2800" b="1" spc="-60" dirty="0">
                <a:solidFill>
                  <a:schemeClr val="tx2">
                    <a:lumMod val="75000"/>
                  </a:schemeClr>
                </a:solidFill>
              </a:rPr>
              <a:t> </a:t>
            </a:r>
            <a:r>
              <a:rPr lang="en-US" sz="2800" b="1" spc="-5" dirty="0" err="1">
                <a:solidFill>
                  <a:schemeClr val="tx2">
                    <a:lumMod val="75000"/>
                  </a:schemeClr>
                </a:solidFill>
              </a:rPr>
              <a:t>traitement</a:t>
            </a:r>
            <a:endParaRPr lang="fr-FR" b="1" dirty="0">
              <a:solidFill>
                <a:schemeClr val="tx2">
                  <a:lumMod val="75000"/>
                </a:schemeClr>
              </a:solidFill>
            </a:endParaRPr>
          </a:p>
        </p:txBody>
      </p:sp>
      <p:sp>
        <p:nvSpPr>
          <p:cNvPr id="9" name="Footer Placeholder 8">
            <a:extLst>
              <a:ext uri="{FF2B5EF4-FFF2-40B4-BE49-F238E27FC236}">
                <a16:creationId xmlns="" xmlns:a16="http://schemas.microsoft.com/office/drawing/2014/main" id="{4BF11F6A-682E-E74E-AFCB-888639F994C6}"/>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26240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11" name="Text Placeholder 10">
            <a:extLst>
              <a:ext uri="{FF2B5EF4-FFF2-40B4-BE49-F238E27FC236}">
                <a16:creationId xmlns="" xmlns:a16="http://schemas.microsoft.com/office/drawing/2014/main" id="{03AB61DC-AB21-7347-B96A-C3B4022AF8AE}"/>
              </a:ext>
            </a:extLst>
          </p:cNvPr>
          <p:cNvSpPr>
            <a:spLocks noGrp="1"/>
          </p:cNvSpPr>
          <p:nvPr>
            <p:ph type="body" sz="quarter" idx="19"/>
          </p:nvPr>
        </p:nvSpPr>
        <p:spPr/>
        <p:txBody>
          <a:bodyPr/>
          <a:lstStyle/>
          <a:p>
            <a:r>
              <a:rPr lang="en-US" sz="2800" b="1" dirty="0">
                <a:solidFill>
                  <a:schemeClr val="tx2">
                    <a:lumMod val="75000"/>
                  </a:schemeClr>
                </a:solidFill>
              </a:rPr>
              <a:t>Pertinence et </a:t>
            </a:r>
            <a:r>
              <a:rPr lang="en-US" sz="2800" b="1" spc="-5" dirty="0" err="1">
                <a:solidFill>
                  <a:schemeClr val="tx2">
                    <a:lumMod val="75000"/>
                  </a:schemeClr>
                </a:solidFill>
              </a:rPr>
              <a:t>proportionnalité</a:t>
            </a:r>
            <a:r>
              <a:rPr lang="en-US" sz="2800" b="1" spc="-5" dirty="0">
                <a:solidFill>
                  <a:schemeClr val="tx2">
                    <a:lumMod val="75000"/>
                  </a:schemeClr>
                </a:solidFill>
              </a:rPr>
              <a:t> </a:t>
            </a:r>
            <a:r>
              <a:rPr lang="en-US" sz="2800" b="1" dirty="0">
                <a:solidFill>
                  <a:schemeClr val="tx2">
                    <a:lumMod val="75000"/>
                  </a:schemeClr>
                </a:solidFill>
              </a:rPr>
              <a:t>des</a:t>
            </a:r>
            <a:r>
              <a:rPr lang="en-US" sz="2800" b="1" spc="-90" dirty="0">
                <a:solidFill>
                  <a:schemeClr val="tx2">
                    <a:lumMod val="75000"/>
                  </a:schemeClr>
                </a:solidFill>
              </a:rPr>
              <a:t> </a:t>
            </a:r>
            <a:r>
              <a:rPr lang="en-US" sz="2800" b="1" spc="-5" dirty="0" err="1">
                <a:solidFill>
                  <a:schemeClr val="tx2">
                    <a:lumMod val="75000"/>
                  </a:schemeClr>
                </a:solidFill>
              </a:rPr>
              <a:t>données</a:t>
            </a:r>
            <a:endParaRPr lang="fr-FR" b="1" dirty="0">
              <a:solidFill>
                <a:schemeClr val="tx2">
                  <a:lumMod val="75000"/>
                </a:schemeClr>
              </a:solidFill>
            </a:endParaRPr>
          </a:p>
        </p:txBody>
      </p:sp>
      <p:sp>
        <p:nvSpPr>
          <p:cNvPr id="5" name="object 5"/>
          <p:cNvSpPr txBox="1"/>
          <p:nvPr/>
        </p:nvSpPr>
        <p:spPr>
          <a:xfrm>
            <a:off x="688340" y="1598375"/>
            <a:ext cx="10592236" cy="1652905"/>
          </a:xfrm>
          <a:prstGeom prst="rect">
            <a:avLst/>
          </a:prstGeom>
        </p:spPr>
        <p:txBody>
          <a:bodyPr vert="horz" wrap="square" lIns="0" tIns="38735" rIns="0" bIns="0" rtlCol="0">
            <a:spAutoFit/>
          </a:bodyPr>
          <a:lstStyle/>
          <a:p>
            <a:pPr marL="417830" indent="-405130">
              <a:lnSpc>
                <a:spcPct val="100000"/>
              </a:lnSpc>
              <a:spcBef>
                <a:spcPts val="305"/>
              </a:spcBef>
              <a:buFont typeface="Arial"/>
              <a:buChar char="•"/>
              <a:tabLst>
                <a:tab pos="417830" algn="l"/>
                <a:tab pos="418465" algn="l"/>
              </a:tabLst>
            </a:pPr>
            <a:r>
              <a:rPr sz="2000" dirty="0">
                <a:solidFill>
                  <a:srgbClr val="4595EB"/>
                </a:solidFill>
                <a:latin typeface="Avenir Roman" panose="02000503020000020003" pitchFamily="2" charset="0"/>
                <a:cs typeface="Georgia"/>
              </a:rPr>
              <a:t>Principe</a:t>
            </a:r>
            <a:r>
              <a:rPr sz="2000" spc="-10" dirty="0">
                <a:solidFill>
                  <a:srgbClr val="4595EB"/>
                </a:solidFill>
                <a:latin typeface="Avenir Roman" panose="02000503020000020003" pitchFamily="2" charset="0"/>
                <a:cs typeface="Georgia"/>
              </a:rPr>
              <a:t> </a:t>
            </a:r>
            <a:r>
              <a:rPr sz="2000" dirty="0">
                <a:solidFill>
                  <a:srgbClr val="4595EB"/>
                </a:solidFill>
                <a:latin typeface="Avenir Roman" panose="02000503020000020003" pitchFamily="2" charset="0"/>
                <a:cs typeface="Georgia"/>
              </a:rPr>
              <a:t>:</a:t>
            </a:r>
            <a:endParaRPr sz="2000" dirty="0">
              <a:latin typeface="Avenir Roman" panose="02000503020000020003" pitchFamily="2" charset="0"/>
              <a:cs typeface="Georgia"/>
            </a:endParaRPr>
          </a:p>
          <a:p>
            <a:pPr marL="12700">
              <a:lnSpc>
                <a:spcPct val="100000"/>
              </a:lnSpc>
              <a:spcBef>
                <a:spcPts val="210"/>
              </a:spcBef>
            </a:pPr>
            <a:r>
              <a:rPr sz="2000" dirty="0">
                <a:solidFill>
                  <a:srgbClr val="333333"/>
                </a:solidFill>
                <a:latin typeface="Avenir Roman" panose="02000503020000020003" pitchFamily="2" charset="0"/>
                <a:cs typeface="Georgia"/>
              </a:rPr>
              <a:t>Les </a:t>
            </a:r>
            <a:r>
              <a:rPr sz="2000" spc="-5" dirty="0">
                <a:solidFill>
                  <a:srgbClr val="333333"/>
                </a:solidFill>
                <a:latin typeface="Avenir Roman" panose="02000503020000020003" pitchFamily="2" charset="0"/>
                <a:cs typeface="Georgia"/>
              </a:rPr>
              <a:t>données doivent </a:t>
            </a:r>
            <a:r>
              <a:rPr sz="2000" dirty="0">
                <a:solidFill>
                  <a:srgbClr val="333333"/>
                </a:solidFill>
                <a:latin typeface="Avenir Roman" panose="02000503020000020003" pitchFamily="2" charset="0"/>
                <a:cs typeface="Georgia"/>
              </a:rPr>
              <a:t>être</a:t>
            </a:r>
            <a:r>
              <a:rPr sz="2000" spc="-50" dirty="0">
                <a:solidFill>
                  <a:srgbClr val="333333"/>
                </a:solidFill>
                <a:latin typeface="Avenir Roman" panose="02000503020000020003" pitchFamily="2" charset="0"/>
                <a:cs typeface="Georgia"/>
              </a:rPr>
              <a:t> </a:t>
            </a:r>
            <a:r>
              <a:rPr sz="2000" dirty="0">
                <a:solidFill>
                  <a:srgbClr val="333333"/>
                </a:solidFill>
                <a:latin typeface="Avenir Roman" panose="02000503020000020003" pitchFamily="2" charset="0"/>
                <a:cs typeface="Georgia"/>
              </a:rPr>
              <a:t>:</a:t>
            </a:r>
            <a:endParaRPr sz="2000" dirty="0">
              <a:latin typeface="Avenir Roman" panose="02000503020000020003" pitchFamily="2" charset="0"/>
              <a:cs typeface="Georgia"/>
            </a:endParaRPr>
          </a:p>
          <a:p>
            <a:pPr marL="1155700" marR="5080" lvl="1" indent="-228600">
              <a:lnSpc>
                <a:spcPct val="100000"/>
              </a:lnSpc>
              <a:spcBef>
                <a:spcPts val="204"/>
              </a:spcBef>
              <a:buFont typeface="Wingdings"/>
              <a:buChar char=""/>
              <a:tabLst>
                <a:tab pos="1156335" algn="l"/>
              </a:tabLst>
            </a:pPr>
            <a:r>
              <a:rPr sz="2000" u="sng" dirty="0">
                <a:solidFill>
                  <a:srgbClr val="333333"/>
                </a:solidFill>
                <a:uFill>
                  <a:solidFill>
                    <a:srgbClr val="333333"/>
                  </a:solidFill>
                </a:uFill>
                <a:latin typeface="Avenir Roman" panose="02000503020000020003" pitchFamily="2" charset="0"/>
                <a:cs typeface="Georgia"/>
              </a:rPr>
              <a:t>adéquates, </a:t>
            </a:r>
            <a:r>
              <a:rPr sz="2000" u="sng" spc="-5" dirty="0">
                <a:solidFill>
                  <a:srgbClr val="333333"/>
                </a:solidFill>
                <a:uFill>
                  <a:solidFill>
                    <a:srgbClr val="333333"/>
                  </a:solidFill>
                </a:uFill>
                <a:latin typeface="Avenir Roman" panose="02000503020000020003" pitchFamily="2" charset="0"/>
                <a:cs typeface="Georgia"/>
              </a:rPr>
              <a:t>pertinentes </a:t>
            </a:r>
            <a:r>
              <a:rPr sz="2000" u="sng" dirty="0">
                <a:solidFill>
                  <a:srgbClr val="333333"/>
                </a:solidFill>
                <a:uFill>
                  <a:solidFill>
                    <a:srgbClr val="333333"/>
                  </a:solidFill>
                </a:uFill>
                <a:latin typeface="Avenir Roman" panose="02000503020000020003" pitchFamily="2" charset="0"/>
                <a:cs typeface="Georgia"/>
              </a:rPr>
              <a:t>et non </a:t>
            </a:r>
            <a:r>
              <a:rPr sz="2000" u="sng" spc="-5" dirty="0">
                <a:solidFill>
                  <a:srgbClr val="333333"/>
                </a:solidFill>
                <a:uFill>
                  <a:solidFill>
                    <a:srgbClr val="333333"/>
                  </a:solidFill>
                </a:uFill>
                <a:latin typeface="Avenir Roman" panose="02000503020000020003" pitchFamily="2" charset="0"/>
                <a:cs typeface="Georgia"/>
              </a:rPr>
              <a:t>excessives</a:t>
            </a:r>
            <a:r>
              <a:rPr sz="2000" spc="-5" dirty="0">
                <a:solidFill>
                  <a:srgbClr val="333333"/>
                </a:solidFill>
                <a:latin typeface="Avenir Roman" panose="02000503020000020003" pitchFamily="2" charset="0"/>
                <a:cs typeface="Georgia"/>
              </a:rPr>
              <a:t> au </a:t>
            </a:r>
            <a:r>
              <a:rPr sz="2000" dirty="0">
                <a:solidFill>
                  <a:srgbClr val="333333"/>
                </a:solidFill>
                <a:latin typeface="Avenir Roman" panose="02000503020000020003" pitchFamily="2" charset="0"/>
                <a:cs typeface="Georgia"/>
              </a:rPr>
              <a:t>regard </a:t>
            </a:r>
            <a:r>
              <a:rPr sz="2000" spc="-5" dirty="0">
                <a:solidFill>
                  <a:srgbClr val="333333"/>
                </a:solidFill>
                <a:latin typeface="Avenir Roman" panose="02000503020000020003" pitchFamily="2" charset="0"/>
                <a:cs typeface="Georgia"/>
              </a:rPr>
              <a:t>des </a:t>
            </a:r>
            <a:r>
              <a:rPr sz="2000" spc="-5" dirty="0" err="1">
                <a:solidFill>
                  <a:srgbClr val="333333"/>
                </a:solidFill>
                <a:latin typeface="Avenir Roman" panose="02000503020000020003" pitchFamily="2" charset="0"/>
                <a:cs typeface="Georgia"/>
              </a:rPr>
              <a:t>finalités</a:t>
            </a:r>
            <a:r>
              <a:rPr sz="2000" spc="-5" dirty="0">
                <a:solidFill>
                  <a:srgbClr val="333333"/>
                </a:solidFill>
                <a:latin typeface="Avenir Roman" panose="02000503020000020003" pitchFamily="2" charset="0"/>
                <a:cs typeface="Georgia"/>
              </a:rPr>
              <a:t> </a:t>
            </a:r>
            <a:r>
              <a:rPr lang="fr-FR" sz="2000" spc="-5" dirty="0">
                <a:solidFill>
                  <a:srgbClr val="333333"/>
                </a:solidFill>
                <a:latin typeface="Avenir Roman" panose="02000503020000020003" pitchFamily="2" charset="0"/>
                <a:cs typeface="Georgia"/>
              </a:rPr>
              <a:t>pour lesquelles  elles </a:t>
            </a:r>
            <a:r>
              <a:rPr sz="2000" spc="-5" dirty="0" err="1">
                <a:solidFill>
                  <a:srgbClr val="333333"/>
                </a:solidFill>
                <a:latin typeface="Avenir Roman" panose="02000503020000020003" pitchFamily="2" charset="0"/>
                <a:cs typeface="Georgia"/>
              </a:rPr>
              <a:t>sont</a:t>
            </a:r>
            <a:r>
              <a:rPr sz="2000" spc="-5" dirty="0">
                <a:solidFill>
                  <a:srgbClr val="333333"/>
                </a:solidFill>
                <a:latin typeface="Avenir Roman" panose="02000503020000020003" pitchFamily="2" charset="0"/>
                <a:cs typeface="Georgia"/>
              </a:rPr>
              <a:t> collectées </a:t>
            </a:r>
            <a:r>
              <a:rPr sz="2000" dirty="0">
                <a:solidFill>
                  <a:srgbClr val="333333"/>
                </a:solidFill>
                <a:latin typeface="Avenir Roman" panose="02000503020000020003" pitchFamily="2" charset="0"/>
                <a:cs typeface="Georgia"/>
              </a:rPr>
              <a:t>et de </a:t>
            </a:r>
            <a:r>
              <a:rPr sz="2000" spc="-5" dirty="0">
                <a:solidFill>
                  <a:srgbClr val="333333"/>
                </a:solidFill>
                <a:latin typeface="Avenir Roman" panose="02000503020000020003" pitchFamily="2" charset="0"/>
                <a:cs typeface="Georgia"/>
              </a:rPr>
              <a:t>leurs traitements</a:t>
            </a:r>
            <a:r>
              <a:rPr sz="2000" spc="-60" dirty="0">
                <a:solidFill>
                  <a:srgbClr val="333333"/>
                </a:solidFill>
                <a:latin typeface="Avenir Roman" panose="02000503020000020003" pitchFamily="2" charset="0"/>
                <a:cs typeface="Georgia"/>
              </a:rPr>
              <a:t> </a:t>
            </a:r>
            <a:r>
              <a:rPr sz="2000" spc="-5" dirty="0">
                <a:solidFill>
                  <a:srgbClr val="333333"/>
                </a:solidFill>
                <a:latin typeface="Avenir Roman" panose="02000503020000020003" pitchFamily="2" charset="0"/>
                <a:cs typeface="Georgia"/>
              </a:rPr>
              <a:t>ultérieurs</a:t>
            </a:r>
            <a:endParaRPr sz="2000" dirty="0">
              <a:latin typeface="Avenir Roman" panose="02000503020000020003" pitchFamily="2" charset="0"/>
              <a:cs typeface="Georgia"/>
            </a:endParaRPr>
          </a:p>
          <a:p>
            <a:pPr marL="1155700" lvl="1" indent="-228600">
              <a:lnSpc>
                <a:spcPct val="100000"/>
              </a:lnSpc>
              <a:spcBef>
                <a:spcPts val="190"/>
              </a:spcBef>
              <a:buFont typeface="Wingdings"/>
              <a:buChar char=""/>
              <a:tabLst>
                <a:tab pos="1156335" algn="l"/>
              </a:tabLst>
            </a:pPr>
            <a:r>
              <a:rPr sz="2000" u="sng" spc="-5" dirty="0">
                <a:solidFill>
                  <a:srgbClr val="333333"/>
                </a:solidFill>
                <a:uFill>
                  <a:solidFill>
                    <a:srgbClr val="333333"/>
                  </a:solidFill>
                </a:uFill>
                <a:latin typeface="Avenir Roman" panose="02000503020000020003" pitchFamily="2" charset="0"/>
                <a:cs typeface="Georgia"/>
              </a:rPr>
              <a:t>exactes, complètes</a:t>
            </a:r>
            <a:r>
              <a:rPr sz="2000" spc="-5" dirty="0">
                <a:solidFill>
                  <a:srgbClr val="333333"/>
                </a:solidFill>
                <a:latin typeface="Avenir Roman" panose="02000503020000020003" pitchFamily="2" charset="0"/>
                <a:cs typeface="Georgia"/>
              </a:rPr>
              <a:t> </a:t>
            </a:r>
            <a:r>
              <a:rPr sz="2000" dirty="0">
                <a:solidFill>
                  <a:srgbClr val="333333"/>
                </a:solidFill>
                <a:latin typeface="Avenir Roman" panose="02000503020000020003" pitchFamily="2" charset="0"/>
                <a:cs typeface="Georgia"/>
              </a:rPr>
              <a:t>et </a:t>
            </a:r>
            <a:r>
              <a:rPr sz="2000" u="sng" dirty="0">
                <a:solidFill>
                  <a:srgbClr val="333333"/>
                </a:solidFill>
                <a:uFill>
                  <a:solidFill>
                    <a:srgbClr val="333333"/>
                  </a:solidFill>
                </a:uFill>
                <a:latin typeface="Avenir Roman" panose="02000503020000020003" pitchFamily="2" charset="0"/>
                <a:cs typeface="Georgia"/>
              </a:rPr>
              <a:t>mises à</a:t>
            </a:r>
            <a:r>
              <a:rPr sz="2000" u="sng" spc="-60" dirty="0">
                <a:solidFill>
                  <a:srgbClr val="333333"/>
                </a:solidFill>
                <a:uFill>
                  <a:solidFill>
                    <a:srgbClr val="333333"/>
                  </a:solidFill>
                </a:uFill>
                <a:latin typeface="Avenir Roman" panose="02000503020000020003" pitchFamily="2" charset="0"/>
                <a:cs typeface="Georgia"/>
              </a:rPr>
              <a:t> </a:t>
            </a:r>
            <a:r>
              <a:rPr sz="2000" u="sng" dirty="0">
                <a:solidFill>
                  <a:srgbClr val="333333"/>
                </a:solidFill>
                <a:uFill>
                  <a:solidFill>
                    <a:srgbClr val="333333"/>
                  </a:solidFill>
                </a:uFill>
                <a:latin typeface="Avenir Roman" panose="02000503020000020003" pitchFamily="2" charset="0"/>
                <a:cs typeface="Georgia"/>
              </a:rPr>
              <a:t>jour</a:t>
            </a:r>
            <a:endParaRPr sz="2000" dirty="0">
              <a:latin typeface="Avenir Roman" panose="02000503020000020003" pitchFamily="2" charset="0"/>
              <a:cs typeface="Georgia"/>
            </a:endParaRPr>
          </a:p>
        </p:txBody>
      </p:sp>
      <p:sp>
        <p:nvSpPr>
          <p:cNvPr id="6" name="object 6"/>
          <p:cNvSpPr/>
          <p:nvPr/>
        </p:nvSpPr>
        <p:spPr>
          <a:xfrm>
            <a:off x="1254252" y="5449823"/>
            <a:ext cx="178308" cy="17830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688340" y="3555872"/>
            <a:ext cx="10804525" cy="2791149"/>
          </a:xfrm>
          <a:prstGeom prst="rect">
            <a:avLst/>
          </a:prstGeom>
        </p:spPr>
        <p:txBody>
          <a:bodyPr vert="horz" wrap="square" lIns="0" tIns="13335" rIns="0" bIns="0" rtlCol="0">
            <a:spAutoFit/>
          </a:bodyPr>
          <a:lstStyle/>
          <a:p>
            <a:pPr marL="417830" indent="-405130">
              <a:lnSpc>
                <a:spcPct val="100000"/>
              </a:lnSpc>
              <a:spcBef>
                <a:spcPts val="105"/>
              </a:spcBef>
              <a:buFont typeface="Arial"/>
              <a:buChar char="•"/>
              <a:tabLst>
                <a:tab pos="417830" algn="l"/>
                <a:tab pos="418465" algn="l"/>
              </a:tabLst>
            </a:pPr>
            <a:r>
              <a:rPr sz="2000" spc="-5" dirty="0">
                <a:solidFill>
                  <a:srgbClr val="4595EB"/>
                </a:solidFill>
                <a:latin typeface="Avenir Roman" panose="02000503020000020003" pitchFamily="2" charset="0"/>
                <a:cs typeface="Georgia"/>
              </a:rPr>
              <a:t>Exemples</a:t>
            </a:r>
            <a:r>
              <a:rPr sz="2000" spc="-25" dirty="0">
                <a:solidFill>
                  <a:srgbClr val="4595EB"/>
                </a:solidFill>
                <a:latin typeface="Avenir Roman" panose="02000503020000020003" pitchFamily="2" charset="0"/>
                <a:cs typeface="Georgia"/>
              </a:rPr>
              <a:t> </a:t>
            </a:r>
            <a:r>
              <a:rPr sz="2000" dirty="0">
                <a:solidFill>
                  <a:srgbClr val="4595EB"/>
                </a:solidFill>
                <a:latin typeface="Avenir Roman" panose="02000503020000020003" pitchFamily="2" charset="0"/>
                <a:cs typeface="Georgia"/>
              </a:rPr>
              <a:t>:</a:t>
            </a:r>
            <a:endParaRPr sz="2000" dirty="0">
              <a:latin typeface="Avenir Roman" panose="02000503020000020003" pitchFamily="2" charset="0"/>
              <a:cs typeface="Georgia"/>
            </a:endParaRPr>
          </a:p>
          <a:p>
            <a:pPr marL="1155700" lvl="1" indent="-228600">
              <a:lnSpc>
                <a:spcPct val="100000"/>
              </a:lnSpc>
              <a:buFont typeface="Wingdings"/>
              <a:buChar char=""/>
              <a:tabLst>
                <a:tab pos="1156335" algn="l"/>
              </a:tabLst>
            </a:pPr>
            <a:r>
              <a:rPr sz="2000" dirty="0">
                <a:solidFill>
                  <a:srgbClr val="333333"/>
                </a:solidFill>
                <a:latin typeface="Avenir Roman" panose="02000503020000020003" pitchFamily="2" charset="0"/>
                <a:cs typeface="Georgia"/>
              </a:rPr>
              <a:t>Recueil </a:t>
            </a:r>
            <a:r>
              <a:rPr sz="2000" spc="-5" dirty="0">
                <a:solidFill>
                  <a:srgbClr val="333333"/>
                </a:solidFill>
                <a:latin typeface="Avenir Roman" panose="02000503020000020003" pitchFamily="2" charset="0"/>
                <a:cs typeface="Georgia"/>
              </a:rPr>
              <a:t>d’informations sur la situation familiale d’un candidat ou de son NIR</a:t>
            </a:r>
            <a:r>
              <a:rPr sz="2000" spc="65" dirty="0">
                <a:solidFill>
                  <a:srgbClr val="333333"/>
                </a:solidFill>
                <a:latin typeface="Avenir Roman" panose="02000503020000020003" pitchFamily="2" charset="0"/>
                <a:cs typeface="Georgia"/>
              </a:rPr>
              <a:t> </a:t>
            </a:r>
            <a:r>
              <a:rPr sz="2000" dirty="0">
                <a:solidFill>
                  <a:srgbClr val="333333"/>
                </a:solidFill>
                <a:latin typeface="Avenir Roman" panose="02000503020000020003" pitchFamily="2" charset="0"/>
                <a:cs typeface="Georgia"/>
              </a:rPr>
              <a:t>?</a:t>
            </a:r>
            <a:endParaRPr sz="2000" dirty="0">
              <a:latin typeface="Avenir Roman" panose="02000503020000020003" pitchFamily="2" charset="0"/>
              <a:cs typeface="Georgia"/>
            </a:endParaRPr>
          </a:p>
          <a:p>
            <a:pPr marL="1155700" lvl="1" indent="-228600">
              <a:lnSpc>
                <a:spcPct val="100000"/>
              </a:lnSpc>
              <a:spcBef>
                <a:spcPts val="525"/>
              </a:spcBef>
              <a:buFont typeface="Wingdings"/>
              <a:buChar char=""/>
              <a:tabLst>
                <a:tab pos="1156335" algn="l"/>
              </a:tabLst>
            </a:pPr>
            <a:r>
              <a:rPr sz="2000" dirty="0">
                <a:solidFill>
                  <a:srgbClr val="333333"/>
                </a:solidFill>
                <a:latin typeface="Avenir Roman" panose="02000503020000020003" pitchFamily="2" charset="0"/>
                <a:cs typeface="Georgia"/>
              </a:rPr>
              <a:t>Recueil de la </a:t>
            </a:r>
            <a:r>
              <a:rPr sz="2000" spc="-5" dirty="0">
                <a:solidFill>
                  <a:srgbClr val="333333"/>
                </a:solidFill>
                <a:latin typeface="Avenir Roman" panose="02000503020000020003" pitchFamily="2" charset="0"/>
                <a:cs typeface="Georgia"/>
              </a:rPr>
              <a:t>date </a:t>
            </a:r>
            <a:r>
              <a:rPr sz="2000" dirty="0">
                <a:solidFill>
                  <a:srgbClr val="333333"/>
                </a:solidFill>
                <a:latin typeface="Avenir Roman" panose="02000503020000020003" pitchFamily="2" charset="0"/>
                <a:cs typeface="Georgia"/>
              </a:rPr>
              <a:t>de naissance </a:t>
            </a:r>
            <a:r>
              <a:rPr sz="2000" spc="-5" dirty="0">
                <a:solidFill>
                  <a:srgbClr val="333333"/>
                </a:solidFill>
                <a:latin typeface="Avenir Roman" panose="02000503020000020003" pitchFamily="2" charset="0"/>
                <a:cs typeface="Georgia"/>
              </a:rPr>
              <a:t>peut être excessif </a:t>
            </a:r>
            <a:r>
              <a:rPr sz="2000" dirty="0">
                <a:solidFill>
                  <a:srgbClr val="333333"/>
                </a:solidFill>
                <a:latin typeface="Avenir Roman" panose="02000503020000020003" pitchFamily="2" charset="0"/>
                <a:cs typeface="Georgia"/>
              </a:rPr>
              <a:t>au regard de la </a:t>
            </a:r>
            <a:r>
              <a:rPr sz="2000" spc="-5" dirty="0">
                <a:solidFill>
                  <a:srgbClr val="333333"/>
                </a:solidFill>
                <a:latin typeface="Avenir Roman" panose="02000503020000020003" pitchFamily="2" charset="0"/>
                <a:cs typeface="Georgia"/>
              </a:rPr>
              <a:t>finalité </a:t>
            </a:r>
            <a:r>
              <a:rPr sz="2000" dirty="0">
                <a:solidFill>
                  <a:srgbClr val="333333"/>
                </a:solidFill>
                <a:latin typeface="Avenir Roman" panose="02000503020000020003" pitchFamily="2" charset="0"/>
                <a:cs typeface="Georgia"/>
              </a:rPr>
              <a:t>du</a:t>
            </a:r>
            <a:r>
              <a:rPr sz="2000" spc="50" dirty="0">
                <a:solidFill>
                  <a:srgbClr val="333333"/>
                </a:solidFill>
                <a:latin typeface="Avenir Roman" panose="02000503020000020003" pitchFamily="2" charset="0"/>
                <a:cs typeface="Georgia"/>
              </a:rPr>
              <a:t> </a:t>
            </a:r>
            <a:r>
              <a:rPr sz="2000" spc="-35" dirty="0">
                <a:solidFill>
                  <a:srgbClr val="333333"/>
                </a:solidFill>
                <a:latin typeface="Avenir Roman" panose="02000503020000020003" pitchFamily="2" charset="0"/>
                <a:cs typeface="Georgia"/>
              </a:rPr>
              <a:t>traitement</a:t>
            </a:r>
            <a:endParaRPr sz="2000" dirty="0">
              <a:latin typeface="Avenir Roman" panose="02000503020000020003" pitchFamily="2" charset="0"/>
              <a:cs typeface="Georgia"/>
            </a:endParaRPr>
          </a:p>
          <a:p>
            <a:pPr marL="1155700">
              <a:lnSpc>
                <a:spcPct val="100000"/>
              </a:lnSpc>
              <a:spcBef>
                <a:spcPts val="245"/>
              </a:spcBef>
            </a:pPr>
            <a:r>
              <a:rPr sz="2000" dirty="0">
                <a:solidFill>
                  <a:srgbClr val="333333"/>
                </a:solidFill>
                <a:latin typeface="Avenir Roman" panose="02000503020000020003" pitchFamily="2" charset="0"/>
                <a:cs typeface="Georgia"/>
              </a:rPr>
              <a:t>(tranche </a:t>
            </a:r>
            <a:r>
              <a:rPr sz="2000" spc="-5" dirty="0">
                <a:solidFill>
                  <a:srgbClr val="333333"/>
                </a:solidFill>
                <a:latin typeface="Avenir Roman" panose="02000503020000020003" pitchFamily="2" charset="0"/>
                <a:cs typeface="Georgia"/>
              </a:rPr>
              <a:t>d’âge)</a:t>
            </a:r>
            <a:endParaRPr sz="2000" dirty="0">
              <a:latin typeface="Avenir Roman" panose="02000503020000020003" pitchFamily="2" charset="0"/>
              <a:cs typeface="Georgia"/>
            </a:endParaRPr>
          </a:p>
          <a:p>
            <a:pPr>
              <a:lnSpc>
                <a:spcPct val="100000"/>
              </a:lnSpc>
              <a:spcBef>
                <a:spcPts val="40"/>
              </a:spcBef>
            </a:pPr>
            <a:endParaRPr sz="3300" dirty="0">
              <a:latin typeface="Avenir Roman" panose="02000503020000020003" pitchFamily="2" charset="0"/>
              <a:cs typeface="Times New Roman"/>
            </a:endParaRPr>
          </a:p>
          <a:p>
            <a:pPr marL="927100">
              <a:lnSpc>
                <a:spcPct val="100000"/>
              </a:lnSpc>
              <a:spcBef>
                <a:spcPts val="5"/>
              </a:spcBef>
            </a:pPr>
            <a:r>
              <a:rPr sz="2000" dirty="0">
                <a:solidFill>
                  <a:srgbClr val="333333"/>
                </a:solidFill>
                <a:latin typeface="Avenir Roman" panose="02000503020000020003" pitchFamily="2" charset="0"/>
                <a:cs typeface="Georgia"/>
              </a:rPr>
              <a:t>Attention notamment aux </a:t>
            </a:r>
            <a:r>
              <a:rPr sz="2000" spc="-5" dirty="0">
                <a:solidFill>
                  <a:srgbClr val="333333"/>
                </a:solidFill>
                <a:latin typeface="Avenir Roman" panose="02000503020000020003" pitchFamily="2" charset="0"/>
                <a:cs typeface="Georgia"/>
              </a:rPr>
              <a:t>logiciels sur le </a:t>
            </a:r>
            <a:r>
              <a:rPr sz="2000" dirty="0">
                <a:solidFill>
                  <a:srgbClr val="333333"/>
                </a:solidFill>
                <a:latin typeface="Avenir Roman" panose="02000503020000020003" pitchFamily="2" charset="0"/>
                <a:cs typeface="Georgia"/>
              </a:rPr>
              <a:t>marché </a:t>
            </a:r>
            <a:r>
              <a:rPr sz="2000" spc="-5" dirty="0">
                <a:solidFill>
                  <a:srgbClr val="333333"/>
                </a:solidFill>
                <a:latin typeface="Avenir Roman" panose="02000503020000020003" pitchFamily="2" charset="0"/>
                <a:cs typeface="Georgia"/>
              </a:rPr>
              <a:t>qui comprennent des champs</a:t>
            </a:r>
            <a:r>
              <a:rPr sz="2000" spc="-20" dirty="0">
                <a:solidFill>
                  <a:srgbClr val="333333"/>
                </a:solidFill>
                <a:latin typeface="Avenir Roman" panose="02000503020000020003" pitchFamily="2" charset="0"/>
                <a:cs typeface="Georgia"/>
              </a:rPr>
              <a:t> </a:t>
            </a:r>
            <a:r>
              <a:rPr sz="2000" spc="0" dirty="0">
                <a:solidFill>
                  <a:srgbClr val="333333"/>
                </a:solidFill>
                <a:latin typeface="Avenir Roman" panose="02000503020000020003" pitchFamily="2" charset="0"/>
                <a:cs typeface="Georgia"/>
              </a:rPr>
              <a:t>pré-</a:t>
            </a:r>
            <a:endParaRPr sz="2000" dirty="0">
              <a:latin typeface="Avenir Roman" panose="02000503020000020003" pitchFamily="2" charset="0"/>
              <a:cs typeface="Georgia"/>
            </a:endParaRPr>
          </a:p>
          <a:p>
            <a:pPr marL="908685">
              <a:lnSpc>
                <a:spcPct val="100000"/>
              </a:lnSpc>
              <a:spcBef>
                <a:spcPts val="240"/>
              </a:spcBef>
            </a:pPr>
            <a:r>
              <a:rPr sz="2000" spc="-5" dirty="0">
                <a:solidFill>
                  <a:srgbClr val="333333"/>
                </a:solidFill>
                <a:latin typeface="Avenir Roman" panose="02000503020000020003" pitchFamily="2" charset="0"/>
                <a:cs typeface="Georgia"/>
              </a:rPr>
              <a:t>paramétrés, </a:t>
            </a:r>
            <a:r>
              <a:rPr sz="2000" dirty="0">
                <a:solidFill>
                  <a:srgbClr val="333333"/>
                </a:solidFill>
                <a:latin typeface="Avenir Roman" panose="02000503020000020003" pitchFamily="2" charset="0"/>
                <a:cs typeface="Georgia"/>
              </a:rPr>
              <a:t>ainsi </a:t>
            </a:r>
            <a:r>
              <a:rPr sz="2000" spc="-5" dirty="0">
                <a:solidFill>
                  <a:srgbClr val="333333"/>
                </a:solidFill>
                <a:latin typeface="Avenir Roman" panose="02000503020000020003" pitchFamily="2" charset="0"/>
                <a:cs typeface="Georgia"/>
              </a:rPr>
              <a:t>qu’aux </a:t>
            </a:r>
            <a:r>
              <a:rPr sz="2000" dirty="0">
                <a:solidFill>
                  <a:srgbClr val="333333"/>
                </a:solidFill>
                <a:latin typeface="Avenir Roman" panose="02000503020000020003" pitchFamily="2" charset="0"/>
                <a:cs typeface="Georgia"/>
              </a:rPr>
              <a:t>zones de </a:t>
            </a:r>
            <a:r>
              <a:rPr sz="2000" spc="-5" dirty="0">
                <a:solidFill>
                  <a:srgbClr val="333333"/>
                </a:solidFill>
                <a:latin typeface="Avenir Roman" panose="02000503020000020003" pitchFamily="2" charset="0"/>
                <a:cs typeface="Georgia"/>
              </a:rPr>
              <a:t>commentaire</a:t>
            </a:r>
            <a:r>
              <a:rPr sz="2000" spc="-20" dirty="0">
                <a:solidFill>
                  <a:srgbClr val="333333"/>
                </a:solidFill>
                <a:latin typeface="Avenir Roman" panose="02000503020000020003" pitchFamily="2" charset="0"/>
                <a:cs typeface="Georgia"/>
              </a:rPr>
              <a:t> </a:t>
            </a:r>
            <a:r>
              <a:rPr sz="2000" spc="-5" dirty="0">
                <a:solidFill>
                  <a:srgbClr val="333333"/>
                </a:solidFill>
                <a:latin typeface="Avenir Roman" panose="02000503020000020003" pitchFamily="2" charset="0"/>
                <a:cs typeface="Georgia"/>
              </a:rPr>
              <a:t>libre</a:t>
            </a:r>
            <a:endParaRPr sz="2000" dirty="0">
              <a:latin typeface="Avenir Roman" panose="02000503020000020003" pitchFamily="2" charset="0"/>
              <a:cs typeface="Georgia"/>
            </a:endParaRPr>
          </a:p>
        </p:txBody>
      </p:sp>
      <p:sp>
        <p:nvSpPr>
          <p:cNvPr id="8" name="object 8"/>
          <p:cNvSpPr/>
          <p:nvPr/>
        </p:nvSpPr>
        <p:spPr>
          <a:xfrm>
            <a:off x="551687" y="5373623"/>
            <a:ext cx="658368" cy="582168"/>
          </a:xfrm>
          <a:prstGeom prst="rect">
            <a:avLst/>
          </a:prstGeom>
          <a:blipFill>
            <a:blip r:embed="rId3" cstate="print"/>
            <a:stretch>
              <a:fillRect/>
            </a:stretch>
          </a:blipFill>
        </p:spPr>
        <p:txBody>
          <a:bodyPr wrap="square" lIns="0" tIns="0" rIns="0" bIns="0" rtlCol="0"/>
          <a:lstStyle/>
          <a:p>
            <a:endParaRPr/>
          </a:p>
        </p:txBody>
      </p:sp>
      <p:sp>
        <p:nvSpPr>
          <p:cNvPr id="13" name="Footer Placeholder 12">
            <a:extLst>
              <a:ext uri="{FF2B5EF4-FFF2-40B4-BE49-F238E27FC236}">
                <a16:creationId xmlns="" xmlns:a16="http://schemas.microsoft.com/office/drawing/2014/main" id="{1109B66B-7935-6947-8D99-7122C7B4101F}"/>
              </a:ext>
            </a:extLst>
          </p:cNvPr>
          <p:cNvSpPr>
            <a:spLocks noGrp="1"/>
          </p:cNvSpPr>
          <p:nvPr>
            <p:ph type="ftr" sz="quarter" idx="3"/>
          </p:nvPr>
        </p:nvSpPr>
        <p:spPr/>
        <p:txBody>
          <a:bodyPr/>
          <a:lstStyle/>
          <a:p>
            <a:r>
              <a:rPr lang="fr-FR"/>
              <a:t>MESURE - WYZER LAW - RGPD - 2018</a:t>
            </a:r>
            <a:endParaRPr lang="fr-FR" dirty="0"/>
          </a:p>
        </p:txBody>
      </p:sp>
      <p:sp>
        <p:nvSpPr>
          <p:cNvPr id="15" name="TextBox 14">
            <a:extLst>
              <a:ext uri="{FF2B5EF4-FFF2-40B4-BE49-F238E27FC236}">
                <a16:creationId xmlns="" xmlns:a16="http://schemas.microsoft.com/office/drawing/2014/main" id="{2148F1DB-5B9F-C74C-A5A0-B28573165A18}"/>
              </a:ext>
            </a:extLst>
          </p:cNvPr>
          <p:cNvSpPr txBox="1"/>
          <p:nvPr/>
        </p:nvSpPr>
        <p:spPr>
          <a:xfrm>
            <a:off x="9317421" y="2396359"/>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35106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8" name="Text Placeholder 7">
            <a:extLst>
              <a:ext uri="{FF2B5EF4-FFF2-40B4-BE49-F238E27FC236}">
                <a16:creationId xmlns="" xmlns:a16="http://schemas.microsoft.com/office/drawing/2014/main" id="{CF4FF500-281F-B141-BC60-7E49978E0124}"/>
              </a:ext>
            </a:extLst>
          </p:cNvPr>
          <p:cNvSpPr>
            <a:spLocks noGrp="1"/>
          </p:cNvSpPr>
          <p:nvPr>
            <p:ph type="body" sz="quarter" idx="19"/>
          </p:nvPr>
        </p:nvSpPr>
        <p:spPr/>
        <p:txBody>
          <a:bodyPr/>
          <a:lstStyle/>
          <a:p>
            <a:r>
              <a:rPr lang="en-US" sz="2800" b="1" dirty="0">
                <a:solidFill>
                  <a:schemeClr val="tx2">
                    <a:lumMod val="75000"/>
                  </a:schemeClr>
                </a:solidFill>
              </a:rPr>
              <a:t>Protection </a:t>
            </a:r>
            <a:r>
              <a:rPr lang="en-US" sz="2800" b="1" spc="-5" dirty="0" err="1">
                <a:solidFill>
                  <a:schemeClr val="tx2">
                    <a:lumMod val="75000"/>
                  </a:schemeClr>
                </a:solidFill>
              </a:rPr>
              <a:t>particulière</a:t>
            </a:r>
            <a:r>
              <a:rPr lang="en-US" sz="2800" b="1" spc="-5" dirty="0">
                <a:solidFill>
                  <a:schemeClr val="tx2">
                    <a:lumMod val="75000"/>
                  </a:schemeClr>
                </a:solidFill>
              </a:rPr>
              <a:t> </a:t>
            </a:r>
            <a:r>
              <a:rPr lang="en-US" sz="2800" b="1" dirty="0">
                <a:solidFill>
                  <a:schemeClr val="tx2">
                    <a:lumMod val="75000"/>
                  </a:schemeClr>
                </a:solidFill>
              </a:rPr>
              <a:t>de </a:t>
            </a:r>
            <a:r>
              <a:rPr lang="en-US" sz="2800" b="1" spc="-5" dirty="0" err="1">
                <a:solidFill>
                  <a:schemeClr val="tx2">
                    <a:lumMod val="75000"/>
                  </a:schemeClr>
                </a:solidFill>
              </a:rPr>
              <a:t>certaines</a:t>
            </a:r>
            <a:r>
              <a:rPr lang="en-US" sz="2800" b="1" spc="-85" dirty="0">
                <a:solidFill>
                  <a:schemeClr val="tx2">
                    <a:lumMod val="75000"/>
                  </a:schemeClr>
                </a:solidFill>
              </a:rPr>
              <a:t> </a:t>
            </a:r>
            <a:r>
              <a:rPr lang="en-US" sz="2800" b="1" spc="-5" dirty="0" err="1">
                <a:solidFill>
                  <a:schemeClr val="tx2">
                    <a:lumMod val="75000"/>
                  </a:schemeClr>
                </a:solidFill>
              </a:rPr>
              <a:t>données</a:t>
            </a:r>
            <a:endParaRPr lang="fr-FR" b="1" dirty="0">
              <a:solidFill>
                <a:schemeClr val="tx2">
                  <a:lumMod val="75000"/>
                </a:schemeClr>
              </a:solidFill>
            </a:endParaRPr>
          </a:p>
        </p:txBody>
      </p:sp>
      <p:sp>
        <p:nvSpPr>
          <p:cNvPr id="4" name="object 4"/>
          <p:cNvSpPr txBox="1"/>
          <p:nvPr/>
        </p:nvSpPr>
        <p:spPr>
          <a:xfrm>
            <a:off x="688340" y="1508153"/>
            <a:ext cx="10815955" cy="4286250"/>
          </a:xfrm>
          <a:prstGeom prst="rect">
            <a:avLst/>
          </a:prstGeom>
        </p:spPr>
        <p:txBody>
          <a:bodyPr vert="horz" wrap="square" lIns="0" tIns="130175" rIns="0" bIns="0" rtlCol="0">
            <a:spAutoFit/>
          </a:bodyPr>
          <a:lstStyle/>
          <a:p>
            <a:pPr marL="12700">
              <a:lnSpc>
                <a:spcPct val="100000"/>
              </a:lnSpc>
              <a:spcBef>
                <a:spcPts val="1025"/>
              </a:spcBef>
            </a:pPr>
            <a:r>
              <a:rPr sz="1800" dirty="0">
                <a:solidFill>
                  <a:srgbClr val="4595EB"/>
                </a:solidFill>
                <a:latin typeface="Avenir Roman" panose="02000503020000020003" pitchFamily="2" charset="0"/>
                <a:cs typeface="Georgia"/>
              </a:rPr>
              <a:t>Les </a:t>
            </a:r>
            <a:r>
              <a:rPr sz="1800" spc="-5" dirty="0">
                <a:solidFill>
                  <a:srgbClr val="4595EB"/>
                </a:solidFill>
                <a:latin typeface="Avenir Roman" panose="02000503020000020003" pitchFamily="2" charset="0"/>
                <a:cs typeface="Georgia"/>
              </a:rPr>
              <a:t>données dites </a:t>
            </a:r>
            <a:r>
              <a:rPr sz="1800" dirty="0">
                <a:solidFill>
                  <a:srgbClr val="4595EB"/>
                </a:solidFill>
                <a:latin typeface="Avenir Roman" panose="02000503020000020003" pitchFamily="2" charset="0"/>
                <a:cs typeface="Georgia"/>
              </a:rPr>
              <a:t>« sensibles »</a:t>
            </a:r>
            <a:r>
              <a:rPr sz="1800" spc="-10" dirty="0">
                <a:solidFill>
                  <a:srgbClr val="4595EB"/>
                </a:solidFill>
                <a:latin typeface="Avenir Roman" panose="02000503020000020003" pitchFamily="2" charset="0"/>
                <a:cs typeface="Georgia"/>
              </a:rPr>
              <a:t> </a:t>
            </a:r>
            <a:r>
              <a:rPr sz="1800" dirty="0">
                <a:solidFill>
                  <a:srgbClr val="4595EB"/>
                </a:solidFill>
                <a:latin typeface="Avenir Roman" panose="02000503020000020003" pitchFamily="2" charset="0"/>
                <a:cs typeface="Georgia"/>
              </a:rPr>
              <a:t>:</a:t>
            </a:r>
            <a:endParaRPr sz="1800" dirty="0">
              <a:latin typeface="Avenir Roman" panose="02000503020000020003" pitchFamily="2" charset="0"/>
              <a:cs typeface="Georgia"/>
            </a:endParaRPr>
          </a:p>
          <a:p>
            <a:pPr marL="12700" marR="257810">
              <a:lnSpc>
                <a:spcPct val="100000"/>
              </a:lnSpc>
              <a:spcBef>
                <a:spcPts val="815"/>
              </a:spcBef>
            </a:pPr>
            <a:r>
              <a:rPr sz="1600" spc="-5" dirty="0">
                <a:solidFill>
                  <a:srgbClr val="333333"/>
                </a:solidFill>
                <a:latin typeface="Avenir Roman" panose="02000503020000020003" pitchFamily="2" charset="0"/>
                <a:cs typeface="Georgia"/>
              </a:rPr>
              <a:t>Ce sont les </a:t>
            </a:r>
            <a:r>
              <a:rPr sz="1600" spc="-10" dirty="0">
                <a:solidFill>
                  <a:srgbClr val="333333"/>
                </a:solidFill>
                <a:latin typeface="Avenir Roman" panose="02000503020000020003" pitchFamily="2" charset="0"/>
                <a:cs typeface="Georgia"/>
              </a:rPr>
              <a:t>données qui </a:t>
            </a:r>
            <a:r>
              <a:rPr sz="1600" spc="-5" dirty="0">
                <a:solidFill>
                  <a:srgbClr val="333333"/>
                </a:solidFill>
                <a:latin typeface="Avenir Roman" panose="02000503020000020003" pitchFamily="2" charset="0"/>
                <a:cs typeface="Georgia"/>
              </a:rPr>
              <a:t>font apparaître, </a:t>
            </a:r>
            <a:r>
              <a:rPr sz="1600" spc="-10" dirty="0">
                <a:solidFill>
                  <a:srgbClr val="333333"/>
                </a:solidFill>
                <a:latin typeface="Avenir Roman" panose="02000503020000020003" pitchFamily="2" charset="0"/>
                <a:cs typeface="Georgia"/>
              </a:rPr>
              <a:t>directement </a:t>
            </a:r>
            <a:r>
              <a:rPr sz="1600" spc="-5" dirty="0">
                <a:solidFill>
                  <a:srgbClr val="333333"/>
                </a:solidFill>
                <a:latin typeface="Avenir Roman" panose="02000503020000020003" pitchFamily="2" charset="0"/>
                <a:cs typeface="Georgia"/>
              </a:rPr>
              <a:t>ou </a:t>
            </a:r>
            <a:r>
              <a:rPr sz="1600" spc="-10" dirty="0">
                <a:solidFill>
                  <a:srgbClr val="333333"/>
                </a:solidFill>
                <a:latin typeface="Avenir Roman" panose="02000503020000020003" pitchFamily="2" charset="0"/>
                <a:cs typeface="Georgia"/>
              </a:rPr>
              <a:t>indirectement, </a:t>
            </a:r>
            <a:r>
              <a:rPr sz="1600" spc="-5" dirty="0">
                <a:solidFill>
                  <a:srgbClr val="333333"/>
                </a:solidFill>
                <a:latin typeface="Avenir Roman" panose="02000503020000020003" pitchFamily="2" charset="0"/>
                <a:cs typeface="Georgia"/>
              </a:rPr>
              <a:t>les </a:t>
            </a:r>
            <a:r>
              <a:rPr sz="1600" u="sng" spc="-10" dirty="0">
                <a:solidFill>
                  <a:srgbClr val="333333"/>
                </a:solidFill>
                <a:uFill>
                  <a:solidFill>
                    <a:srgbClr val="333333"/>
                  </a:solidFill>
                </a:uFill>
                <a:latin typeface="Avenir Roman" panose="02000503020000020003" pitchFamily="2" charset="0"/>
                <a:cs typeface="Georgia"/>
              </a:rPr>
              <a:t>origines </a:t>
            </a:r>
            <a:r>
              <a:rPr sz="1600" u="sng" spc="-5" dirty="0">
                <a:solidFill>
                  <a:srgbClr val="333333"/>
                </a:solidFill>
                <a:uFill>
                  <a:solidFill>
                    <a:srgbClr val="333333"/>
                  </a:solidFill>
                </a:uFill>
                <a:latin typeface="Avenir Roman" panose="02000503020000020003" pitchFamily="2" charset="0"/>
                <a:cs typeface="Georgia"/>
              </a:rPr>
              <a:t>raciales ou </a:t>
            </a:r>
            <a:r>
              <a:rPr sz="1600" u="sng" spc="-10" dirty="0">
                <a:solidFill>
                  <a:srgbClr val="333333"/>
                </a:solidFill>
                <a:uFill>
                  <a:solidFill>
                    <a:srgbClr val="333333"/>
                  </a:solidFill>
                </a:uFill>
                <a:latin typeface="Avenir Roman" panose="02000503020000020003" pitchFamily="2" charset="0"/>
                <a:cs typeface="Georgia"/>
              </a:rPr>
              <a:t>ethniques</a:t>
            </a:r>
            <a:r>
              <a:rPr sz="1600" spc="-1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les </a:t>
            </a:r>
            <a:r>
              <a:rPr sz="1600" u="sng" spc="-5" dirty="0">
                <a:solidFill>
                  <a:srgbClr val="333333"/>
                </a:solidFill>
                <a:uFill>
                  <a:solidFill>
                    <a:srgbClr val="333333"/>
                  </a:solidFill>
                </a:uFill>
                <a:latin typeface="Avenir Roman" panose="02000503020000020003" pitchFamily="2" charset="0"/>
                <a:cs typeface="Georgia"/>
              </a:rPr>
              <a:t>opinions </a:t>
            </a:r>
            <a:r>
              <a:rPr sz="1600" spc="-5" dirty="0">
                <a:solidFill>
                  <a:srgbClr val="333333"/>
                </a:solidFill>
                <a:latin typeface="Avenir Roman" panose="02000503020000020003" pitchFamily="2" charset="0"/>
                <a:cs typeface="Georgia"/>
              </a:rPr>
              <a:t> </a:t>
            </a:r>
            <a:r>
              <a:rPr sz="1600" u="sng" spc="-5" dirty="0">
                <a:solidFill>
                  <a:srgbClr val="333333"/>
                </a:solidFill>
                <a:uFill>
                  <a:solidFill>
                    <a:srgbClr val="333333"/>
                  </a:solidFill>
                </a:uFill>
                <a:latin typeface="Avenir Roman" panose="02000503020000020003" pitchFamily="2" charset="0"/>
                <a:cs typeface="Georgia"/>
              </a:rPr>
              <a:t>politiques</a:t>
            </a:r>
            <a:r>
              <a:rPr sz="1600" spc="-5" dirty="0">
                <a:solidFill>
                  <a:srgbClr val="333333"/>
                </a:solidFill>
                <a:latin typeface="Avenir Roman" panose="02000503020000020003" pitchFamily="2" charset="0"/>
                <a:cs typeface="Georgia"/>
              </a:rPr>
              <a:t>, </a:t>
            </a:r>
            <a:r>
              <a:rPr sz="1600" u="sng" spc="-10" dirty="0">
                <a:solidFill>
                  <a:srgbClr val="333333"/>
                </a:solidFill>
                <a:uFill>
                  <a:solidFill>
                    <a:srgbClr val="333333"/>
                  </a:solidFill>
                </a:uFill>
                <a:latin typeface="Avenir Roman" panose="02000503020000020003" pitchFamily="2" charset="0"/>
                <a:cs typeface="Georgia"/>
              </a:rPr>
              <a:t>philosophiques</a:t>
            </a:r>
            <a:r>
              <a:rPr sz="1600" spc="-1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ou </a:t>
            </a:r>
            <a:r>
              <a:rPr sz="1600" u="sng" spc="-10" dirty="0">
                <a:solidFill>
                  <a:srgbClr val="333333"/>
                </a:solidFill>
                <a:uFill>
                  <a:solidFill>
                    <a:srgbClr val="333333"/>
                  </a:solidFill>
                </a:uFill>
                <a:latin typeface="Avenir Roman" panose="02000503020000020003" pitchFamily="2" charset="0"/>
                <a:cs typeface="Georgia"/>
              </a:rPr>
              <a:t>religieuses</a:t>
            </a:r>
            <a:r>
              <a:rPr sz="1600" spc="-10" dirty="0">
                <a:solidFill>
                  <a:srgbClr val="333333"/>
                </a:solidFill>
                <a:latin typeface="Avenir Roman" panose="02000503020000020003" pitchFamily="2" charset="0"/>
                <a:cs typeface="Georgia"/>
              </a:rPr>
              <a:t>, </a:t>
            </a:r>
            <a:r>
              <a:rPr sz="1600" u="sng" spc="-10" dirty="0">
                <a:solidFill>
                  <a:srgbClr val="333333"/>
                </a:solidFill>
                <a:uFill>
                  <a:solidFill>
                    <a:srgbClr val="333333"/>
                  </a:solidFill>
                </a:uFill>
                <a:latin typeface="Avenir Roman" panose="02000503020000020003" pitchFamily="2" charset="0"/>
                <a:cs typeface="Georgia"/>
              </a:rPr>
              <a:t>l’appartenance </a:t>
            </a:r>
            <a:r>
              <a:rPr sz="1600" u="sng" spc="-5" dirty="0">
                <a:solidFill>
                  <a:srgbClr val="333333"/>
                </a:solidFill>
                <a:uFill>
                  <a:solidFill>
                    <a:srgbClr val="333333"/>
                  </a:solidFill>
                </a:uFill>
                <a:latin typeface="Avenir Roman" panose="02000503020000020003" pitchFamily="2" charset="0"/>
                <a:cs typeface="Georgia"/>
              </a:rPr>
              <a:t>syndicale</a:t>
            </a:r>
            <a:r>
              <a:rPr sz="1600" spc="-5" dirty="0">
                <a:solidFill>
                  <a:srgbClr val="333333"/>
                </a:solidFill>
                <a:latin typeface="Avenir Roman" panose="02000503020000020003" pitchFamily="2" charset="0"/>
                <a:cs typeface="Georgia"/>
              </a:rPr>
              <a:t>, </a:t>
            </a:r>
            <a:r>
              <a:rPr sz="1600" u="sng" spc="-10" dirty="0">
                <a:solidFill>
                  <a:srgbClr val="333333"/>
                </a:solidFill>
                <a:uFill>
                  <a:solidFill>
                    <a:srgbClr val="333333"/>
                  </a:solidFill>
                </a:uFill>
                <a:latin typeface="Avenir Roman" panose="02000503020000020003" pitchFamily="2" charset="0"/>
                <a:cs typeface="Georgia"/>
              </a:rPr>
              <a:t>l’état </a:t>
            </a:r>
            <a:r>
              <a:rPr sz="1600" u="sng" spc="-5" dirty="0">
                <a:solidFill>
                  <a:srgbClr val="333333"/>
                </a:solidFill>
                <a:uFill>
                  <a:solidFill>
                    <a:srgbClr val="333333"/>
                  </a:solidFill>
                </a:uFill>
                <a:latin typeface="Avenir Roman" panose="02000503020000020003" pitchFamily="2" charset="0"/>
                <a:cs typeface="Georgia"/>
              </a:rPr>
              <a:t>de santé</a:t>
            </a:r>
            <a:r>
              <a:rPr sz="1600" spc="-5" dirty="0">
                <a:solidFill>
                  <a:srgbClr val="333333"/>
                </a:solidFill>
                <a:latin typeface="Avenir Roman" panose="02000503020000020003" pitchFamily="2" charset="0"/>
                <a:cs typeface="Georgia"/>
              </a:rPr>
              <a:t> ou </a:t>
            </a:r>
            <a:r>
              <a:rPr sz="1600" spc="-10" dirty="0">
                <a:solidFill>
                  <a:srgbClr val="333333"/>
                </a:solidFill>
                <a:latin typeface="Avenir Roman" panose="02000503020000020003" pitchFamily="2" charset="0"/>
                <a:cs typeface="Georgia"/>
              </a:rPr>
              <a:t>leur </a:t>
            </a:r>
            <a:r>
              <a:rPr sz="1600" u="sng" spc="-5" dirty="0">
                <a:solidFill>
                  <a:srgbClr val="333333"/>
                </a:solidFill>
                <a:uFill>
                  <a:solidFill>
                    <a:srgbClr val="333333"/>
                  </a:solidFill>
                </a:uFill>
                <a:latin typeface="Avenir Roman" panose="02000503020000020003" pitchFamily="2" charset="0"/>
                <a:cs typeface="Georgia"/>
              </a:rPr>
              <a:t>vie </a:t>
            </a:r>
            <a:r>
              <a:rPr sz="1600" u="sng" spc="-10" dirty="0">
                <a:solidFill>
                  <a:srgbClr val="333333"/>
                </a:solidFill>
                <a:uFill>
                  <a:solidFill>
                    <a:srgbClr val="333333"/>
                  </a:solidFill>
                </a:uFill>
                <a:latin typeface="Avenir Roman" panose="02000503020000020003" pitchFamily="2" charset="0"/>
                <a:cs typeface="Georgia"/>
              </a:rPr>
              <a:t>sexuelle, </a:t>
            </a:r>
            <a:r>
              <a:rPr sz="1600" spc="-15" dirty="0">
                <a:solidFill>
                  <a:srgbClr val="333333"/>
                </a:solidFill>
                <a:latin typeface="Avenir Roman" panose="02000503020000020003" pitchFamily="2" charset="0"/>
                <a:cs typeface="Georgia"/>
              </a:rPr>
              <a:t>des</a:t>
            </a:r>
            <a:r>
              <a:rPr sz="1600" u="sng" spc="-15" dirty="0">
                <a:solidFill>
                  <a:srgbClr val="333333"/>
                </a:solidFill>
                <a:uFill>
                  <a:solidFill>
                    <a:srgbClr val="333333"/>
                  </a:solidFill>
                </a:uFill>
                <a:latin typeface="Avenir Roman" panose="02000503020000020003" pitchFamily="2" charset="0"/>
                <a:cs typeface="Georgia"/>
              </a:rPr>
              <a:t> </a:t>
            </a:r>
            <a:r>
              <a:rPr sz="1600" u="sng" spc="-10" dirty="0">
                <a:solidFill>
                  <a:srgbClr val="333333"/>
                </a:solidFill>
                <a:uFill>
                  <a:solidFill>
                    <a:srgbClr val="333333"/>
                  </a:solidFill>
                </a:uFill>
                <a:latin typeface="Avenir Roman" panose="02000503020000020003" pitchFamily="2" charset="0"/>
                <a:cs typeface="Georgia"/>
              </a:rPr>
              <a:t>données </a:t>
            </a:r>
            <a:r>
              <a:rPr sz="1600" spc="-10" dirty="0">
                <a:solidFill>
                  <a:srgbClr val="333333"/>
                </a:solidFill>
                <a:latin typeface="Avenir Roman" panose="02000503020000020003" pitchFamily="2" charset="0"/>
                <a:cs typeface="Georgia"/>
              </a:rPr>
              <a:t> </a:t>
            </a:r>
            <a:r>
              <a:rPr sz="1600" u="sng" spc="-10" dirty="0">
                <a:solidFill>
                  <a:srgbClr val="333333"/>
                </a:solidFill>
                <a:uFill>
                  <a:solidFill>
                    <a:srgbClr val="333333"/>
                  </a:solidFill>
                </a:uFill>
                <a:latin typeface="Avenir Roman" panose="02000503020000020003" pitchFamily="2" charset="0"/>
                <a:cs typeface="Georgia"/>
              </a:rPr>
              <a:t>génétiques</a:t>
            </a:r>
            <a:r>
              <a:rPr sz="1600" spc="-1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et </a:t>
            </a:r>
            <a:r>
              <a:rPr sz="1600" u="sng" spc="-5" dirty="0">
                <a:solidFill>
                  <a:srgbClr val="333333"/>
                </a:solidFill>
                <a:uFill>
                  <a:solidFill>
                    <a:srgbClr val="333333"/>
                  </a:solidFill>
                </a:uFill>
                <a:latin typeface="Avenir Roman" panose="02000503020000020003" pitchFamily="2" charset="0"/>
                <a:cs typeface="Georgia"/>
              </a:rPr>
              <a:t>« </a:t>
            </a:r>
            <a:r>
              <a:rPr sz="1600" i="1" u="sng" spc="-5" dirty="0">
                <a:solidFill>
                  <a:srgbClr val="333333"/>
                </a:solidFill>
                <a:uFill>
                  <a:solidFill>
                    <a:srgbClr val="333333"/>
                  </a:solidFill>
                </a:uFill>
                <a:latin typeface="Avenir Roman" panose="02000503020000020003" pitchFamily="2" charset="0"/>
                <a:cs typeface="Georgia"/>
              </a:rPr>
              <a:t>biométriques aux fins d’identifier </a:t>
            </a:r>
            <a:r>
              <a:rPr sz="1600" i="1" u="sng" spc="-10" dirty="0">
                <a:solidFill>
                  <a:srgbClr val="333333"/>
                </a:solidFill>
                <a:uFill>
                  <a:solidFill>
                    <a:srgbClr val="333333"/>
                  </a:solidFill>
                </a:uFill>
                <a:latin typeface="Avenir Roman" panose="02000503020000020003" pitchFamily="2" charset="0"/>
                <a:cs typeface="Georgia"/>
              </a:rPr>
              <a:t>une personne physique </a:t>
            </a:r>
            <a:r>
              <a:rPr sz="1600" i="1" u="sng" spc="-5" dirty="0">
                <a:solidFill>
                  <a:srgbClr val="333333"/>
                </a:solidFill>
                <a:uFill>
                  <a:solidFill>
                    <a:srgbClr val="333333"/>
                  </a:solidFill>
                </a:uFill>
                <a:latin typeface="Avenir Roman" panose="02000503020000020003" pitchFamily="2" charset="0"/>
                <a:cs typeface="Georgia"/>
              </a:rPr>
              <a:t>de manière unique </a:t>
            </a:r>
            <a:r>
              <a:rPr sz="1600" u="sng" spc="-5" dirty="0">
                <a:solidFill>
                  <a:srgbClr val="333333"/>
                </a:solidFill>
                <a:uFill>
                  <a:solidFill>
                    <a:srgbClr val="333333"/>
                  </a:solidFill>
                </a:uFill>
                <a:latin typeface="Avenir Roman" panose="02000503020000020003" pitchFamily="2" charset="0"/>
                <a:cs typeface="Georgia"/>
              </a:rPr>
              <a:t>»</a:t>
            </a:r>
            <a:r>
              <a:rPr sz="1600" spc="24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a:t>
            </a:r>
            <a:endParaRPr sz="1600" dirty="0">
              <a:latin typeface="Avenir Roman" panose="02000503020000020003" pitchFamily="2" charset="0"/>
              <a:cs typeface="Georgia"/>
            </a:endParaRPr>
          </a:p>
          <a:p>
            <a:pPr marL="12700" marR="5192395" indent="553085">
              <a:lnSpc>
                <a:spcPts val="5200"/>
              </a:lnSpc>
              <a:spcBef>
                <a:spcPts val="600"/>
              </a:spcBef>
              <a:buSzPct val="87500"/>
              <a:buFont typeface="Wingdings"/>
              <a:buChar char=""/>
              <a:tabLst>
                <a:tab pos="951230" algn="l"/>
                <a:tab pos="951865" algn="l"/>
              </a:tabLst>
            </a:pPr>
            <a:r>
              <a:rPr sz="1600" spc="-5" dirty="0">
                <a:solidFill>
                  <a:srgbClr val="4595EB"/>
                </a:solidFill>
                <a:latin typeface="Avenir Roman" panose="02000503020000020003" pitchFamily="2" charset="0"/>
                <a:cs typeface="Georgia"/>
              </a:rPr>
              <a:t>Principe : </a:t>
            </a:r>
            <a:r>
              <a:rPr sz="1600" spc="-10" dirty="0">
                <a:solidFill>
                  <a:srgbClr val="333333"/>
                </a:solidFill>
                <a:latin typeface="Avenir Roman" panose="02000503020000020003" pitchFamily="2" charset="0"/>
                <a:cs typeface="Georgia"/>
              </a:rPr>
              <a:t>l’interdiction </a:t>
            </a:r>
            <a:r>
              <a:rPr sz="1600" spc="-5" dirty="0">
                <a:solidFill>
                  <a:srgbClr val="333333"/>
                </a:solidFill>
                <a:latin typeface="Avenir Roman" panose="02000503020000020003" pitchFamily="2" charset="0"/>
                <a:cs typeface="Georgia"/>
              </a:rPr>
              <a:t>de </a:t>
            </a:r>
            <a:r>
              <a:rPr sz="1600" spc="-10" dirty="0">
                <a:solidFill>
                  <a:srgbClr val="333333"/>
                </a:solidFill>
                <a:latin typeface="Avenir Roman" panose="02000503020000020003" pitchFamily="2" charset="0"/>
                <a:cs typeface="Georgia"/>
              </a:rPr>
              <a:t>collecte </a:t>
            </a:r>
            <a:r>
              <a:rPr sz="1600" spc="-5" dirty="0">
                <a:solidFill>
                  <a:srgbClr val="333333"/>
                </a:solidFill>
                <a:latin typeface="Avenir Roman" panose="02000503020000020003" pitchFamily="2" charset="0"/>
                <a:cs typeface="Georgia"/>
              </a:rPr>
              <a:t>ou de traitement </a:t>
            </a:r>
            <a:r>
              <a:rPr sz="1600" spc="-5" dirty="0">
                <a:solidFill>
                  <a:srgbClr val="4595EB"/>
                </a:solidFill>
                <a:latin typeface="Avenir Roman" panose="02000503020000020003" pitchFamily="2" charset="0"/>
                <a:cs typeface="Georgia"/>
              </a:rPr>
              <a:t> </a:t>
            </a:r>
            <a:r>
              <a:rPr sz="1600" spc="-10" dirty="0">
                <a:solidFill>
                  <a:srgbClr val="4595EB"/>
                </a:solidFill>
                <a:latin typeface="Avenir Roman" panose="02000503020000020003" pitchFamily="2" charset="0"/>
                <a:cs typeface="Georgia"/>
              </a:rPr>
              <a:t>Exceptions limitatives</a:t>
            </a:r>
            <a:r>
              <a:rPr sz="1600" spc="100" dirty="0">
                <a:solidFill>
                  <a:srgbClr val="4595EB"/>
                </a:solidFill>
                <a:latin typeface="Avenir Roman" panose="02000503020000020003" pitchFamily="2" charset="0"/>
                <a:cs typeface="Georgia"/>
              </a:rPr>
              <a:t> </a:t>
            </a:r>
            <a:r>
              <a:rPr sz="1600" spc="-5" dirty="0">
                <a:solidFill>
                  <a:srgbClr val="4595EB"/>
                </a:solidFill>
                <a:latin typeface="Avenir Roman" panose="02000503020000020003" pitchFamily="2" charset="0"/>
                <a:cs typeface="Georgia"/>
              </a:rPr>
              <a:t>:</a:t>
            </a:r>
            <a:endParaRPr sz="1600" dirty="0">
              <a:latin typeface="Avenir Roman" panose="02000503020000020003" pitchFamily="2" charset="0"/>
              <a:cs typeface="Georgia"/>
            </a:endParaRPr>
          </a:p>
          <a:p>
            <a:pPr marL="12700">
              <a:lnSpc>
                <a:spcPts val="1400"/>
              </a:lnSpc>
            </a:pPr>
            <a:r>
              <a:rPr sz="1600" spc="-5" dirty="0">
                <a:solidFill>
                  <a:srgbClr val="333333"/>
                </a:solidFill>
                <a:latin typeface="Avenir Roman" panose="02000503020000020003" pitchFamily="2" charset="0"/>
                <a:cs typeface="Georgia"/>
              </a:rPr>
              <a:t>Consentement</a:t>
            </a:r>
            <a:r>
              <a:rPr sz="1600" spc="10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exprès,</a:t>
            </a:r>
            <a:r>
              <a:rPr sz="1600" spc="9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intérêt</a:t>
            </a:r>
            <a:r>
              <a:rPr sz="1600" spc="10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public,</a:t>
            </a:r>
            <a:r>
              <a:rPr sz="1600" spc="8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gestion</a:t>
            </a:r>
            <a:r>
              <a:rPr sz="1600" spc="11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de</a:t>
            </a:r>
            <a:r>
              <a:rPr sz="1600" spc="75"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services</a:t>
            </a:r>
            <a:r>
              <a:rPr sz="1600" spc="10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de</a:t>
            </a:r>
            <a:r>
              <a:rPr sz="1600" spc="85"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santé,</a:t>
            </a:r>
            <a:r>
              <a:rPr sz="1600" spc="9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sauvegarde</a:t>
            </a:r>
            <a:r>
              <a:rPr sz="1600" spc="10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de</a:t>
            </a:r>
            <a:r>
              <a:rPr sz="1600" spc="85"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la</a:t>
            </a:r>
            <a:r>
              <a:rPr sz="1600" spc="85" dirty="0">
                <a:solidFill>
                  <a:srgbClr val="333333"/>
                </a:solidFill>
                <a:latin typeface="Avenir Roman" panose="02000503020000020003" pitchFamily="2" charset="0"/>
                <a:cs typeface="Georgia"/>
              </a:rPr>
              <a:t> </a:t>
            </a:r>
            <a:r>
              <a:rPr sz="1600" dirty="0">
                <a:solidFill>
                  <a:srgbClr val="333333"/>
                </a:solidFill>
                <a:latin typeface="Avenir Roman" panose="02000503020000020003" pitchFamily="2" charset="0"/>
                <a:cs typeface="Georgia"/>
              </a:rPr>
              <a:t>vie</a:t>
            </a:r>
            <a:r>
              <a:rPr sz="1600" spc="8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humaine,</a:t>
            </a:r>
            <a:r>
              <a:rPr sz="1600" spc="10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associations</a:t>
            </a:r>
            <a:r>
              <a:rPr sz="1600" spc="75"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à</a:t>
            </a:r>
            <a:endParaRPr sz="1600" dirty="0">
              <a:latin typeface="Avenir Roman" panose="02000503020000020003" pitchFamily="2" charset="0"/>
              <a:cs typeface="Georgia"/>
            </a:endParaRPr>
          </a:p>
          <a:p>
            <a:pPr marL="12700">
              <a:lnSpc>
                <a:spcPct val="100000"/>
              </a:lnSpc>
            </a:pPr>
            <a:r>
              <a:rPr sz="1600" spc="-10" dirty="0">
                <a:solidFill>
                  <a:srgbClr val="333333"/>
                </a:solidFill>
                <a:latin typeface="Avenir Roman" panose="02000503020000020003" pitchFamily="2" charset="0"/>
                <a:cs typeface="Georgia"/>
              </a:rPr>
              <a:t>caractère </a:t>
            </a:r>
            <a:r>
              <a:rPr sz="1600" spc="-5" dirty="0">
                <a:solidFill>
                  <a:srgbClr val="333333"/>
                </a:solidFill>
                <a:latin typeface="Avenir Roman" panose="02000503020000020003" pitchFamily="2" charset="0"/>
                <a:cs typeface="Georgia"/>
              </a:rPr>
              <a:t>religieux/politique/syndical,</a:t>
            </a:r>
            <a:r>
              <a:rPr sz="1600" spc="125"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a:t>
            </a:r>
            <a:endParaRPr sz="1600" dirty="0">
              <a:latin typeface="Avenir Roman" panose="02000503020000020003" pitchFamily="2" charset="0"/>
              <a:cs typeface="Georgia"/>
            </a:endParaRPr>
          </a:p>
          <a:p>
            <a:pPr>
              <a:lnSpc>
                <a:spcPct val="100000"/>
              </a:lnSpc>
            </a:pPr>
            <a:endParaRPr sz="1800" dirty="0">
              <a:latin typeface="Avenir Roman" panose="02000503020000020003" pitchFamily="2" charset="0"/>
              <a:cs typeface="Times New Roman"/>
            </a:endParaRPr>
          </a:p>
          <a:p>
            <a:pPr marL="12700">
              <a:lnSpc>
                <a:spcPct val="100000"/>
              </a:lnSpc>
              <a:spcBef>
                <a:spcPts val="1530"/>
              </a:spcBef>
            </a:pPr>
            <a:r>
              <a:rPr sz="1600" spc="-10" dirty="0">
                <a:solidFill>
                  <a:srgbClr val="4595EB"/>
                </a:solidFill>
                <a:latin typeface="Avenir Roman" panose="02000503020000020003" pitchFamily="2" charset="0"/>
                <a:cs typeface="Georgia"/>
              </a:rPr>
              <a:t>Exemples </a:t>
            </a:r>
            <a:r>
              <a:rPr sz="1600" spc="-5" dirty="0">
                <a:solidFill>
                  <a:srgbClr val="4595EB"/>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les pratiques de « </a:t>
            </a:r>
            <a:r>
              <a:rPr sz="1600" spc="-10" dirty="0">
                <a:solidFill>
                  <a:srgbClr val="333333"/>
                </a:solidFill>
                <a:latin typeface="Avenir Roman" panose="02000503020000020003" pitchFamily="2" charset="0"/>
                <a:cs typeface="Georgia"/>
              </a:rPr>
              <a:t>profilage communautaire</a:t>
            </a:r>
            <a:r>
              <a:rPr sz="1600" spc="229"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a:t>
            </a:r>
            <a:endParaRPr sz="1600" dirty="0">
              <a:latin typeface="Avenir Roman" panose="02000503020000020003" pitchFamily="2" charset="0"/>
              <a:cs typeface="Georgia"/>
            </a:endParaRPr>
          </a:p>
          <a:p>
            <a:pPr marL="12700" marR="6350">
              <a:lnSpc>
                <a:spcPct val="100000"/>
              </a:lnSpc>
              <a:spcBef>
                <a:spcPts val="204"/>
              </a:spcBef>
            </a:pPr>
            <a:r>
              <a:rPr sz="1600" spc="-5" dirty="0">
                <a:solidFill>
                  <a:srgbClr val="333333"/>
                </a:solidFill>
                <a:latin typeface="Avenir Roman" panose="02000503020000020003" pitchFamily="2" charset="0"/>
                <a:cs typeface="Georgia"/>
              </a:rPr>
              <a:t>Sanctions de 15.000€ des sociétés </a:t>
            </a:r>
            <a:r>
              <a:rPr sz="1600" spc="-5" dirty="0">
                <a:latin typeface="Avenir Roman" panose="02000503020000020003" pitchFamily="2" charset="0"/>
                <a:cs typeface="Georgia"/>
              </a:rPr>
              <a:t>FAC INTERNATIONAL et IMPACT NET pour constitution et utilisation </a:t>
            </a:r>
            <a:r>
              <a:rPr sz="1600" spc="-5" dirty="0">
                <a:solidFill>
                  <a:srgbClr val="333333"/>
                </a:solidFill>
                <a:latin typeface="Avenir Roman" panose="02000503020000020003" pitchFamily="2" charset="0"/>
                <a:cs typeface="Georgia"/>
              </a:rPr>
              <a:t>à des fins de  </a:t>
            </a:r>
            <a:r>
              <a:rPr sz="1600" spc="-10" dirty="0">
                <a:solidFill>
                  <a:srgbClr val="333333"/>
                </a:solidFill>
                <a:latin typeface="Avenir Roman" panose="02000503020000020003" pitchFamily="2" charset="0"/>
                <a:cs typeface="Georgia"/>
              </a:rPr>
              <a:t>prospection commerciale</a:t>
            </a:r>
            <a:r>
              <a:rPr sz="1600" spc="125"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d’une </a:t>
            </a:r>
            <a:r>
              <a:rPr sz="1600" spc="-10" dirty="0">
                <a:solidFill>
                  <a:srgbClr val="333333"/>
                </a:solidFill>
                <a:latin typeface="Avenir Roman" panose="02000503020000020003" pitchFamily="2" charset="0"/>
                <a:cs typeface="Georgia"/>
              </a:rPr>
              <a:t>base faisant </a:t>
            </a:r>
            <a:r>
              <a:rPr sz="1600" spc="-5" dirty="0">
                <a:solidFill>
                  <a:srgbClr val="333333"/>
                </a:solidFill>
                <a:latin typeface="Avenir Roman" panose="02000503020000020003" pitchFamily="2" charset="0"/>
                <a:cs typeface="Georgia"/>
              </a:rPr>
              <a:t>apparaître les </a:t>
            </a:r>
            <a:r>
              <a:rPr sz="1600" spc="-10" dirty="0">
                <a:solidFill>
                  <a:srgbClr val="333333"/>
                </a:solidFill>
                <a:latin typeface="Avenir Roman" panose="02000503020000020003" pitchFamily="2" charset="0"/>
                <a:cs typeface="Georgia"/>
              </a:rPr>
              <a:t>origines </a:t>
            </a:r>
            <a:r>
              <a:rPr sz="1600" spc="-5" dirty="0">
                <a:solidFill>
                  <a:srgbClr val="333333"/>
                </a:solidFill>
                <a:latin typeface="Avenir Roman" panose="02000503020000020003" pitchFamily="2" charset="0"/>
                <a:cs typeface="Georgia"/>
              </a:rPr>
              <a:t>raciales ou </a:t>
            </a:r>
            <a:r>
              <a:rPr sz="1600" spc="-10" dirty="0">
                <a:solidFill>
                  <a:srgbClr val="333333"/>
                </a:solidFill>
                <a:latin typeface="Avenir Roman" panose="02000503020000020003" pitchFamily="2" charset="0"/>
                <a:cs typeface="Georgia"/>
              </a:rPr>
              <a:t>ethniques des personnes</a:t>
            </a:r>
            <a:endParaRPr sz="1600" dirty="0">
              <a:latin typeface="Avenir Roman" panose="02000503020000020003" pitchFamily="2" charset="0"/>
              <a:cs typeface="Georgia"/>
            </a:endParaRPr>
          </a:p>
        </p:txBody>
      </p:sp>
      <p:sp>
        <p:nvSpPr>
          <p:cNvPr id="5" name="object 5"/>
          <p:cNvSpPr/>
          <p:nvPr/>
        </p:nvSpPr>
        <p:spPr>
          <a:xfrm>
            <a:off x="480059" y="2997707"/>
            <a:ext cx="576072" cy="521208"/>
          </a:xfrm>
          <a:prstGeom prst="rect">
            <a:avLst/>
          </a:prstGeom>
          <a:blipFill>
            <a:blip r:embed="rId2" cstate="print"/>
            <a:stretch>
              <a:fillRect/>
            </a:stretch>
          </a:blipFill>
        </p:spPr>
        <p:txBody>
          <a:bodyPr wrap="square" lIns="0" tIns="0" rIns="0" bIns="0" rtlCol="0"/>
          <a:lstStyle/>
          <a:p>
            <a:endParaRPr/>
          </a:p>
        </p:txBody>
      </p:sp>
      <p:sp>
        <p:nvSpPr>
          <p:cNvPr id="10" name="Footer Placeholder 9">
            <a:extLst>
              <a:ext uri="{FF2B5EF4-FFF2-40B4-BE49-F238E27FC236}">
                <a16:creationId xmlns="" xmlns:a16="http://schemas.microsoft.com/office/drawing/2014/main" id="{651E1701-B6BE-EF46-BD28-521AD64EA42F}"/>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27762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24" name="Text Placeholder 23">
            <a:extLst>
              <a:ext uri="{FF2B5EF4-FFF2-40B4-BE49-F238E27FC236}">
                <a16:creationId xmlns="" xmlns:a16="http://schemas.microsoft.com/office/drawing/2014/main" id="{22A7D45C-B70B-F04F-B2CA-EA9F0B5C8225}"/>
              </a:ext>
            </a:extLst>
          </p:cNvPr>
          <p:cNvSpPr>
            <a:spLocks noGrp="1"/>
          </p:cNvSpPr>
          <p:nvPr>
            <p:ph type="body" sz="quarter" idx="19"/>
          </p:nvPr>
        </p:nvSpPr>
        <p:spPr/>
        <p:txBody>
          <a:bodyPr/>
          <a:lstStyle/>
          <a:p>
            <a:r>
              <a:rPr lang="en-US" sz="2800" b="1" dirty="0">
                <a:solidFill>
                  <a:schemeClr val="tx2">
                    <a:lumMod val="75000"/>
                  </a:schemeClr>
                </a:solidFill>
              </a:rPr>
              <a:t>Protection </a:t>
            </a:r>
            <a:r>
              <a:rPr lang="en-US" sz="2800" b="1" spc="-5" dirty="0" err="1">
                <a:solidFill>
                  <a:schemeClr val="tx2">
                    <a:lumMod val="75000"/>
                  </a:schemeClr>
                </a:solidFill>
              </a:rPr>
              <a:t>particulière</a:t>
            </a:r>
            <a:r>
              <a:rPr lang="en-US" sz="2800" b="1" spc="-5" dirty="0">
                <a:solidFill>
                  <a:schemeClr val="tx2">
                    <a:lumMod val="75000"/>
                  </a:schemeClr>
                </a:solidFill>
              </a:rPr>
              <a:t> </a:t>
            </a:r>
            <a:r>
              <a:rPr lang="en-US" sz="2800" b="1" dirty="0">
                <a:solidFill>
                  <a:schemeClr val="tx2">
                    <a:lumMod val="75000"/>
                  </a:schemeClr>
                </a:solidFill>
              </a:rPr>
              <a:t>de </a:t>
            </a:r>
            <a:r>
              <a:rPr lang="en-US" sz="2800" b="1" spc="-5" dirty="0" err="1">
                <a:solidFill>
                  <a:schemeClr val="tx2">
                    <a:lumMod val="75000"/>
                  </a:schemeClr>
                </a:solidFill>
              </a:rPr>
              <a:t>certaines</a:t>
            </a:r>
            <a:r>
              <a:rPr lang="en-US" sz="2800" b="1" spc="-85" dirty="0">
                <a:solidFill>
                  <a:schemeClr val="tx2">
                    <a:lumMod val="75000"/>
                  </a:schemeClr>
                </a:solidFill>
              </a:rPr>
              <a:t> </a:t>
            </a:r>
            <a:r>
              <a:rPr lang="en-US" sz="2800" b="1" spc="-5" dirty="0" err="1">
                <a:solidFill>
                  <a:schemeClr val="tx2">
                    <a:lumMod val="75000"/>
                  </a:schemeClr>
                </a:solidFill>
              </a:rPr>
              <a:t>données</a:t>
            </a:r>
            <a:endParaRPr lang="fr-FR" b="1" dirty="0">
              <a:solidFill>
                <a:schemeClr val="tx2">
                  <a:lumMod val="75000"/>
                </a:schemeClr>
              </a:solidFill>
            </a:endParaRPr>
          </a:p>
        </p:txBody>
      </p:sp>
      <p:sp>
        <p:nvSpPr>
          <p:cNvPr id="4" name="object 4"/>
          <p:cNvSpPr txBox="1"/>
          <p:nvPr/>
        </p:nvSpPr>
        <p:spPr>
          <a:xfrm>
            <a:off x="688340" y="1537411"/>
            <a:ext cx="10494010" cy="2428875"/>
          </a:xfrm>
          <a:prstGeom prst="rect">
            <a:avLst/>
          </a:prstGeom>
        </p:spPr>
        <p:txBody>
          <a:bodyPr vert="horz" wrap="square" lIns="0" tIns="100965" rIns="0" bIns="0" rtlCol="0">
            <a:spAutoFit/>
          </a:bodyPr>
          <a:lstStyle/>
          <a:p>
            <a:pPr marL="12700">
              <a:lnSpc>
                <a:spcPct val="100000"/>
              </a:lnSpc>
              <a:spcBef>
                <a:spcPts val="795"/>
              </a:spcBef>
            </a:pPr>
            <a:r>
              <a:rPr sz="1800" spc="-5" dirty="0">
                <a:solidFill>
                  <a:srgbClr val="4595EB"/>
                </a:solidFill>
                <a:latin typeface="Avenir Roman" panose="02000503020000020003" pitchFamily="2" charset="0"/>
                <a:cs typeface="Georgia"/>
              </a:rPr>
              <a:t>Données relatives </a:t>
            </a:r>
            <a:r>
              <a:rPr sz="1800" dirty="0">
                <a:solidFill>
                  <a:srgbClr val="4595EB"/>
                </a:solidFill>
                <a:latin typeface="Avenir Roman" panose="02000503020000020003" pitchFamily="2" charset="0"/>
                <a:cs typeface="Georgia"/>
              </a:rPr>
              <a:t>aux </a:t>
            </a:r>
            <a:r>
              <a:rPr sz="1800" spc="-5" dirty="0">
                <a:solidFill>
                  <a:srgbClr val="4595EB"/>
                </a:solidFill>
                <a:latin typeface="Avenir Roman" panose="02000503020000020003" pitchFamily="2" charset="0"/>
                <a:cs typeface="Georgia"/>
              </a:rPr>
              <a:t>condamnations pénales </a:t>
            </a:r>
            <a:r>
              <a:rPr sz="1800" dirty="0">
                <a:solidFill>
                  <a:srgbClr val="4595EB"/>
                </a:solidFill>
                <a:latin typeface="Avenir Roman" panose="02000503020000020003" pitchFamily="2" charset="0"/>
                <a:cs typeface="Georgia"/>
              </a:rPr>
              <a:t>et aux infractions </a:t>
            </a:r>
            <a:r>
              <a:rPr sz="1800" spc="-5" dirty="0">
                <a:solidFill>
                  <a:srgbClr val="4595EB"/>
                </a:solidFill>
                <a:latin typeface="Avenir Roman" panose="02000503020000020003" pitchFamily="2" charset="0"/>
                <a:cs typeface="Georgia"/>
              </a:rPr>
              <a:t>ou </a:t>
            </a:r>
            <a:r>
              <a:rPr sz="1800" dirty="0">
                <a:solidFill>
                  <a:srgbClr val="4595EB"/>
                </a:solidFill>
                <a:latin typeface="Avenir Roman" panose="02000503020000020003" pitchFamily="2" charset="0"/>
                <a:cs typeface="Georgia"/>
              </a:rPr>
              <a:t>aux </a:t>
            </a:r>
            <a:r>
              <a:rPr sz="1800" spc="-5" dirty="0">
                <a:solidFill>
                  <a:srgbClr val="4595EB"/>
                </a:solidFill>
                <a:latin typeface="Avenir Roman" panose="02000503020000020003" pitchFamily="2" charset="0"/>
                <a:cs typeface="Georgia"/>
              </a:rPr>
              <a:t>mesures de sûreté</a:t>
            </a:r>
            <a:r>
              <a:rPr sz="1800" spc="160" dirty="0">
                <a:solidFill>
                  <a:srgbClr val="4595EB"/>
                </a:solidFill>
                <a:latin typeface="Avenir Roman" panose="02000503020000020003" pitchFamily="2" charset="0"/>
                <a:cs typeface="Georgia"/>
              </a:rPr>
              <a:t> </a:t>
            </a:r>
            <a:r>
              <a:rPr sz="1800" spc="-5" dirty="0">
                <a:solidFill>
                  <a:srgbClr val="4595EB"/>
                </a:solidFill>
                <a:latin typeface="Avenir Roman" panose="02000503020000020003" pitchFamily="2" charset="0"/>
                <a:cs typeface="Georgia"/>
              </a:rPr>
              <a:t>connexes</a:t>
            </a:r>
            <a:endParaRPr sz="1800" dirty="0">
              <a:latin typeface="Avenir Roman" panose="02000503020000020003" pitchFamily="2" charset="0"/>
              <a:cs typeface="Georgia"/>
            </a:endParaRPr>
          </a:p>
          <a:p>
            <a:pPr marL="12700" marR="5080" algn="just">
              <a:lnSpc>
                <a:spcPct val="100000"/>
              </a:lnSpc>
              <a:spcBef>
                <a:spcPts val="610"/>
              </a:spcBef>
            </a:pPr>
            <a:r>
              <a:rPr sz="1600" spc="-5" dirty="0">
                <a:solidFill>
                  <a:srgbClr val="333333"/>
                </a:solidFill>
                <a:latin typeface="Avenir Roman" panose="02000503020000020003" pitchFamily="2" charset="0"/>
                <a:cs typeface="Georgia"/>
              </a:rPr>
              <a:t>Leur traitement ne </a:t>
            </a:r>
            <a:r>
              <a:rPr sz="1600" spc="-10" dirty="0">
                <a:solidFill>
                  <a:srgbClr val="333333"/>
                </a:solidFill>
                <a:latin typeface="Avenir Roman" panose="02000503020000020003" pitchFamily="2" charset="0"/>
                <a:cs typeface="Georgia"/>
              </a:rPr>
              <a:t>peut être effectué que </a:t>
            </a:r>
            <a:r>
              <a:rPr sz="1600" spc="-5" dirty="0">
                <a:solidFill>
                  <a:srgbClr val="333333"/>
                </a:solidFill>
                <a:latin typeface="Avenir Roman" panose="02000503020000020003" pitchFamily="2" charset="0"/>
                <a:cs typeface="Georgia"/>
              </a:rPr>
              <a:t>sous le </a:t>
            </a:r>
            <a:r>
              <a:rPr sz="1600" spc="-10" dirty="0">
                <a:solidFill>
                  <a:srgbClr val="333333"/>
                </a:solidFill>
                <a:latin typeface="Avenir Roman" panose="02000503020000020003" pitchFamily="2" charset="0"/>
                <a:cs typeface="Georgia"/>
              </a:rPr>
              <a:t>contrôle </a:t>
            </a:r>
            <a:r>
              <a:rPr sz="1600" spc="-5" dirty="0">
                <a:solidFill>
                  <a:srgbClr val="333333"/>
                </a:solidFill>
                <a:latin typeface="Avenir Roman" panose="02000503020000020003" pitchFamily="2" charset="0"/>
                <a:cs typeface="Georgia"/>
              </a:rPr>
              <a:t>de l'autorité </a:t>
            </a:r>
            <a:r>
              <a:rPr sz="1600" spc="-10" dirty="0">
                <a:solidFill>
                  <a:srgbClr val="333333"/>
                </a:solidFill>
                <a:latin typeface="Avenir Roman" panose="02000503020000020003" pitchFamily="2" charset="0"/>
                <a:cs typeface="Georgia"/>
              </a:rPr>
              <a:t>publique, </a:t>
            </a:r>
            <a:r>
              <a:rPr sz="1600" spc="-5" dirty="0">
                <a:solidFill>
                  <a:srgbClr val="333333"/>
                </a:solidFill>
                <a:latin typeface="Avenir Roman" panose="02000503020000020003" pitchFamily="2" charset="0"/>
                <a:cs typeface="Georgia"/>
              </a:rPr>
              <a:t>ou </a:t>
            </a:r>
            <a:r>
              <a:rPr sz="1600" spc="-10" dirty="0">
                <a:solidFill>
                  <a:srgbClr val="333333"/>
                </a:solidFill>
                <a:latin typeface="Avenir Roman" panose="02000503020000020003" pitchFamily="2" charset="0"/>
                <a:cs typeface="Georgia"/>
              </a:rPr>
              <a:t>si </a:t>
            </a:r>
            <a:r>
              <a:rPr sz="1600" spc="-5" dirty="0">
                <a:solidFill>
                  <a:srgbClr val="333333"/>
                </a:solidFill>
                <a:latin typeface="Avenir Roman" panose="02000503020000020003" pitchFamily="2" charset="0"/>
                <a:cs typeface="Georgia"/>
              </a:rPr>
              <a:t>le traitement </a:t>
            </a:r>
            <a:r>
              <a:rPr sz="1600" spc="-10" dirty="0">
                <a:solidFill>
                  <a:srgbClr val="333333"/>
                </a:solidFill>
                <a:latin typeface="Avenir Roman" panose="02000503020000020003" pitchFamily="2" charset="0"/>
                <a:cs typeface="Georgia"/>
              </a:rPr>
              <a:t>est </a:t>
            </a:r>
            <a:r>
              <a:rPr sz="1600" spc="-5" dirty="0">
                <a:solidFill>
                  <a:srgbClr val="333333"/>
                </a:solidFill>
                <a:latin typeface="Avenir Roman" panose="02000503020000020003" pitchFamily="2" charset="0"/>
                <a:cs typeface="Georgia"/>
              </a:rPr>
              <a:t>autorisé </a:t>
            </a:r>
            <a:r>
              <a:rPr sz="1600" spc="-10" dirty="0">
                <a:solidFill>
                  <a:srgbClr val="333333"/>
                </a:solidFill>
                <a:latin typeface="Avenir Roman" panose="02000503020000020003" pitchFamily="2" charset="0"/>
                <a:cs typeface="Georgia"/>
              </a:rPr>
              <a:t>par le  droit </a:t>
            </a:r>
            <a:r>
              <a:rPr sz="1600" spc="-5" dirty="0">
                <a:solidFill>
                  <a:srgbClr val="333333"/>
                </a:solidFill>
                <a:latin typeface="Avenir Roman" panose="02000503020000020003" pitchFamily="2" charset="0"/>
                <a:cs typeface="Georgia"/>
              </a:rPr>
              <a:t>de l'Union ou </a:t>
            </a:r>
            <a:r>
              <a:rPr sz="1600" spc="-10" dirty="0">
                <a:solidFill>
                  <a:srgbClr val="333333"/>
                </a:solidFill>
                <a:latin typeface="Avenir Roman" panose="02000503020000020003" pitchFamily="2" charset="0"/>
                <a:cs typeface="Georgia"/>
              </a:rPr>
              <a:t>par </a:t>
            </a:r>
            <a:r>
              <a:rPr sz="1600" spc="-5" dirty="0">
                <a:solidFill>
                  <a:srgbClr val="333333"/>
                </a:solidFill>
                <a:latin typeface="Avenir Roman" panose="02000503020000020003" pitchFamily="2" charset="0"/>
                <a:cs typeface="Georgia"/>
              </a:rPr>
              <a:t>le </a:t>
            </a:r>
            <a:r>
              <a:rPr sz="1600" spc="-10" dirty="0">
                <a:solidFill>
                  <a:srgbClr val="333333"/>
                </a:solidFill>
                <a:latin typeface="Avenir Roman" panose="02000503020000020003" pitchFamily="2" charset="0"/>
                <a:cs typeface="Georgia"/>
              </a:rPr>
              <a:t>droit </a:t>
            </a:r>
            <a:r>
              <a:rPr sz="1600" spc="-5" dirty="0">
                <a:solidFill>
                  <a:srgbClr val="333333"/>
                </a:solidFill>
                <a:latin typeface="Avenir Roman" panose="02000503020000020003" pitchFamily="2" charset="0"/>
                <a:cs typeface="Georgia"/>
              </a:rPr>
              <a:t>d'un 'État </a:t>
            </a:r>
            <a:r>
              <a:rPr sz="1600" spc="-10" dirty="0">
                <a:solidFill>
                  <a:srgbClr val="333333"/>
                </a:solidFill>
                <a:latin typeface="Avenir Roman" panose="02000503020000020003" pitchFamily="2" charset="0"/>
                <a:cs typeface="Georgia"/>
              </a:rPr>
              <a:t>membre qui prévoit des garanties appropriées </a:t>
            </a:r>
            <a:r>
              <a:rPr sz="1600" spc="-5" dirty="0">
                <a:solidFill>
                  <a:srgbClr val="333333"/>
                </a:solidFill>
                <a:latin typeface="Avenir Roman" panose="02000503020000020003" pitchFamily="2" charset="0"/>
                <a:cs typeface="Georgia"/>
              </a:rPr>
              <a:t>pour les </a:t>
            </a:r>
            <a:r>
              <a:rPr sz="1600" spc="-10" dirty="0">
                <a:solidFill>
                  <a:srgbClr val="333333"/>
                </a:solidFill>
                <a:latin typeface="Avenir Roman" panose="02000503020000020003" pitchFamily="2" charset="0"/>
                <a:cs typeface="Georgia"/>
              </a:rPr>
              <a:t>droits </a:t>
            </a:r>
            <a:r>
              <a:rPr sz="1600" spc="-5" dirty="0">
                <a:solidFill>
                  <a:srgbClr val="333333"/>
                </a:solidFill>
                <a:latin typeface="Avenir Roman" panose="02000503020000020003" pitchFamily="2" charset="0"/>
                <a:cs typeface="Georgia"/>
              </a:rPr>
              <a:t>et </a:t>
            </a:r>
            <a:r>
              <a:rPr sz="1600" spc="-10" dirty="0">
                <a:solidFill>
                  <a:srgbClr val="333333"/>
                </a:solidFill>
                <a:latin typeface="Avenir Roman" panose="02000503020000020003" pitchFamily="2" charset="0"/>
                <a:cs typeface="Georgia"/>
              </a:rPr>
              <a:t>libertés des  personnes</a:t>
            </a:r>
            <a:r>
              <a:rPr sz="1600" spc="10" dirty="0">
                <a:solidFill>
                  <a:srgbClr val="333333"/>
                </a:solidFill>
                <a:latin typeface="Avenir Roman" panose="02000503020000020003" pitchFamily="2" charset="0"/>
                <a:cs typeface="Georgia"/>
              </a:rPr>
              <a:t> </a:t>
            </a:r>
            <a:r>
              <a:rPr sz="1600" spc="-10" dirty="0">
                <a:solidFill>
                  <a:srgbClr val="333333"/>
                </a:solidFill>
                <a:latin typeface="Avenir Roman" panose="02000503020000020003" pitchFamily="2" charset="0"/>
                <a:cs typeface="Georgia"/>
              </a:rPr>
              <a:t>concernées.</a:t>
            </a:r>
            <a:endParaRPr sz="1600" dirty="0">
              <a:latin typeface="Avenir Roman" panose="02000503020000020003" pitchFamily="2" charset="0"/>
              <a:cs typeface="Georgia"/>
            </a:endParaRPr>
          </a:p>
          <a:p>
            <a:pPr>
              <a:lnSpc>
                <a:spcPct val="100000"/>
              </a:lnSpc>
              <a:spcBef>
                <a:spcPts val="20"/>
              </a:spcBef>
            </a:pPr>
            <a:endParaRPr sz="2000" dirty="0">
              <a:latin typeface="Avenir Roman" panose="02000503020000020003" pitchFamily="2" charset="0"/>
              <a:cs typeface="Times New Roman"/>
            </a:endParaRPr>
          </a:p>
          <a:p>
            <a:pPr marL="12700" algn="just">
              <a:lnSpc>
                <a:spcPct val="100000"/>
              </a:lnSpc>
            </a:pPr>
            <a:r>
              <a:rPr sz="1800" dirty="0">
                <a:solidFill>
                  <a:srgbClr val="4595EB"/>
                </a:solidFill>
                <a:latin typeface="Avenir Roman" panose="02000503020000020003" pitchFamily="2" charset="0"/>
                <a:cs typeface="Georgia"/>
              </a:rPr>
              <a:t>Le </a:t>
            </a:r>
            <a:r>
              <a:rPr sz="1800" spc="-10" dirty="0">
                <a:solidFill>
                  <a:srgbClr val="4595EB"/>
                </a:solidFill>
                <a:latin typeface="Avenir Roman" panose="02000503020000020003" pitchFamily="2" charset="0"/>
                <a:cs typeface="Georgia"/>
              </a:rPr>
              <a:t>NIR </a:t>
            </a:r>
            <a:r>
              <a:rPr sz="1800" spc="-5" dirty="0">
                <a:solidFill>
                  <a:srgbClr val="333333"/>
                </a:solidFill>
                <a:latin typeface="Avenir Roman" panose="02000503020000020003" pitchFamily="2" charset="0"/>
                <a:cs typeface="Georgia"/>
              </a:rPr>
              <a:t>(Numéro d’Inscription </a:t>
            </a:r>
            <a:r>
              <a:rPr sz="1800" dirty="0">
                <a:solidFill>
                  <a:srgbClr val="333333"/>
                </a:solidFill>
                <a:latin typeface="Avenir Roman" panose="02000503020000020003" pitchFamily="2" charset="0"/>
                <a:cs typeface="Georgia"/>
              </a:rPr>
              <a:t>au </a:t>
            </a:r>
            <a:r>
              <a:rPr sz="1800" spc="-5" dirty="0">
                <a:solidFill>
                  <a:srgbClr val="333333"/>
                </a:solidFill>
                <a:latin typeface="Avenir Roman" panose="02000503020000020003" pitchFamily="2" charset="0"/>
                <a:cs typeface="Georgia"/>
              </a:rPr>
              <a:t>Répertoire National d’Identification des Personnes</a:t>
            </a:r>
            <a:r>
              <a:rPr sz="1800" spc="90"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Physiques)</a:t>
            </a:r>
            <a:endParaRPr sz="1800" dirty="0">
              <a:latin typeface="Avenir Roman" panose="02000503020000020003" pitchFamily="2" charset="0"/>
              <a:cs typeface="Georgia"/>
            </a:endParaRPr>
          </a:p>
          <a:p>
            <a:pPr marL="404495" indent="-391795" algn="just">
              <a:lnSpc>
                <a:spcPct val="100000"/>
              </a:lnSpc>
              <a:spcBef>
                <a:spcPts val="994"/>
              </a:spcBef>
              <a:buFont typeface="Wingdings"/>
              <a:buChar char=""/>
              <a:tabLst>
                <a:tab pos="405130" algn="l"/>
              </a:tabLst>
            </a:pPr>
            <a:r>
              <a:rPr sz="1600" spc="-10" dirty="0">
                <a:solidFill>
                  <a:srgbClr val="333333"/>
                </a:solidFill>
                <a:latin typeface="Avenir Roman" panose="02000503020000020003" pitchFamily="2" charset="0"/>
                <a:cs typeface="Georgia"/>
              </a:rPr>
              <a:t>Encadrement strict, utilisation essentiellement limitée </a:t>
            </a:r>
            <a:r>
              <a:rPr sz="1600" spc="-5" dirty="0">
                <a:solidFill>
                  <a:srgbClr val="333333"/>
                </a:solidFill>
                <a:latin typeface="Avenir Roman" panose="02000503020000020003" pitchFamily="2" charset="0"/>
                <a:cs typeface="Georgia"/>
              </a:rPr>
              <a:t>à la </a:t>
            </a:r>
            <a:r>
              <a:rPr sz="1600" u="sng" spc="-10" dirty="0">
                <a:solidFill>
                  <a:srgbClr val="333333"/>
                </a:solidFill>
                <a:uFill>
                  <a:solidFill>
                    <a:srgbClr val="333333"/>
                  </a:solidFill>
                </a:uFill>
                <a:latin typeface="Avenir Roman" panose="02000503020000020003" pitchFamily="2" charset="0"/>
                <a:cs typeface="Georgia"/>
              </a:rPr>
              <a:t>sphère </a:t>
            </a:r>
            <a:r>
              <a:rPr sz="1600" u="sng" spc="-5" dirty="0">
                <a:solidFill>
                  <a:srgbClr val="333333"/>
                </a:solidFill>
                <a:uFill>
                  <a:solidFill>
                    <a:srgbClr val="333333"/>
                  </a:solidFill>
                </a:uFill>
                <a:latin typeface="Avenir Roman" panose="02000503020000020003" pitchFamily="2" charset="0"/>
                <a:cs typeface="Georgia"/>
              </a:rPr>
              <a:t>« santé-social-travail</a:t>
            </a:r>
            <a:r>
              <a:rPr sz="1600" u="sng" spc="65" dirty="0">
                <a:solidFill>
                  <a:srgbClr val="333333"/>
                </a:solidFill>
                <a:uFill>
                  <a:solidFill>
                    <a:srgbClr val="333333"/>
                  </a:solidFill>
                </a:uFill>
                <a:latin typeface="Avenir Roman" panose="02000503020000020003" pitchFamily="2" charset="0"/>
                <a:cs typeface="Georgia"/>
              </a:rPr>
              <a:t> </a:t>
            </a:r>
            <a:r>
              <a:rPr sz="1600" u="sng" spc="-10" dirty="0">
                <a:solidFill>
                  <a:srgbClr val="333333"/>
                </a:solidFill>
                <a:uFill>
                  <a:solidFill>
                    <a:srgbClr val="333333"/>
                  </a:solidFill>
                </a:uFill>
                <a:latin typeface="Avenir Roman" panose="02000503020000020003" pitchFamily="2" charset="0"/>
                <a:cs typeface="Georgia"/>
              </a:rPr>
              <a:t>».</a:t>
            </a:r>
            <a:endParaRPr sz="1600" dirty="0">
              <a:latin typeface="Avenir Roman" panose="02000503020000020003" pitchFamily="2" charset="0"/>
              <a:cs typeface="Georgia"/>
            </a:endParaRPr>
          </a:p>
          <a:p>
            <a:pPr marL="404495" indent="-391795" algn="just">
              <a:lnSpc>
                <a:spcPct val="100000"/>
              </a:lnSpc>
              <a:spcBef>
                <a:spcPts val="385"/>
              </a:spcBef>
              <a:buFont typeface="Wingdings"/>
              <a:buChar char=""/>
              <a:tabLst>
                <a:tab pos="405130" algn="l"/>
              </a:tabLst>
            </a:pPr>
            <a:r>
              <a:rPr sz="1600" spc="-10" dirty="0">
                <a:solidFill>
                  <a:srgbClr val="333333"/>
                </a:solidFill>
                <a:latin typeface="Avenir Roman" panose="02000503020000020003" pitchFamily="2" charset="0"/>
                <a:cs typeface="Georgia"/>
              </a:rPr>
              <a:t>Numéro </a:t>
            </a:r>
            <a:r>
              <a:rPr sz="1600" u="sng" spc="-5" dirty="0">
                <a:solidFill>
                  <a:srgbClr val="333333"/>
                </a:solidFill>
                <a:uFill>
                  <a:solidFill>
                    <a:srgbClr val="333333"/>
                  </a:solidFill>
                </a:uFill>
                <a:latin typeface="Avenir Roman" panose="02000503020000020003" pitchFamily="2" charset="0"/>
                <a:cs typeface="Georgia"/>
              </a:rPr>
              <a:t>identifiant et</a:t>
            </a:r>
            <a:r>
              <a:rPr sz="1600" u="sng" spc="100" dirty="0">
                <a:solidFill>
                  <a:srgbClr val="333333"/>
                </a:solidFill>
                <a:uFill>
                  <a:solidFill>
                    <a:srgbClr val="333333"/>
                  </a:solidFill>
                </a:uFill>
                <a:latin typeface="Avenir Roman" panose="02000503020000020003" pitchFamily="2" charset="0"/>
                <a:cs typeface="Georgia"/>
              </a:rPr>
              <a:t> </a:t>
            </a:r>
            <a:r>
              <a:rPr sz="1600" u="sng" spc="-5" dirty="0">
                <a:solidFill>
                  <a:srgbClr val="333333"/>
                </a:solidFill>
                <a:uFill>
                  <a:solidFill>
                    <a:srgbClr val="333333"/>
                  </a:solidFill>
                </a:uFill>
                <a:latin typeface="Avenir Roman" panose="02000503020000020003" pitchFamily="2" charset="0"/>
                <a:cs typeface="Georgia"/>
              </a:rPr>
              <a:t>signifiant</a:t>
            </a:r>
            <a:r>
              <a:rPr sz="1600" spc="-5" dirty="0">
                <a:solidFill>
                  <a:srgbClr val="333333"/>
                </a:solidFill>
                <a:latin typeface="Avenir Roman" panose="02000503020000020003" pitchFamily="2" charset="0"/>
                <a:cs typeface="Georgia"/>
              </a:rPr>
              <a:t>.</a:t>
            </a:r>
            <a:endParaRPr sz="1600" dirty="0">
              <a:latin typeface="Avenir Roman" panose="02000503020000020003" pitchFamily="2" charset="0"/>
              <a:cs typeface="Georgia"/>
            </a:endParaRPr>
          </a:p>
        </p:txBody>
      </p:sp>
      <p:sp>
        <p:nvSpPr>
          <p:cNvPr id="5" name="object 5"/>
          <p:cNvSpPr/>
          <p:nvPr/>
        </p:nvSpPr>
        <p:spPr>
          <a:xfrm>
            <a:off x="3599688" y="4625340"/>
            <a:ext cx="4611623" cy="46634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647694" y="4653153"/>
            <a:ext cx="4511040" cy="365760"/>
          </a:xfrm>
          <a:prstGeom prst="rect">
            <a:avLst/>
          </a:prstGeom>
          <a:blipFill>
            <a:blip r:embed="rId3"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nvGraphicFramePr>
        <p:xfrm>
          <a:off x="3642931" y="4648390"/>
          <a:ext cx="4504690" cy="365760"/>
        </p:xfrm>
        <a:graphic>
          <a:graphicData uri="http://schemas.openxmlformats.org/drawingml/2006/table">
            <a:tbl>
              <a:tblPr firstRow="1" bandRow="1">
                <a:tableStyleId>{2D5ABB26-0587-4C30-8999-92F81FD0307C}</a:tableStyleId>
              </a:tblPr>
              <a:tblGrid>
                <a:gridCol w="304800">
                  <a:extLst>
                    <a:ext uri="{9D8B030D-6E8A-4147-A177-3AD203B41FA5}">
                      <a16:colId xmlns="" xmlns:a16="http://schemas.microsoft.com/office/drawing/2014/main" val="20000"/>
                    </a:ext>
                  </a:extLst>
                </a:gridCol>
                <a:gridCol w="276225">
                  <a:extLst>
                    <a:ext uri="{9D8B030D-6E8A-4147-A177-3AD203B41FA5}">
                      <a16:colId xmlns="" xmlns:a16="http://schemas.microsoft.com/office/drawing/2014/main" val="20001"/>
                    </a:ext>
                  </a:extLst>
                </a:gridCol>
                <a:gridCol w="276225">
                  <a:extLst>
                    <a:ext uri="{9D8B030D-6E8A-4147-A177-3AD203B41FA5}">
                      <a16:colId xmlns="" xmlns:a16="http://schemas.microsoft.com/office/drawing/2014/main" val="20002"/>
                    </a:ext>
                  </a:extLst>
                </a:gridCol>
                <a:gridCol w="276225">
                  <a:extLst>
                    <a:ext uri="{9D8B030D-6E8A-4147-A177-3AD203B41FA5}">
                      <a16:colId xmlns="" xmlns:a16="http://schemas.microsoft.com/office/drawing/2014/main" val="20003"/>
                    </a:ext>
                  </a:extLst>
                </a:gridCol>
                <a:gridCol w="276225">
                  <a:extLst>
                    <a:ext uri="{9D8B030D-6E8A-4147-A177-3AD203B41FA5}">
                      <a16:colId xmlns="" xmlns:a16="http://schemas.microsoft.com/office/drawing/2014/main" val="20004"/>
                    </a:ext>
                  </a:extLst>
                </a:gridCol>
                <a:gridCol w="276225">
                  <a:extLst>
                    <a:ext uri="{9D8B030D-6E8A-4147-A177-3AD203B41FA5}">
                      <a16:colId xmlns="" xmlns:a16="http://schemas.microsoft.com/office/drawing/2014/main" val="20005"/>
                    </a:ext>
                  </a:extLst>
                </a:gridCol>
                <a:gridCol w="276225">
                  <a:extLst>
                    <a:ext uri="{9D8B030D-6E8A-4147-A177-3AD203B41FA5}">
                      <a16:colId xmlns="" xmlns:a16="http://schemas.microsoft.com/office/drawing/2014/main" val="20006"/>
                    </a:ext>
                  </a:extLst>
                </a:gridCol>
                <a:gridCol w="304800">
                  <a:extLst>
                    <a:ext uri="{9D8B030D-6E8A-4147-A177-3AD203B41FA5}">
                      <a16:colId xmlns="" xmlns:a16="http://schemas.microsoft.com/office/drawing/2014/main" val="20007"/>
                    </a:ext>
                  </a:extLst>
                </a:gridCol>
                <a:gridCol w="304800">
                  <a:extLst>
                    <a:ext uri="{9D8B030D-6E8A-4147-A177-3AD203B41FA5}">
                      <a16:colId xmlns="" xmlns:a16="http://schemas.microsoft.com/office/drawing/2014/main" val="20008"/>
                    </a:ext>
                  </a:extLst>
                </a:gridCol>
                <a:gridCol w="304800">
                  <a:extLst>
                    <a:ext uri="{9D8B030D-6E8A-4147-A177-3AD203B41FA5}">
                      <a16:colId xmlns="" xmlns:a16="http://schemas.microsoft.com/office/drawing/2014/main" val="20009"/>
                    </a:ext>
                  </a:extLst>
                </a:gridCol>
                <a:gridCol w="304800">
                  <a:extLst>
                    <a:ext uri="{9D8B030D-6E8A-4147-A177-3AD203B41FA5}">
                      <a16:colId xmlns="" xmlns:a16="http://schemas.microsoft.com/office/drawing/2014/main" val="20010"/>
                    </a:ext>
                  </a:extLst>
                </a:gridCol>
                <a:gridCol w="304800">
                  <a:extLst>
                    <a:ext uri="{9D8B030D-6E8A-4147-A177-3AD203B41FA5}">
                      <a16:colId xmlns="" xmlns:a16="http://schemas.microsoft.com/office/drawing/2014/main" val="20011"/>
                    </a:ext>
                  </a:extLst>
                </a:gridCol>
                <a:gridCol w="304800">
                  <a:extLst>
                    <a:ext uri="{9D8B030D-6E8A-4147-A177-3AD203B41FA5}">
                      <a16:colId xmlns="" xmlns:a16="http://schemas.microsoft.com/office/drawing/2014/main" val="20012"/>
                    </a:ext>
                  </a:extLst>
                </a:gridCol>
                <a:gridCol w="350520">
                  <a:extLst>
                    <a:ext uri="{9D8B030D-6E8A-4147-A177-3AD203B41FA5}">
                      <a16:colId xmlns="" xmlns:a16="http://schemas.microsoft.com/office/drawing/2014/main" val="20013"/>
                    </a:ext>
                  </a:extLst>
                </a:gridCol>
                <a:gridCol w="363220">
                  <a:extLst>
                    <a:ext uri="{9D8B030D-6E8A-4147-A177-3AD203B41FA5}">
                      <a16:colId xmlns="" xmlns:a16="http://schemas.microsoft.com/office/drawing/2014/main" val="20014"/>
                    </a:ext>
                  </a:extLst>
                </a:gridCol>
              </a:tblGrid>
              <a:tr h="365760">
                <a:tc>
                  <a:txBody>
                    <a:bodyPr/>
                    <a:lstStyle/>
                    <a:p>
                      <a:pPr marL="96520">
                        <a:lnSpc>
                          <a:spcPct val="100000"/>
                        </a:lnSpc>
                        <a:spcBef>
                          <a:spcPts val="320"/>
                        </a:spcBef>
                      </a:pPr>
                      <a:r>
                        <a:rPr sz="1800" dirty="0">
                          <a:solidFill>
                            <a:srgbClr val="333333"/>
                          </a:solidFill>
                          <a:latin typeface="Arial"/>
                          <a:cs typeface="Arial"/>
                        </a:rPr>
                        <a:t>1</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96520">
                        <a:lnSpc>
                          <a:spcPct val="100000"/>
                        </a:lnSpc>
                        <a:spcBef>
                          <a:spcPts val="320"/>
                        </a:spcBef>
                      </a:pPr>
                      <a:r>
                        <a:rPr sz="1800" dirty="0">
                          <a:solidFill>
                            <a:srgbClr val="333333"/>
                          </a:solidFill>
                          <a:latin typeface="Arial"/>
                          <a:cs typeface="Arial"/>
                        </a:rPr>
                        <a:t>5</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97155">
                        <a:lnSpc>
                          <a:spcPct val="100000"/>
                        </a:lnSpc>
                        <a:spcBef>
                          <a:spcPts val="320"/>
                        </a:spcBef>
                      </a:pPr>
                      <a:r>
                        <a:rPr sz="1800" dirty="0">
                          <a:solidFill>
                            <a:srgbClr val="333333"/>
                          </a:solidFill>
                          <a:latin typeface="Arial"/>
                          <a:cs typeface="Arial"/>
                        </a:rPr>
                        <a:t>4</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97155">
                        <a:lnSpc>
                          <a:spcPct val="100000"/>
                        </a:lnSpc>
                        <a:spcBef>
                          <a:spcPts val="320"/>
                        </a:spcBef>
                      </a:pPr>
                      <a:r>
                        <a:rPr sz="1800" dirty="0">
                          <a:solidFill>
                            <a:srgbClr val="333333"/>
                          </a:solidFill>
                          <a:latin typeface="Arial"/>
                          <a:cs typeface="Arial"/>
                        </a:rPr>
                        <a:t>0</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97155">
                        <a:lnSpc>
                          <a:spcPct val="100000"/>
                        </a:lnSpc>
                        <a:spcBef>
                          <a:spcPts val="320"/>
                        </a:spcBef>
                      </a:pPr>
                      <a:r>
                        <a:rPr sz="1800" dirty="0">
                          <a:solidFill>
                            <a:srgbClr val="333333"/>
                          </a:solidFill>
                          <a:latin typeface="Arial"/>
                          <a:cs typeface="Arial"/>
                        </a:rPr>
                        <a:t>2</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97790">
                        <a:lnSpc>
                          <a:spcPct val="100000"/>
                        </a:lnSpc>
                        <a:spcBef>
                          <a:spcPts val="320"/>
                        </a:spcBef>
                      </a:pPr>
                      <a:r>
                        <a:rPr sz="1800" dirty="0">
                          <a:solidFill>
                            <a:srgbClr val="333333"/>
                          </a:solidFill>
                          <a:latin typeface="Arial"/>
                          <a:cs typeface="Arial"/>
                        </a:rPr>
                        <a:t>5</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97790">
                        <a:lnSpc>
                          <a:spcPct val="100000"/>
                        </a:lnSpc>
                        <a:spcBef>
                          <a:spcPts val="320"/>
                        </a:spcBef>
                      </a:pPr>
                      <a:r>
                        <a:rPr sz="1800" dirty="0">
                          <a:solidFill>
                            <a:srgbClr val="333333"/>
                          </a:solidFill>
                          <a:latin typeface="Arial"/>
                          <a:cs typeface="Arial"/>
                        </a:rPr>
                        <a:t>0</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98425">
                        <a:lnSpc>
                          <a:spcPct val="100000"/>
                        </a:lnSpc>
                        <a:spcBef>
                          <a:spcPts val="320"/>
                        </a:spcBef>
                      </a:pPr>
                      <a:r>
                        <a:rPr sz="1800" dirty="0">
                          <a:solidFill>
                            <a:srgbClr val="333333"/>
                          </a:solidFill>
                          <a:latin typeface="Arial"/>
                          <a:cs typeface="Arial"/>
                        </a:rPr>
                        <a:t>0</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99060">
                        <a:lnSpc>
                          <a:spcPct val="100000"/>
                        </a:lnSpc>
                        <a:spcBef>
                          <a:spcPts val="320"/>
                        </a:spcBef>
                      </a:pPr>
                      <a:r>
                        <a:rPr sz="1800" dirty="0">
                          <a:solidFill>
                            <a:srgbClr val="333333"/>
                          </a:solidFill>
                          <a:latin typeface="Arial"/>
                          <a:cs typeface="Arial"/>
                        </a:rPr>
                        <a:t>2</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99695">
                        <a:lnSpc>
                          <a:spcPct val="100000"/>
                        </a:lnSpc>
                        <a:spcBef>
                          <a:spcPts val="320"/>
                        </a:spcBef>
                      </a:pPr>
                      <a:r>
                        <a:rPr sz="1800" dirty="0">
                          <a:solidFill>
                            <a:srgbClr val="333333"/>
                          </a:solidFill>
                          <a:latin typeface="Arial"/>
                          <a:cs typeface="Arial"/>
                        </a:rPr>
                        <a:t>5</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100330">
                        <a:lnSpc>
                          <a:spcPct val="100000"/>
                        </a:lnSpc>
                        <a:spcBef>
                          <a:spcPts val="320"/>
                        </a:spcBef>
                      </a:pPr>
                      <a:r>
                        <a:rPr sz="1800" dirty="0">
                          <a:solidFill>
                            <a:srgbClr val="333333"/>
                          </a:solidFill>
                          <a:latin typeface="Arial"/>
                          <a:cs typeface="Arial"/>
                        </a:rPr>
                        <a:t>0</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100965">
                        <a:lnSpc>
                          <a:spcPct val="100000"/>
                        </a:lnSpc>
                        <a:spcBef>
                          <a:spcPts val="320"/>
                        </a:spcBef>
                      </a:pPr>
                      <a:r>
                        <a:rPr sz="1800" dirty="0">
                          <a:solidFill>
                            <a:srgbClr val="333333"/>
                          </a:solidFill>
                          <a:latin typeface="Arial"/>
                          <a:cs typeface="Arial"/>
                        </a:rPr>
                        <a:t>0</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101600">
                        <a:lnSpc>
                          <a:spcPct val="100000"/>
                        </a:lnSpc>
                        <a:spcBef>
                          <a:spcPts val="320"/>
                        </a:spcBef>
                      </a:pPr>
                      <a:r>
                        <a:rPr sz="1800" dirty="0">
                          <a:solidFill>
                            <a:srgbClr val="333333"/>
                          </a:solidFill>
                          <a:latin typeface="Arial"/>
                          <a:cs typeface="Arial"/>
                        </a:rPr>
                        <a:t>5</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102235">
                        <a:lnSpc>
                          <a:spcPct val="100000"/>
                        </a:lnSpc>
                        <a:spcBef>
                          <a:spcPts val="320"/>
                        </a:spcBef>
                      </a:pPr>
                      <a:r>
                        <a:rPr sz="1800" dirty="0">
                          <a:solidFill>
                            <a:srgbClr val="333333"/>
                          </a:solidFill>
                          <a:latin typeface="Arial"/>
                          <a:cs typeface="Arial"/>
                        </a:rPr>
                        <a:t>2</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tc>
                  <a:txBody>
                    <a:bodyPr/>
                    <a:lstStyle/>
                    <a:p>
                      <a:pPr marL="102870">
                        <a:lnSpc>
                          <a:spcPct val="100000"/>
                        </a:lnSpc>
                        <a:spcBef>
                          <a:spcPts val="320"/>
                        </a:spcBef>
                      </a:pPr>
                      <a:r>
                        <a:rPr sz="1800" dirty="0">
                          <a:solidFill>
                            <a:srgbClr val="333333"/>
                          </a:solidFill>
                          <a:latin typeface="Arial"/>
                          <a:cs typeface="Arial"/>
                        </a:rPr>
                        <a:t>2</a:t>
                      </a:r>
                      <a:endParaRPr sz="1800">
                        <a:latin typeface="Arial"/>
                        <a:cs typeface="Arial"/>
                      </a:endParaRPr>
                    </a:p>
                  </a:txBody>
                  <a:tcPr marL="0" marR="0" marT="40640" marB="0">
                    <a:lnL w="9525">
                      <a:solidFill>
                        <a:srgbClr val="004294"/>
                      </a:solidFill>
                      <a:prstDash val="solid"/>
                    </a:lnL>
                    <a:lnR w="9525">
                      <a:solidFill>
                        <a:srgbClr val="004294"/>
                      </a:solidFill>
                      <a:prstDash val="solid"/>
                    </a:lnR>
                    <a:lnT w="9525">
                      <a:solidFill>
                        <a:srgbClr val="004294"/>
                      </a:solidFill>
                      <a:prstDash val="solid"/>
                    </a:lnT>
                    <a:lnB w="9525">
                      <a:solidFill>
                        <a:srgbClr val="004294"/>
                      </a:solidFill>
                      <a:prstDash val="solid"/>
                    </a:lnB>
                  </a:tcPr>
                </a:tc>
                <a:extLst>
                  <a:ext uri="{0D108BD9-81ED-4DB2-BD59-A6C34878D82A}">
                    <a16:rowId xmlns="" xmlns:a16="http://schemas.microsoft.com/office/drawing/2014/main" val="10000"/>
                  </a:ext>
                </a:extLst>
              </a:tr>
            </a:tbl>
          </a:graphicData>
        </a:graphic>
      </p:graphicFrame>
      <p:sp>
        <p:nvSpPr>
          <p:cNvPr id="8" name="object 8"/>
          <p:cNvSpPr/>
          <p:nvPr/>
        </p:nvSpPr>
        <p:spPr>
          <a:xfrm>
            <a:off x="5088635" y="5085588"/>
            <a:ext cx="502920" cy="215265"/>
          </a:xfrm>
          <a:custGeom>
            <a:avLst/>
            <a:gdLst/>
            <a:ahLst/>
            <a:cxnLst/>
            <a:rect l="l" t="t" r="r" b="b"/>
            <a:pathLst>
              <a:path w="502920" h="215264">
                <a:moveTo>
                  <a:pt x="502919" y="0"/>
                </a:moveTo>
                <a:lnTo>
                  <a:pt x="501515" y="41808"/>
                </a:lnTo>
                <a:lnTo>
                  <a:pt x="497681" y="75961"/>
                </a:lnTo>
                <a:lnTo>
                  <a:pt x="491990" y="98994"/>
                </a:lnTo>
                <a:lnTo>
                  <a:pt x="485013" y="107442"/>
                </a:lnTo>
                <a:lnTo>
                  <a:pt x="269366" y="107442"/>
                </a:lnTo>
                <a:lnTo>
                  <a:pt x="262389" y="115889"/>
                </a:lnTo>
                <a:lnTo>
                  <a:pt x="256698" y="138922"/>
                </a:lnTo>
                <a:lnTo>
                  <a:pt x="252864" y="173075"/>
                </a:lnTo>
                <a:lnTo>
                  <a:pt x="251460" y="214884"/>
                </a:lnTo>
                <a:lnTo>
                  <a:pt x="250055" y="173075"/>
                </a:lnTo>
                <a:lnTo>
                  <a:pt x="246221" y="138922"/>
                </a:lnTo>
                <a:lnTo>
                  <a:pt x="240530" y="115889"/>
                </a:lnTo>
                <a:lnTo>
                  <a:pt x="233552" y="107442"/>
                </a:lnTo>
                <a:lnTo>
                  <a:pt x="17906" y="107442"/>
                </a:lnTo>
                <a:lnTo>
                  <a:pt x="10929" y="98994"/>
                </a:lnTo>
                <a:lnTo>
                  <a:pt x="5238" y="75961"/>
                </a:lnTo>
                <a:lnTo>
                  <a:pt x="1404" y="41808"/>
                </a:lnTo>
                <a:lnTo>
                  <a:pt x="0" y="0"/>
                </a:lnTo>
              </a:path>
            </a:pathLst>
          </a:custGeom>
          <a:ln w="9143">
            <a:solidFill>
              <a:srgbClr val="004294"/>
            </a:solidFill>
          </a:ln>
        </p:spPr>
        <p:txBody>
          <a:bodyPr wrap="square" lIns="0" tIns="0" rIns="0" bIns="0" rtlCol="0"/>
          <a:lstStyle/>
          <a:p>
            <a:endParaRPr/>
          </a:p>
        </p:txBody>
      </p:sp>
      <p:sp>
        <p:nvSpPr>
          <p:cNvPr id="9" name="object 9"/>
          <p:cNvSpPr/>
          <p:nvPr/>
        </p:nvSpPr>
        <p:spPr>
          <a:xfrm>
            <a:off x="4584191" y="5085588"/>
            <a:ext cx="504825" cy="215265"/>
          </a:xfrm>
          <a:custGeom>
            <a:avLst/>
            <a:gdLst/>
            <a:ahLst/>
            <a:cxnLst/>
            <a:rect l="l" t="t" r="r" b="b"/>
            <a:pathLst>
              <a:path w="504825" h="215264">
                <a:moveTo>
                  <a:pt x="504444" y="0"/>
                </a:moveTo>
                <a:lnTo>
                  <a:pt x="503039" y="41808"/>
                </a:lnTo>
                <a:lnTo>
                  <a:pt x="499205" y="75961"/>
                </a:lnTo>
                <a:lnTo>
                  <a:pt x="493514" y="98994"/>
                </a:lnTo>
                <a:lnTo>
                  <a:pt x="486537" y="107442"/>
                </a:lnTo>
                <a:lnTo>
                  <a:pt x="270129" y="107442"/>
                </a:lnTo>
                <a:lnTo>
                  <a:pt x="263151" y="115889"/>
                </a:lnTo>
                <a:lnTo>
                  <a:pt x="257460" y="138922"/>
                </a:lnTo>
                <a:lnTo>
                  <a:pt x="253626" y="173075"/>
                </a:lnTo>
                <a:lnTo>
                  <a:pt x="252222" y="214884"/>
                </a:lnTo>
                <a:lnTo>
                  <a:pt x="250817" y="173075"/>
                </a:lnTo>
                <a:lnTo>
                  <a:pt x="246983" y="138922"/>
                </a:lnTo>
                <a:lnTo>
                  <a:pt x="241292" y="115889"/>
                </a:lnTo>
                <a:lnTo>
                  <a:pt x="234315" y="107442"/>
                </a:lnTo>
                <a:lnTo>
                  <a:pt x="17907" y="107442"/>
                </a:lnTo>
                <a:lnTo>
                  <a:pt x="10929" y="98994"/>
                </a:lnTo>
                <a:lnTo>
                  <a:pt x="5238" y="75961"/>
                </a:lnTo>
                <a:lnTo>
                  <a:pt x="1404" y="41808"/>
                </a:lnTo>
                <a:lnTo>
                  <a:pt x="0" y="0"/>
                </a:lnTo>
              </a:path>
            </a:pathLst>
          </a:custGeom>
          <a:ln w="9144">
            <a:solidFill>
              <a:srgbClr val="004294"/>
            </a:solidFill>
          </a:ln>
        </p:spPr>
        <p:txBody>
          <a:bodyPr wrap="square" lIns="0" tIns="0" rIns="0" bIns="0" rtlCol="0"/>
          <a:lstStyle/>
          <a:p>
            <a:endParaRPr/>
          </a:p>
        </p:txBody>
      </p:sp>
      <p:sp>
        <p:nvSpPr>
          <p:cNvPr id="10" name="object 10"/>
          <p:cNvSpPr/>
          <p:nvPr/>
        </p:nvSpPr>
        <p:spPr>
          <a:xfrm>
            <a:off x="4008120" y="5085588"/>
            <a:ext cx="504825" cy="215265"/>
          </a:xfrm>
          <a:custGeom>
            <a:avLst/>
            <a:gdLst/>
            <a:ahLst/>
            <a:cxnLst/>
            <a:rect l="l" t="t" r="r" b="b"/>
            <a:pathLst>
              <a:path w="504825" h="215264">
                <a:moveTo>
                  <a:pt x="504443" y="0"/>
                </a:moveTo>
                <a:lnTo>
                  <a:pt x="503039" y="41808"/>
                </a:lnTo>
                <a:lnTo>
                  <a:pt x="499205" y="75961"/>
                </a:lnTo>
                <a:lnTo>
                  <a:pt x="493514" y="98994"/>
                </a:lnTo>
                <a:lnTo>
                  <a:pt x="486537" y="107442"/>
                </a:lnTo>
                <a:lnTo>
                  <a:pt x="270128" y="107442"/>
                </a:lnTo>
                <a:lnTo>
                  <a:pt x="263151" y="115889"/>
                </a:lnTo>
                <a:lnTo>
                  <a:pt x="257460" y="138922"/>
                </a:lnTo>
                <a:lnTo>
                  <a:pt x="253626" y="173075"/>
                </a:lnTo>
                <a:lnTo>
                  <a:pt x="252221" y="214884"/>
                </a:lnTo>
                <a:lnTo>
                  <a:pt x="250817" y="173075"/>
                </a:lnTo>
                <a:lnTo>
                  <a:pt x="246983" y="138922"/>
                </a:lnTo>
                <a:lnTo>
                  <a:pt x="241292" y="115889"/>
                </a:lnTo>
                <a:lnTo>
                  <a:pt x="234314" y="107442"/>
                </a:lnTo>
                <a:lnTo>
                  <a:pt x="17906" y="107442"/>
                </a:lnTo>
                <a:lnTo>
                  <a:pt x="10929" y="98994"/>
                </a:lnTo>
                <a:lnTo>
                  <a:pt x="5238" y="75961"/>
                </a:lnTo>
                <a:lnTo>
                  <a:pt x="1404" y="41808"/>
                </a:lnTo>
                <a:lnTo>
                  <a:pt x="0" y="0"/>
                </a:lnTo>
              </a:path>
            </a:pathLst>
          </a:custGeom>
          <a:ln w="9144">
            <a:solidFill>
              <a:srgbClr val="004294"/>
            </a:solidFill>
          </a:ln>
        </p:spPr>
        <p:txBody>
          <a:bodyPr wrap="square" lIns="0" tIns="0" rIns="0" bIns="0" rtlCol="0"/>
          <a:lstStyle/>
          <a:p>
            <a:endParaRPr/>
          </a:p>
        </p:txBody>
      </p:sp>
      <p:sp>
        <p:nvSpPr>
          <p:cNvPr id="11" name="object 11"/>
          <p:cNvSpPr/>
          <p:nvPr/>
        </p:nvSpPr>
        <p:spPr>
          <a:xfrm>
            <a:off x="3648455" y="5085588"/>
            <a:ext cx="288290" cy="215265"/>
          </a:xfrm>
          <a:custGeom>
            <a:avLst/>
            <a:gdLst/>
            <a:ahLst/>
            <a:cxnLst/>
            <a:rect l="l" t="t" r="r" b="b"/>
            <a:pathLst>
              <a:path w="288289" h="215264">
                <a:moveTo>
                  <a:pt x="288036" y="0"/>
                </a:moveTo>
                <a:lnTo>
                  <a:pt x="286631" y="41808"/>
                </a:lnTo>
                <a:lnTo>
                  <a:pt x="282797" y="75961"/>
                </a:lnTo>
                <a:lnTo>
                  <a:pt x="277106" y="98994"/>
                </a:lnTo>
                <a:lnTo>
                  <a:pt x="270129" y="107442"/>
                </a:lnTo>
                <a:lnTo>
                  <a:pt x="161925" y="107442"/>
                </a:lnTo>
                <a:lnTo>
                  <a:pt x="154947" y="115889"/>
                </a:lnTo>
                <a:lnTo>
                  <a:pt x="149256" y="138922"/>
                </a:lnTo>
                <a:lnTo>
                  <a:pt x="145422" y="173075"/>
                </a:lnTo>
                <a:lnTo>
                  <a:pt x="144018" y="214884"/>
                </a:lnTo>
                <a:lnTo>
                  <a:pt x="142613" y="173075"/>
                </a:lnTo>
                <a:lnTo>
                  <a:pt x="138779" y="138922"/>
                </a:lnTo>
                <a:lnTo>
                  <a:pt x="133088" y="115889"/>
                </a:lnTo>
                <a:lnTo>
                  <a:pt x="126111" y="107442"/>
                </a:lnTo>
                <a:lnTo>
                  <a:pt x="17907" y="107442"/>
                </a:lnTo>
                <a:lnTo>
                  <a:pt x="10929" y="98994"/>
                </a:lnTo>
                <a:lnTo>
                  <a:pt x="5238" y="75961"/>
                </a:lnTo>
                <a:lnTo>
                  <a:pt x="1404" y="41808"/>
                </a:lnTo>
                <a:lnTo>
                  <a:pt x="0" y="0"/>
                </a:lnTo>
              </a:path>
            </a:pathLst>
          </a:custGeom>
          <a:ln w="9144">
            <a:solidFill>
              <a:srgbClr val="004294"/>
            </a:solidFill>
          </a:ln>
        </p:spPr>
        <p:txBody>
          <a:bodyPr wrap="square" lIns="0" tIns="0" rIns="0" bIns="0" rtlCol="0"/>
          <a:lstStyle/>
          <a:p>
            <a:endParaRPr/>
          </a:p>
        </p:txBody>
      </p:sp>
      <p:sp>
        <p:nvSpPr>
          <p:cNvPr id="12" name="object 12"/>
          <p:cNvSpPr/>
          <p:nvPr/>
        </p:nvSpPr>
        <p:spPr>
          <a:xfrm>
            <a:off x="5664708" y="5085588"/>
            <a:ext cx="791210" cy="215265"/>
          </a:xfrm>
          <a:custGeom>
            <a:avLst/>
            <a:gdLst/>
            <a:ahLst/>
            <a:cxnLst/>
            <a:rect l="l" t="t" r="r" b="b"/>
            <a:pathLst>
              <a:path w="791210" h="215264">
                <a:moveTo>
                  <a:pt x="790955" y="0"/>
                </a:moveTo>
                <a:lnTo>
                  <a:pt x="789551" y="41808"/>
                </a:lnTo>
                <a:lnTo>
                  <a:pt x="785717" y="75961"/>
                </a:lnTo>
                <a:lnTo>
                  <a:pt x="780026" y="98994"/>
                </a:lnTo>
                <a:lnTo>
                  <a:pt x="773049" y="107442"/>
                </a:lnTo>
                <a:lnTo>
                  <a:pt x="413384" y="107442"/>
                </a:lnTo>
                <a:lnTo>
                  <a:pt x="406407" y="115889"/>
                </a:lnTo>
                <a:lnTo>
                  <a:pt x="400716" y="138922"/>
                </a:lnTo>
                <a:lnTo>
                  <a:pt x="396882" y="173075"/>
                </a:lnTo>
                <a:lnTo>
                  <a:pt x="395477" y="214884"/>
                </a:lnTo>
                <a:lnTo>
                  <a:pt x="394073" y="173075"/>
                </a:lnTo>
                <a:lnTo>
                  <a:pt x="390239" y="138922"/>
                </a:lnTo>
                <a:lnTo>
                  <a:pt x="384548" y="115889"/>
                </a:lnTo>
                <a:lnTo>
                  <a:pt x="377570" y="107442"/>
                </a:lnTo>
                <a:lnTo>
                  <a:pt x="17906" y="107442"/>
                </a:lnTo>
                <a:lnTo>
                  <a:pt x="10929" y="98994"/>
                </a:lnTo>
                <a:lnTo>
                  <a:pt x="5238" y="75961"/>
                </a:lnTo>
                <a:lnTo>
                  <a:pt x="1404" y="41808"/>
                </a:lnTo>
                <a:lnTo>
                  <a:pt x="0" y="0"/>
                </a:lnTo>
              </a:path>
            </a:pathLst>
          </a:custGeom>
          <a:ln w="9144">
            <a:solidFill>
              <a:srgbClr val="004294"/>
            </a:solidFill>
          </a:ln>
        </p:spPr>
        <p:txBody>
          <a:bodyPr wrap="square" lIns="0" tIns="0" rIns="0" bIns="0" rtlCol="0"/>
          <a:lstStyle/>
          <a:p>
            <a:endParaRPr/>
          </a:p>
        </p:txBody>
      </p:sp>
      <p:sp>
        <p:nvSpPr>
          <p:cNvPr id="13" name="object 13"/>
          <p:cNvSpPr/>
          <p:nvPr/>
        </p:nvSpPr>
        <p:spPr>
          <a:xfrm>
            <a:off x="6600443" y="5085588"/>
            <a:ext cx="791210" cy="215265"/>
          </a:xfrm>
          <a:custGeom>
            <a:avLst/>
            <a:gdLst/>
            <a:ahLst/>
            <a:cxnLst/>
            <a:rect l="l" t="t" r="r" b="b"/>
            <a:pathLst>
              <a:path w="791209" h="215264">
                <a:moveTo>
                  <a:pt x="790955" y="0"/>
                </a:moveTo>
                <a:lnTo>
                  <a:pt x="789551" y="41808"/>
                </a:lnTo>
                <a:lnTo>
                  <a:pt x="785717" y="75961"/>
                </a:lnTo>
                <a:lnTo>
                  <a:pt x="780026" y="98994"/>
                </a:lnTo>
                <a:lnTo>
                  <a:pt x="773049" y="107442"/>
                </a:lnTo>
                <a:lnTo>
                  <a:pt x="413384" y="107442"/>
                </a:lnTo>
                <a:lnTo>
                  <a:pt x="406407" y="115889"/>
                </a:lnTo>
                <a:lnTo>
                  <a:pt x="400716" y="138922"/>
                </a:lnTo>
                <a:lnTo>
                  <a:pt x="396882" y="173075"/>
                </a:lnTo>
                <a:lnTo>
                  <a:pt x="395477" y="214884"/>
                </a:lnTo>
                <a:lnTo>
                  <a:pt x="394073" y="173075"/>
                </a:lnTo>
                <a:lnTo>
                  <a:pt x="390239" y="138922"/>
                </a:lnTo>
                <a:lnTo>
                  <a:pt x="384548" y="115889"/>
                </a:lnTo>
                <a:lnTo>
                  <a:pt x="377571" y="107442"/>
                </a:lnTo>
                <a:lnTo>
                  <a:pt x="17906" y="107442"/>
                </a:lnTo>
                <a:lnTo>
                  <a:pt x="10929" y="98994"/>
                </a:lnTo>
                <a:lnTo>
                  <a:pt x="5238" y="75961"/>
                </a:lnTo>
                <a:lnTo>
                  <a:pt x="1404" y="41808"/>
                </a:lnTo>
                <a:lnTo>
                  <a:pt x="0" y="0"/>
                </a:lnTo>
              </a:path>
            </a:pathLst>
          </a:custGeom>
          <a:ln w="9144">
            <a:solidFill>
              <a:srgbClr val="004294"/>
            </a:solidFill>
          </a:ln>
        </p:spPr>
        <p:txBody>
          <a:bodyPr wrap="square" lIns="0" tIns="0" rIns="0" bIns="0" rtlCol="0"/>
          <a:lstStyle/>
          <a:p>
            <a:endParaRPr/>
          </a:p>
        </p:txBody>
      </p:sp>
      <p:sp>
        <p:nvSpPr>
          <p:cNvPr id="14" name="object 14"/>
          <p:cNvSpPr/>
          <p:nvPr/>
        </p:nvSpPr>
        <p:spPr>
          <a:xfrm>
            <a:off x="7536180" y="5085588"/>
            <a:ext cx="567055" cy="207645"/>
          </a:xfrm>
          <a:custGeom>
            <a:avLst/>
            <a:gdLst/>
            <a:ahLst/>
            <a:cxnLst/>
            <a:rect l="l" t="t" r="r" b="b"/>
            <a:pathLst>
              <a:path w="567054" h="207645">
                <a:moveTo>
                  <a:pt x="566927" y="0"/>
                </a:moveTo>
                <a:lnTo>
                  <a:pt x="565568" y="40356"/>
                </a:lnTo>
                <a:lnTo>
                  <a:pt x="561863" y="73294"/>
                </a:lnTo>
                <a:lnTo>
                  <a:pt x="556373" y="95494"/>
                </a:lnTo>
                <a:lnTo>
                  <a:pt x="549655" y="103631"/>
                </a:lnTo>
                <a:lnTo>
                  <a:pt x="300736" y="103631"/>
                </a:lnTo>
                <a:lnTo>
                  <a:pt x="294018" y="111769"/>
                </a:lnTo>
                <a:lnTo>
                  <a:pt x="288528" y="133969"/>
                </a:lnTo>
                <a:lnTo>
                  <a:pt x="284823" y="166907"/>
                </a:lnTo>
                <a:lnTo>
                  <a:pt x="283464" y="207264"/>
                </a:lnTo>
                <a:lnTo>
                  <a:pt x="282104" y="166907"/>
                </a:lnTo>
                <a:lnTo>
                  <a:pt x="278399" y="133969"/>
                </a:lnTo>
                <a:lnTo>
                  <a:pt x="272909" y="111769"/>
                </a:lnTo>
                <a:lnTo>
                  <a:pt x="266192" y="103631"/>
                </a:lnTo>
                <a:lnTo>
                  <a:pt x="17272" y="103631"/>
                </a:lnTo>
                <a:lnTo>
                  <a:pt x="10554" y="95494"/>
                </a:lnTo>
                <a:lnTo>
                  <a:pt x="5064" y="73294"/>
                </a:lnTo>
                <a:lnTo>
                  <a:pt x="1359" y="40356"/>
                </a:lnTo>
                <a:lnTo>
                  <a:pt x="0" y="0"/>
                </a:lnTo>
              </a:path>
            </a:pathLst>
          </a:custGeom>
          <a:ln w="9143">
            <a:solidFill>
              <a:srgbClr val="004294"/>
            </a:solidFill>
          </a:ln>
        </p:spPr>
        <p:txBody>
          <a:bodyPr wrap="square" lIns="0" tIns="0" rIns="0" bIns="0" rtlCol="0"/>
          <a:lstStyle/>
          <a:p>
            <a:endParaRPr/>
          </a:p>
        </p:txBody>
      </p:sp>
      <p:sp>
        <p:nvSpPr>
          <p:cNvPr id="15" name="object 15"/>
          <p:cNvSpPr txBox="1"/>
          <p:nvPr/>
        </p:nvSpPr>
        <p:spPr>
          <a:xfrm>
            <a:off x="3654933" y="5332602"/>
            <a:ext cx="809625" cy="166071"/>
          </a:xfrm>
          <a:prstGeom prst="rect">
            <a:avLst/>
          </a:prstGeom>
        </p:spPr>
        <p:txBody>
          <a:bodyPr vert="horz" wrap="square" lIns="0" tIns="12065" rIns="0" bIns="0" rtlCol="0">
            <a:spAutoFit/>
          </a:bodyPr>
          <a:lstStyle/>
          <a:p>
            <a:pPr marL="12700">
              <a:lnSpc>
                <a:spcPct val="100000"/>
              </a:lnSpc>
              <a:spcBef>
                <a:spcPts val="95"/>
              </a:spcBef>
              <a:tabLst>
                <a:tab pos="414020" algn="l"/>
              </a:tabLst>
            </a:pPr>
            <a:r>
              <a:rPr sz="1000" b="1" spc="-10" dirty="0">
                <a:solidFill>
                  <a:srgbClr val="333333"/>
                </a:solidFill>
                <a:latin typeface="Arial"/>
                <a:cs typeface="Arial"/>
              </a:rPr>
              <a:t>S</a:t>
            </a:r>
            <a:r>
              <a:rPr sz="1000" b="1" spc="-5" dirty="0">
                <a:solidFill>
                  <a:srgbClr val="333333"/>
                </a:solidFill>
                <a:latin typeface="Arial"/>
                <a:cs typeface="Arial"/>
              </a:rPr>
              <a:t>ex</a:t>
            </a:r>
            <a:r>
              <a:rPr lang="fr-FR" sz="1000" b="1" spc="-5" dirty="0">
                <a:solidFill>
                  <a:srgbClr val="333333"/>
                </a:solidFill>
                <a:latin typeface="Arial"/>
                <a:cs typeface="Arial"/>
              </a:rPr>
              <a:t>e</a:t>
            </a:r>
            <a:r>
              <a:rPr sz="1000" b="1" dirty="0">
                <a:solidFill>
                  <a:srgbClr val="333333"/>
                </a:solidFill>
                <a:latin typeface="Arial"/>
                <a:cs typeface="Arial"/>
              </a:rPr>
              <a:t>	</a:t>
            </a:r>
            <a:r>
              <a:rPr sz="1000" b="1" spc="-40" dirty="0">
                <a:solidFill>
                  <a:srgbClr val="333333"/>
                </a:solidFill>
                <a:latin typeface="Arial"/>
                <a:cs typeface="Arial"/>
              </a:rPr>
              <a:t>A</a:t>
            </a:r>
            <a:r>
              <a:rPr sz="1000" b="1" spc="-5" dirty="0">
                <a:solidFill>
                  <a:srgbClr val="333333"/>
                </a:solidFill>
                <a:latin typeface="Arial"/>
                <a:cs typeface="Arial"/>
              </a:rPr>
              <a:t>nnée</a:t>
            </a:r>
            <a:endParaRPr sz="1000" dirty="0">
              <a:latin typeface="Arial"/>
              <a:cs typeface="Arial"/>
            </a:endParaRPr>
          </a:p>
        </p:txBody>
      </p:sp>
      <p:sp>
        <p:nvSpPr>
          <p:cNvPr id="16" name="object 16"/>
          <p:cNvSpPr txBox="1"/>
          <p:nvPr/>
        </p:nvSpPr>
        <p:spPr>
          <a:xfrm>
            <a:off x="3599689" y="5484977"/>
            <a:ext cx="1447800" cy="166071"/>
          </a:xfrm>
          <a:prstGeom prst="rect">
            <a:avLst/>
          </a:prstGeom>
        </p:spPr>
        <p:txBody>
          <a:bodyPr vert="horz" wrap="square" lIns="0" tIns="12065" rIns="0" bIns="0" rtlCol="0">
            <a:spAutoFit/>
          </a:bodyPr>
          <a:lstStyle/>
          <a:p>
            <a:pPr marL="568960">
              <a:lnSpc>
                <a:spcPct val="100000"/>
              </a:lnSpc>
              <a:tabLst>
                <a:tab pos="1075055" algn="l"/>
              </a:tabLst>
            </a:pPr>
            <a:r>
              <a:rPr sz="1000" b="1" spc="-5" dirty="0">
                <a:solidFill>
                  <a:srgbClr val="333333"/>
                </a:solidFill>
                <a:latin typeface="Arial"/>
                <a:cs typeface="Arial"/>
              </a:rPr>
              <a:t>	</a:t>
            </a:r>
            <a:endParaRPr sz="1000" dirty="0">
              <a:latin typeface="Arial"/>
              <a:cs typeface="Arial"/>
            </a:endParaRPr>
          </a:p>
        </p:txBody>
      </p:sp>
      <p:sp>
        <p:nvSpPr>
          <p:cNvPr id="18" name="object 18"/>
          <p:cNvSpPr txBox="1"/>
          <p:nvPr/>
        </p:nvSpPr>
        <p:spPr>
          <a:xfrm>
            <a:off x="4641341" y="5332602"/>
            <a:ext cx="1797050" cy="166071"/>
          </a:xfrm>
          <a:prstGeom prst="rect">
            <a:avLst/>
          </a:prstGeom>
        </p:spPr>
        <p:txBody>
          <a:bodyPr vert="horz" wrap="square" lIns="0" tIns="12065" rIns="0" bIns="0" rtlCol="0">
            <a:spAutoFit/>
          </a:bodyPr>
          <a:lstStyle/>
          <a:p>
            <a:pPr marL="12700">
              <a:lnSpc>
                <a:spcPct val="100000"/>
              </a:lnSpc>
              <a:spcBef>
                <a:spcPts val="95"/>
              </a:spcBef>
            </a:pPr>
            <a:r>
              <a:rPr sz="1000" b="1" dirty="0" err="1">
                <a:solidFill>
                  <a:srgbClr val="333333"/>
                </a:solidFill>
                <a:latin typeface="Arial"/>
                <a:cs typeface="Arial"/>
              </a:rPr>
              <a:t>Mois</a:t>
            </a:r>
            <a:r>
              <a:rPr sz="1000" b="1" dirty="0">
                <a:solidFill>
                  <a:srgbClr val="333333"/>
                </a:solidFill>
                <a:latin typeface="Arial"/>
                <a:cs typeface="Arial"/>
              </a:rPr>
              <a:t> </a:t>
            </a:r>
            <a:r>
              <a:rPr lang="fr-FR" sz="1000" b="1" dirty="0">
                <a:solidFill>
                  <a:srgbClr val="333333"/>
                </a:solidFill>
                <a:latin typeface="Arial"/>
                <a:cs typeface="Arial"/>
              </a:rPr>
              <a:t>    </a:t>
            </a:r>
            <a:r>
              <a:rPr sz="1350" b="1" spc="-15" baseline="6172" dirty="0" err="1">
                <a:solidFill>
                  <a:srgbClr val="333333"/>
                </a:solidFill>
                <a:latin typeface="Arial"/>
                <a:cs typeface="Arial"/>
              </a:rPr>
              <a:t>Départ</a:t>
            </a:r>
            <a:r>
              <a:rPr lang="fr-FR" sz="1350" b="1" spc="-15" baseline="6172" dirty="0">
                <a:solidFill>
                  <a:srgbClr val="333333"/>
                </a:solidFill>
                <a:latin typeface="Arial"/>
                <a:cs typeface="Arial"/>
              </a:rPr>
              <a:t>        </a:t>
            </a:r>
            <a:r>
              <a:rPr sz="1000" b="1" spc="-10" dirty="0">
                <a:solidFill>
                  <a:srgbClr val="333333"/>
                </a:solidFill>
                <a:latin typeface="Arial"/>
                <a:cs typeface="Arial"/>
              </a:rPr>
              <a:t>Code</a:t>
            </a:r>
            <a:r>
              <a:rPr sz="1000" b="1" spc="-85" dirty="0">
                <a:solidFill>
                  <a:srgbClr val="333333"/>
                </a:solidFill>
                <a:latin typeface="Arial"/>
                <a:cs typeface="Arial"/>
              </a:rPr>
              <a:t> </a:t>
            </a:r>
            <a:r>
              <a:rPr sz="1000" b="1" spc="-10" dirty="0">
                <a:solidFill>
                  <a:srgbClr val="333333"/>
                </a:solidFill>
                <a:latin typeface="Arial"/>
                <a:cs typeface="Arial"/>
              </a:rPr>
              <a:t>INSEE</a:t>
            </a:r>
            <a:endParaRPr sz="1000" dirty="0">
              <a:latin typeface="Arial"/>
              <a:cs typeface="Arial"/>
            </a:endParaRPr>
          </a:p>
        </p:txBody>
      </p:sp>
      <p:sp>
        <p:nvSpPr>
          <p:cNvPr id="19" name="object 19"/>
          <p:cNvSpPr txBox="1"/>
          <p:nvPr/>
        </p:nvSpPr>
        <p:spPr>
          <a:xfrm>
            <a:off x="5741923" y="5484977"/>
            <a:ext cx="636905" cy="330200"/>
          </a:xfrm>
          <a:prstGeom prst="rect">
            <a:avLst/>
          </a:prstGeom>
        </p:spPr>
        <p:txBody>
          <a:bodyPr vert="horz" wrap="square" lIns="0" tIns="12065" rIns="0" bIns="0" rtlCol="0">
            <a:spAutoFit/>
          </a:bodyPr>
          <a:lstStyle/>
          <a:p>
            <a:pPr marL="12700" marR="5080" indent="5715">
              <a:lnSpc>
                <a:spcPct val="100000"/>
              </a:lnSpc>
              <a:spcBef>
                <a:spcPts val="95"/>
              </a:spcBef>
            </a:pPr>
            <a:r>
              <a:rPr sz="1000" b="1" spc="-5" dirty="0">
                <a:solidFill>
                  <a:srgbClr val="333333"/>
                </a:solidFill>
                <a:latin typeface="Arial"/>
                <a:cs typeface="Arial"/>
              </a:rPr>
              <a:t>commune  nai</a:t>
            </a:r>
            <a:r>
              <a:rPr sz="1000" b="1" spc="-10" dirty="0">
                <a:solidFill>
                  <a:srgbClr val="333333"/>
                </a:solidFill>
                <a:latin typeface="Arial"/>
                <a:cs typeface="Arial"/>
              </a:rPr>
              <a:t>s</a:t>
            </a:r>
            <a:r>
              <a:rPr sz="1000" b="1" spc="-5" dirty="0">
                <a:solidFill>
                  <a:srgbClr val="333333"/>
                </a:solidFill>
                <a:latin typeface="Arial"/>
                <a:cs typeface="Arial"/>
              </a:rPr>
              <a:t>s</a:t>
            </a:r>
            <a:r>
              <a:rPr sz="1000" b="1" spc="-10" dirty="0">
                <a:solidFill>
                  <a:srgbClr val="333333"/>
                </a:solidFill>
                <a:latin typeface="Arial"/>
                <a:cs typeface="Arial"/>
              </a:rPr>
              <a:t>a</a:t>
            </a:r>
            <a:r>
              <a:rPr sz="1000" b="1" spc="-5" dirty="0">
                <a:solidFill>
                  <a:srgbClr val="333333"/>
                </a:solidFill>
                <a:latin typeface="Arial"/>
                <a:cs typeface="Arial"/>
              </a:rPr>
              <a:t>nce</a:t>
            </a:r>
            <a:endParaRPr sz="1000">
              <a:latin typeface="Arial"/>
              <a:cs typeface="Arial"/>
            </a:endParaRPr>
          </a:p>
        </p:txBody>
      </p:sp>
      <p:sp>
        <p:nvSpPr>
          <p:cNvPr id="20" name="object 20"/>
          <p:cNvSpPr txBox="1"/>
          <p:nvPr/>
        </p:nvSpPr>
        <p:spPr>
          <a:xfrm>
            <a:off x="6733158" y="5332602"/>
            <a:ext cx="527050" cy="329565"/>
          </a:xfrm>
          <a:prstGeom prst="rect">
            <a:avLst/>
          </a:prstGeom>
        </p:spPr>
        <p:txBody>
          <a:bodyPr vert="horz" wrap="square" lIns="0" tIns="12065" rIns="0" bIns="0" rtlCol="0">
            <a:spAutoFit/>
          </a:bodyPr>
          <a:lstStyle/>
          <a:p>
            <a:pPr marL="74930" marR="5080" indent="-62865">
              <a:lnSpc>
                <a:spcPct val="100000"/>
              </a:lnSpc>
              <a:spcBef>
                <a:spcPts val="95"/>
              </a:spcBef>
            </a:pPr>
            <a:r>
              <a:rPr sz="1000" b="1" spc="-5" dirty="0">
                <a:solidFill>
                  <a:srgbClr val="333333"/>
                </a:solidFill>
                <a:latin typeface="Arial"/>
                <a:cs typeface="Arial"/>
              </a:rPr>
              <a:t>N°</a:t>
            </a:r>
            <a:r>
              <a:rPr sz="1000" b="1" spc="-80" dirty="0">
                <a:solidFill>
                  <a:srgbClr val="333333"/>
                </a:solidFill>
                <a:latin typeface="Arial"/>
                <a:cs typeface="Arial"/>
              </a:rPr>
              <a:t> </a:t>
            </a:r>
            <a:r>
              <a:rPr sz="1000" b="1" spc="-5" dirty="0">
                <a:solidFill>
                  <a:srgbClr val="333333"/>
                </a:solidFill>
                <a:latin typeface="Arial"/>
                <a:cs typeface="Arial"/>
              </a:rPr>
              <a:t>ordre  INSEE</a:t>
            </a:r>
            <a:endParaRPr sz="1000" dirty="0">
              <a:latin typeface="Arial"/>
              <a:cs typeface="Arial"/>
            </a:endParaRPr>
          </a:p>
        </p:txBody>
      </p:sp>
      <p:sp>
        <p:nvSpPr>
          <p:cNvPr id="21" name="object 21"/>
          <p:cNvSpPr txBox="1"/>
          <p:nvPr/>
        </p:nvSpPr>
        <p:spPr>
          <a:xfrm>
            <a:off x="7749667" y="5332602"/>
            <a:ext cx="22225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333333"/>
                </a:solidFill>
                <a:latin typeface="Arial"/>
                <a:cs typeface="Arial"/>
              </a:rPr>
              <a:t>Clé</a:t>
            </a:r>
            <a:endParaRPr sz="1000">
              <a:latin typeface="Arial"/>
              <a:cs typeface="Arial"/>
            </a:endParaRPr>
          </a:p>
        </p:txBody>
      </p:sp>
      <p:sp>
        <p:nvSpPr>
          <p:cNvPr id="26" name="Footer Placeholder 25">
            <a:extLst>
              <a:ext uri="{FF2B5EF4-FFF2-40B4-BE49-F238E27FC236}">
                <a16:creationId xmlns="" xmlns:a16="http://schemas.microsoft.com/office/drawing/2014/main" id="{E5971E1A-009B-014D-9674-DCE5BD3CD324}"/>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00014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7" name="Text Placeholder 6">
            <a:extLst>
              <a:ext uri="{FF2B5EF4-FFF2-40B4-BE49-F238E27FC236}">
                <a16:creationId xmlns="" xmlns:a16="http://schemas.microsoft.com/office/drawing/2014/main" id="{682A00FA-18E5-034F-B804-65D8693567E2}"/>
              </a:ext>
            </a:extLst>
          </p:cNvPr>
          <p:cNvSpPr>
            <a:spLocks noGrp="1"/>
          </p:cNvSpPr>
          <p:nvPr>
            <p:ph type="body" sz="quarter" idx="19"/>
          </p:nvPr>
        </p:nvSpPr>
        <p:spPr/>
        <p:txBody>
          <a:bodyPr/>
          <a:lstStyle/>
          <a:p>
            <a:r>
              <a:rPr lang="en-US" sz="2800" b="1" spc="-5" dirty="0">
                <a:solidFill>
                  <a:schemeClr val="tx2">
                    <a:lumMod val="75000"/>
                  </a:schemeClr>
                </a:solidFill>
              </a:rPr>
              <a:t>Conservation </a:t>
            </a:r>
            <a:r>
              <a:rPr lang="en-US" sz="2800" b="1" dirty="0" err="1">
                <a:solidFill>
                  <a:schemeClr val="tx2">
                    <a:lumMod val="75000"/>
                  </a:schemeClr>
                </a:solidFill>
              </a:rPr>
              <a:t>limitée</a:t>
            </a:r>
            <a:r>
              <a:rPr lang="en-US" sz="2800" b="1" dirty="0">
                <a:solidFill>
                  <a:schemeClr val="tx2">
                    <a:lumMod val="75000"/>
                  </a:schemeClr>
                </a:solidFill>
              </a:rPr>
              <a:t> </a:t>
            </a:r>
            <a:r>
              <a:rPr lang="en-US" sz="2800" b="1" spc="-5" dirty="0">
                <a:solidFill>
                  <a:schemeClr val="tx2">
                    <a:lumMod val="75000"/>
                  </a:schemeClr>
                </a:solidFill>
              </a:rPr>
              <a:t>des</a:t>
            </a:r>
            <a:r>
              <a:rPr lang="en-US" sz="2800" b="1" spc="-60" dirty="0">
                <a:solidFill>
                  <a:schemeClr val="tx2">
                    <a:lumMod val="75000"/>
                  </a:schemeClr>
                </a:solidFill>
              </a:rPr>
              <a:t> </a:t>
            </a:r>
            <a:r>
              <a:rPr lang="en-US" sz="2800" b="1" spc="-5" dirty="0" err="1">
                <a:solidFill>
                  <a:schemeClr val="tx2">
                    <a:lumMod val="75000"/>
                  </a:schemeClr>
                </a:solidFill>
              </a:rPr>
              <a:t>données</a:t>
            </a:r>
            <a:endParaRPr lang="fr-FR" b="1" dirty="0">
              <a:solidFill>
                <a:schemeClr val="tx2">
                  <a:lumMod val="75000"/>
                </a:schemeClr>
              </a:solidFill>
            </a:endParaRPr>
          </a:p>
        </p:txBody>
      </p:sp>
      <p:sp>
        <p:nvSpPr>
          <p:cNvPr id="4" name="object 4"/>
          <p:cNvSpPr txBox="1"/>
          <p:nvPr/>
        </p:nvSpPr>
        <p:spPr>
          <a:xfrm>
            <a:off x="688340" y="1587685"/>
            <a:ext cx="10818495" cy="4230004"/>
          </a:xfrm>
          <a:prstGeom prst="rect">
            <a:avLst/>
          </a:prstGeom>
        </p:spPr>
        <p:txBody>
          <a:bodyPr vert="horz" wrap="square" lIns="0" tIns="51435" rIns="0" bIns="0" rtlCol="0">
            <a:spAutoFit/>
          </a:bodyPr>
          <a:lstStyle/>
          <a:p>
            <a:pPr marL="12700">
              <a:lnSpc>
                <a:spcPct val="100000"/>
              </a:lnSpc>
              <a:spcBef>
                <a:spcPts val="405"/>
              </a:spcBef>
            </a:pPr>
            <a:r>
              <a:rPr sz="1700" dirty="0">
                <a:solidFill>
                  <a:srgbClr val="4595EB"/>
                </a:solidFill>
                <a:latin typeface="Avenir Roman" panose="02000503020000020003" pitchFamily="2" charset="0"/>
                <a:cs typeface="Georgia"/>
              </a:rPr>
              <a:t>Principe</a:t>
            </a:r>
            <a:r>
              <a:rPr sz="1700" spc="-20" dirty="0">
                <a:solidFill>
                  <a:srgbClr val="4595EB"/>
                </a:solidFill>
                <a:latin typeface="Avenir Roman" panose="02000503020000020003" pitchFamily="2" charset="0"/>
                <a:cs typeface="Georgia"/>
              </a:rPr>
              <a:t> </a:t>
            </a:r>
            <a:r>
              <a:rPr sz="1700" dirty="0">
                <a:solidFill>
                  <a:srgbClr val="4595EB"/>
                </a:solidFill>
                <a:latin typeface="Avenir Roman" panose="02000503020000020003" pitchFamily="2" charset="0"/>
                <a:cs typeface="Georgia"/>
              </a:rPr>
              <a:t>:</a:t>
            </a:r>
            <a:endParaRPr sz="1700" dirty="0">
              <a:latin typeface="Avenir Roman" panose="02000503020000020003" pitchFamily="2" charset="0"/>
              <a:cs typeface="Georgia"/>
            </a:endParaRPr>
          </a:p>
          <a:p>
            <a:pPr marL="12700">
              <a:lnSpc>
                <a:spcPct val="100000"/>
              </a:lnSpc>
              <a:spcBef>
                <a:spcPts val="300"/>
              </a:spcBef>
            </a:pPr>
            <a:r>
              <a:rPr sz="1700" dirty="0">
                <a:solidFill>
                  <a:srgbClr val="333333"/>
                </a:solidFill>
                <a:latin typeface="Avenir Roman" panose="02000503020000020003" pitchFamily="2" charset="0"/>
                <a:cs typeface="Georgia"/>
              </a:rPr>
              <a:t>Les données ne peuvent </a:t>
            </a:r>
            <a:r>
              <a:rPr sz="1700" spc="-5" dirty="0">
                <a:solidFill>
                  <a:srgbClr val="333333"/>
                </a:solidFill>
                <a:latin typeface="Avenir Roman" panose="02000503020000020003" pitchFamily="2" charset="0"/>
                <a:cs typeface="Georgia"/>
              </a:rPr>
              <a:t>être </a:t>
            </a:r>
            <a:r>
              <a:rPr sz="1700" dirty="0">
                <a:solidFill>
                  <a:srgbClr val="333333"/>
                </a:solidFill>
                <a:latin typeface="Avenir Roman" panose="02000503020000020003" pitchFamily="2" charset="0"/>
                <a:cs typeface="Georgia"/>
              </a:rPr>
              <a:t>conservées </a:t>
            </a:r>
            <a:r>
              <a:rPr sz="1700" spc="-5" dirty="0">
                <a:solidFill>
                  <a:srgbClr val="333333"/>
                </a:solidFill>
                <a:latin typeface="Avenir Roman" panose="02000503020000020003" pitchFamily="2" charset="0"/>
                <a:cs typeface="Georgia"/>
              </a:rPr>
              <a:t>que pendant </a:t>
            </a:r>
            <a:r>
              <a:rPr sz="1700" dirty="0">
                <a:solidFill>
                  <a:srgbClr val="333333"/>
                </a:solidFill>
                <a:latin typeface="Avenir Roman" panose="02000503020000020003" pitchFamily="2" charset="0"/>
                <a:cs typeface="Georgia"/>
              </a:rPr>
              <a:t>une durée limitée, définie en</a:t>
            </a:r>
            <a:r>
              <a:rPr sz="1700" spc="-105"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amont.</a:t>
            </a:r>
            <a:endParaRPr sz="1700" dirty="0">
              <a:latin typeface="Avenir Roman" panose="02000503020000020003" pitchFamily="2" charset="0"/>
              <a:cs typeface="Georgia"/>
            </a:endParaRPr>
          </a:p>
          <a:p>
            <a:pPr marL="927735" marR="5080" indent="-285750">
              <a:spcBef>
                <a:spcPts val="600"/>
              </a:spcBef>
              <a:buFont typeface="Arial" panose="020B0604020202020204" pitchFamily="34" charset="0"/>
              <a:buChar char="•"/>
            </a:pPr>
            <a:r>
              <a:rPr sz="1700" spc="-5" dirty="0" err="1">
                <a:solidFill>
                  <a:srgbClr val="333333"/>
                </a:solidFill>
                <a:latin typeface="Avenir Roman" panose="02000503020000020003" pitchFamily="2" charset="0"/>
              </a:rPr>
              <a:t>Du</a:t>
            </a:r>
            <a:r>
              <a:rPr sz="1700" spc="-5" dirty="0" err="1">
                <a:solidFill>
                  <a:srgbClr val="333333"/>
                </a:solidFill>
                <a:latin typeface="Avenir Roman" panose="02000503020000020003" pitchFamily="2" charset="0"/>
                <a:cs typeface="Georgia"/>
              </a:rPr>
              <a:t>rée</a:t>
            </a:r>
            <a:r>
              <a:rPr sz="1700" spc="-5" dirty="0">
                <a:solidFill>
                  <a:srgbClr val="333333"/>
                </a:solidFill>
                <a:latin typeface="Avenir Roman" panose="02000503020000020003" pitchFamily="2" charset="0"/>
                <a:cs typeface="Georgia"/>
              </a:rPr>
              <a:t> déterminée </a:t>
            </a:r>
            <a:r>
              <a:rPr sz="1700" dirty="0">
                <a:solidFill>
                  <a:srgbClr val="333333"/>
                </a:solidFill>
                <a:latin typeface="Avenir Roman" panose="02000503020000020003" pitchFamily="2" charset="0"/>
                <a:cs typeface="Georgia"/>
              </a:rPr>
              <a:t>en </a:t>
            </a:r>
            <a:r>
              <a:rPr sz="1700" u="sng" spc="-5" dirty="0">
                <a:solidFill>
                  <a:srgbClr val="333333"/>
                </a:solidFill>
                <a:uFill>
                  <a:solidFill>
                    <a:srgbClr val="333333"/>
                  </a:solidFill>
                </a:uFill>
                <a:latin typeface="Avenir Roman" panose="02000503020000020003" pitchFamily="2" charset="0"/>
                <a:cs typeface="Georgia"/>
              </a:rPr>
              <a:t>fonction </a:t>
            </a:r>
            <a:r>
              <a:rPr sz="1700" u="sng" dirty="0">
                <a:solidFill>
                  <a:srgbClr val="333333"/>
                </a:solidFill>
                <a:uFill>
                  <a:solidFill>
                    <a:srgbClr val="333333"/>
                  </a:solidFill>
                </a:uFill>
                <a:latin typeface="Avenir Roman" panose="02000503020000020003" pitchFamily="2" charset="0"/>
                <a:cs typeface="Georgia"/>
              </a:rPr>
              <a:t>de la </a:t>
            </a:r>
            <a:r>
              <a:rPr sz="1700" u="sng" spc="-5" dirty="0">
                <a:solidFill>
                  <a:srgbClr val="333333"/>
                </a:solidFill>
                <a:uFill>
                  <a:solidFill>
                    <a:srgbClr val="333333"/>
                  </a:solidFill>
                </a:uFill>
                <a:latin typeface="Avenir Roman" panose="02000503020000020003" pitchFamily="2" charset="0"/>
                <a:cs typeface="Georgia"/>
              </a:rPr>
              <a:t>finalité </a:t>
            </a:r>
            <a:r>
              <a:rPr sz="1700" dirty="0">
                <a:solidFill>
                  <a:srgbClr val="333333"/>
                </a:solidFill>
                <a:latin typeface="Avenir Roman" panose="02000503020000020003" pitchFamily="2" charset="0"/>
                <a:cs typeface="Georgia"/>
              </a:rPr>
              <a:t>de </a:t>
            </a:r>
            <a:r>
              <a:rPr sz="1700" spc="-5" dirty="0">
                <a:solidFill>
                  <a:srgbClr val="333333"/>
                </a:solidFill>
                <a:latin typeface="Avenir Roman" panose="02000503020000020003" pitchFamily="2" charset="0"/>
                <a:cs typeface="Georgia"/>
              </a:rPr>
              <a:t>chaque traitement. Cette durée </a:t>
            </a:r>
            <a:r>
              <a:rPr sz="1700" dirty="0">
                <a:solidFill>
                  <a:srgbClr val="333333"/>
                </a:solidFill>
                <a:latin typeface="Avenir Roman" panose="02000503020000020003" pitchFamily="2" charset="0"/>
                <a:cs typeface="Georgia"/>
              </a:rPr>
              <a:t>va donc </a:t>
            </a:r>
            <a:r>
              <a:rPr sz="1700" u="sng" dirty="0">
                <a:solidFill>
                  <a:srgbClr val="333333"/>
                </a:solidFill>
                <a:uFill>
                  <a:solidFill>
                    <a:srgbClr val="333333"/>
                  </a:solidFill>
                </a:uFill>
                <a:latin typeface="Avenir Roman" panose="02000503020000020003" pitchFamily="2" charset="0"/>
                <a:cs typeface="Georgia"/>
              </a:rPr>
              <a:t>varier</a:t>
            </a:r>
            <a:r>
              <a:rPr sz="1700" dirty="0">
                <a:solidFill>
                  <a:srgbClr val="333333"/>
                </a:solidFill>
                <a:latin typeface="Avenir Roman" panose="02000503020000020003" pitchFamily="2" charset="0"/>
                <a:cs typeface="Georgia"/>
              </a:rPr>
              <a:t> </a:t>
            </a:r>
            <a:r>
              <a:rPr sz="1700" spc="-5" dirty="0" err="1">
                <a:solidFill>
                  <a:srgbClr val="333333"/>
                </a:solidFill>
                <a:latin typeface="Avenir Roman" panose="02000503020000020003" pitchFamily="2" charset="0"/>
                <a:cs typeface="Georgia"/>
              </a:rPr>
              <a:t>selon</a:t>
            </a:r>
            <a:r>
              <a:rPr sz="1700" spc="-5" dirty="0">
                <a:solidFill>
                  <a:srgbClr val="333333"/>
                </a:solidFill>
                <a:latin typeface="Avenir Roman" panose="02000503020000020003" pitchFamily="2" charset="0"/>
                <a:cs typeface="Georgia"/>
              </a:rPr>
              <a:t> </a:t>
            </a:r>
            <a:r>
              <a:rPr sz="1700" spc="-565" dirty="0">
                <a:solidFill>
                  <a:srgbClr val="333333"/>
                </a:solidFill>
                <a:latin typeface="Avenir Roman" panose="02000503020000020003" pitchFamily="2" charset="0"/>
                <a:cs typeface="Georgia"/>
              </a:rPr>
              <a:t>le</a:t>
            </a:r>
            <a:r>
              <a:rPr lang="fr-FR" sz="1700" spc="-565" dirty="0">
                <a:solidFill>
                  <a:srgbClr val="333333"/>
                </a:solidFill>
                <a:latin typeface="Avenir Roman" panose="02000503020000020003" pitchFamily="2" charset="0"/>
                <a:cs typeface="Georgia"/>
              </a:rPr>
              <a:t>es </a:t>
            </a:r>
            <a:r>
              <a:rPr sz="1700" dirty="0" err="1">
                <a:solidFill>
                  <a:srgbClr val="333333"/>
                </a:solidFill>
                <a:latin typeface="Avenir Roman" panose="02000503020000020003" pitchFamily="2" charset="0"/>
                <a:cs typeface="Georgia"/>
              </a:rPr>
              <a:t>différents</a:t>
            </a:r>
            <a:r>
              <a:rPr sz="1700"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objectifs poursuivis par l’utilisation </a:t>
            </a:r>
            <a:r>
              <a:rPr sz="1700" dirty="0">
                <a:solidFill>
                  <a:srgbClr val="333333"/>
                </a:solidFill>
                <a:latin typeface="Avenir Roman" panose="02000503020000020003" pitchFamily="2" charset="0"/>
                <a:cs typeface="Georgia"/>
              </a:rPr>
              <a:t>de </a:t>
            </a:r>
            <a:r>
              <a:rPr sz="1700" dirty="0" err="1">
                <a:solidFill>
                  <a:srgbClr val="333333"/>
                </a:solidFill>
                <a:latin typeface="Avenir Roman" panose="02000503020000020003" pitchFamily="2" charset="0"/>
                <a:cs typeface="Georgia"/>
              </a:rPr>
              <a:t>données</a:t>
            </a:r>
            <a:r>
              <a:rPr sz="1700" spc="-65" dirty="0">
                <a:solidFill>
                  <a:srgbClr val="333333"/>
                </a:solidFill>
                <a:latin typeface="Avenir Roman" panose="02000503020000020003" pitchFamily="2" charset="0"/>
                <a:cs typeface="Georgia"/>
              </a:rPr>
              <a:t> </a:t>
            </a:r>
            <a:r>
              <a:rPr sz="1700" spc="-5" dirty="0" err="1">
                <a:solidFill>
                  <a:srgbClr val="333333"/>
                </a:solidFill>
                <a:latin typeface="Avenir Roman" panose="02000503020000020003" pitchFamily="2" charset="0"/>
                <a:cs typeface="Georgia"/>
              </a:rPr>
              <a:t>personnelles</a:t>
            </a:r>
            <a:r>
              <a:rPr lang="en-US" sz="1700" spc="-5" dirty="0">
                <a:solidFill>
                  <a:srgbClr val="333333"/>
                </a:solidFill>
                <a:latin typeface="Avenir Roman" panose="02000503020000020003" pitchFamily="2" charset="0"/>
                <a:cs typeface="Georgia"/>
              </a:rPr>
              <a:t>.</a:t>
            </a:r>
            <a:endParaRPr lang="en-US" sz="1700" dirty="0">
              <a:latin typeface="Avenir Roman" panose="02000503020000020003" pitchFamily="2" charset="0"/>
              <a:cs typeface="Georgia"/>
            </a:endParaRPr>
          </a:p>
          <a:p>
            <a:pPr>
              <a:lnSpc>
                <a:spcPct val="100000"/>
              </a:lnSpc>
              <a:spcBef>
                <a:spcPts val="40"/>
              </a:spcBef>
            </a:pPr>
            <a:endParaRPr lang="en-US" sz="2000" dirty="0">
              <a:latin typeface="Avenir Roman" panose="02000503020000020003" pitchFamily="2" charset="0"/>
              <a:cs typeface="Times New Roman"/>
            </a:endParaRPr>
          </a:p>
          <a:p>
            <a:pPr marL="12700" algn="just">
              <a:lnSpc>
                <a:spcPct val="100000"/>
              </a:lnSpc>
            </a:pPr>
            <a:r>
              <a:rPr sz="1700" dirty="0" err="1">
                <a:solidFill>
                  <a:srgbClr val="4595EB"/>
                </a:solidFill>
                <a:latin typeface="Avenir Roman" panose="02000503020000020003" pitchFamily="2" charset="0"/>
                <a:cs typeface="Georgia"/>
              </a:rPr>
              <a:t>Exemple</a:t>
            </a:r>
            <a:r>
              <a:rPr sz="1700" dirty="0">
                <a:solidFill>
                  <a:srgbClr val="4595EB"/>
                </a:solidFill>
                <a:latin typeface="Avenir Roman" panose="02000503020000020003" pitchFamily="2" charset="0"/>
                <a:cs typeface="Georgia"/>
              </a:rPr>
              <a:t>:</a:t>
            </a:r>
            <a:endParaRPr sz="1700" dirty="0">
              <a:latin typeface="Avenir Roman" panose="02000503020000020003" pitchFamily="2" charset="0"/>
              <a:cs typeface="Georgia"/>
            </a:endParaRPr>
          </a:p>
          <a:p>
            <a:pPr marL="1155700" indent="-228600">
              <a:lnSpc>
                <a:spcPct val="100000"/>
              </a:lnSpc>
              <a:spcBef>
                <a:spcPts val="204"/>
              </a:spcBef>
              <a:buFont typeface="Wingdings"/>
              <a:buChar char=""/>
              <a:tabLst>
                <a:tab pos="1156335" algn="l"/>
              </a:tabLst>
            </a:pPr>
            <a:r>
              <a:rPr sz="1700" spc="-5" dirty="0">
                <a:solidFill>
                  <a:srgbClr val="333333"/>
                </a:solidFill>
                <a:latin typeface="Avenir Roman" panose="02000503020000020003" pitchFamily="2" charset="0"/>
                <a:cs typeface="Georgia"/>
              </a:rPr>
              <a:t>Vidéosurveillance </a:t>
            </a:r>
            <a:r>
              <a:rPr sz="1700" dirty="0">
                <a:solidFill>
                  <a:srgbClr val="333333"/>
                </a:solidFill>
                <a:latin typeface="Avenir Roman" panose="02000503020000020003" pitchFamily="2" charset="0"/>
                <a:cs typeface="Georgia"/>
              </a:rPr>
              <a:t>: 1</a:t>
            </a:r>
            <a:r>
              <a:rPr sz="1700" spc="-5"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mois</a:t>
            </a:r>
            <a:endParaRPr sz="1700" dirty="0">
              <a:latin typeface="Avenir Roman" panose="02000503020000020003" pitchFamily="2" charset="0"/>
              <a:cs typeface="Georgia"/>
            </a:endParaRPr>
          </a:p>
          <a:p>
            <a:pPr marL="1155700" indent="-228600">
              <a:lnSpc>
                <a:spcPct val="100000"/>
              </a:lnSpc>
              <a:spcBef>
                <a:spcPts val="204"/>
              </a:spcBef>
              <a:buFont typeface="Wingdings"/>
              <a:buChar char=""/>
              <a:tabLst>
                <a:tab pos="1156335" algn="l"/>
              </a:tabLst>
            </a:pPr>
            <a:r>
              <a:rPr sz="1700" spc="-5" dirty="0">
                <a:solidFill>
                  <a:srgbClr val="333333"/>
                </a:solidFill>
                <a:latin typeface="Avenir Roman" panose="02000503020000020003" pitchFamily="2" charset="0"/>
                <a:cs typeface="Georgia"/>
              </a:rPr>
              <a:t>Gestion </a:t>
            </a:r>
            <a:r>
              <a:rPr sz="1700" dirty="0">
                <a:solidFill>
                  <a:srgbClr val="333333"/>
                </a:solidFill>
                <a:latin typeface="Avenir Roman" panose="02000503020000020003" pitchFamily="2" charset="0"/>
                <a:cs typeface="Georgia"/>
              </a:rPr>
              <a:t>de la </a:t>
            </a:r>
            <a:r>
              <a:rPr sz="1700" spc="-5" dirty="0">
                <a:solidFill>
                  <a:srgbClr val="333333"/>
                </a:solidFill>
                <a:latin typeface="Avenir Roman" panose="02000503020000020003" pitchFamily="2" charset="0"/>
                <a:cs typeface="Georgia"/>
              </a:rPr>
              <a:t>paie </a:t>
            </a:r>
            <a:r>
              <a:rPr sz="1700" dirty="0">
                <a:solidFill>
                  <a:srgbClr val="333333"/>
                </a:solidFill>
                <a:latin typeface="Avenir Roman" panose="02000503020000020003" pitchFamily="2" charset="0"/>
                <a:cs typeface="Georgia"/>
              </a:rPr>
              <a:t>ou contrôle des horaires : </a:t>
            </a:r>
            <a:r>
              <a:rPr sz="1700" spc="-5" dirty="0">
                <a:solidFill>
                  <a:srgbClr val="333333"/>
                </a:solidFill>
                <a:latin typeface="Avenir Roman" panose="02000503020000020003" pitchFamily="2" charset="0"/>
                <a:cs typeface="Georgia"/>
              </a:rPr>
              <a:t>pendant </a:t>
            </a:r>
            <a:r>
              <a:rPr sz="1700" dirty="0">
                <a:solidFill>
                  <a:srgbClr val="333333"/>
                </a:solidFill>
                <a:latin typeface="Avenir Roman" panose="02000503020000020003" pitchFamily="2" charset="0"/>
                <a:cs typeface="Georgia"/>
              </a:rPr>
              <a:t>5</a:t>
            </a:r>
            <a:r>
              <a:rPr sz="1700" spc="-80"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ans</a:t>
            </a:r>
            <a:endParaRPr sz="1700" dirty="0">
              <a:latin typeface="Avenir Roman" panose="02000503020000020003" pitchFamily="2" charset="0"/>
              <a:cs typeface="Georgia"/>
            </a:endParaRPr>
          </a:p>
          <a:p>
            <a:pPr>
              <a:lnSpc>
                <a:spcPct val="100000"/>
              </a:lnSpc>
              <a:spcBef>
                <a:spcPts val="55"/>
              </a:spcBef>
            </a:pPr>
            <a:endParaRPr sz="2250" dirty="0">
              <a:latin typeface="Avenir Roman" panose="02000503020000020003" pitchFamily="2" charset="0"/>
              <a:cs typeface="Times New Roman"/>
            </a:endParaRPr>
          </a:p>
          <a:p>
            <a:pPr marL="12700" marR="10160">
              <a:lnSpc>
                <a:spcPct val="100000"/>
              </a:lnSpc>
            </a:pPr>
            <a:r>
              <a:rPr sz="1700" dirty="0">
                <a:solidFill>
                  <a:srgbClr val="4595EB"/>
                </a:solidFill>
                <a:latin typeface="Avenir Roman" panose="02000503020000020003" pitchFamily="2" charset="0"/>
                <a:cs typeface="Georgia"/>
              </a:rPr>
              <a:t>A </a:t>
            </a:r>
            <a:r>
              <a:rPr sz="1700" spc="-5" dirty="0">
                <a:solidFill>
                  <a:srgbClr val="4595EB"/>
                </a:solidFill>
                <a:latin typeface="Avenir Roman" panose="02000503020000020003" pitchFamily="2" charset="0"/>
                <a:cs typeface="Georgia"/>
              </a:rPr>
              <a:t>l’issue </a:t>
            </a:r>
            <a:r>
              <a:rPr sz="1700" dirty="0">
                <a:solidFill>
                  <a:srgbClr val="4595EB"/>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destruction ou anonymisation </a:t>
            </a:r>
            <a:r>
              <a:rPr sz="1700" dirty="0">
                <a:solidFill>
                  <a:srgbClr val="333333"/>
                </a:solidFill>
                <a:latin typeface="Avenir Roman" panose="02000503020000020003" pitchFamily="2" charset="0"/>
                <a:cs typeface="Georgia"/>
              </a:rPr>
              <a:t>des </a:t>
            </a:r>
            <a:r>
              <a:rPr sz="1700" spc="-5" dirty="0">
                <a:solidFill>
                  <a:srgbClr val="333333"/>
                </a:solidFill>
                <a:latin typeface="Avenir Roman" panose="02000503020000020003" pitchFamily="2" charset="0"/>
                <a:cs typeface="Georgia"/>
              </a:rPr>
              <a:t>données, </a:t>
            </a:r>
            <a:r>
              <a:rPr sz="1700" dirty="0">
                <a:solidFill>
                  <a:srgbClr val="333333"/>
                </a:solidFill>
                <a:latin typeface="Avenir Roman" panose="02000503020000020003" pitchFamily="2" charset="0"/>
                <a:cs typeface="Georgia"/>
              </a:rPr>
              <a:t>dans le </a:t>
            </a:r>
            <a:r>
              <a:rPr sz="1700" u="sng" spc="-5" dirty="0">
                <a:solidFill>
                  <a:srgbClr val="333333"/>
                </a:solidFill>
                <a:uFill>
                  <a:solidFill>
                    <a:srgbClr val="333333"/>
                  </a:solidFill>
                </a:uFill>
                <a:latin typeface="Avenir Roman" panose="02000503020000020003" pitchFamily="2" charset="0"/>
                <a:cs typeface="Georgia"/>
              </a:rPr>
              <a:t>respect toutefois </a:t>
            </a:r>
            <a:r>
              <a:rPr sz="1700" u="sng" dirty="0">
                <a:solidFill>
                  <a:srgbClr val="333333"/>
                </a:solidFill>
                <a:uFill>
                  <a:solidFill>
                    <a:srgbClr val="333333"/>
                  </a:solidFill>
                </a:uFill>
                <a:latin typeface="Avenir Roman" panose="02000503020000020003" pitchFamily="2" charset="0"/>
                <a:cs typeface="Georgia"/>
              </a:rPr>
              <a:t>des </a:t>
            </a:r>
            <a:r>
              <a:rPr sz="1700" u="sng" spc="-5" dirty="0">
                <a:solidFill>
                  <a:srgbClr val="333333"/>
                </a:solidFill>
                <a:uFill>
                  <a:solidFill>
                    <a:srgbClr val="333333"/>
                  </a:solidFill>
                </a:uFill>
                <a:latin typeface="Avenir Roman" panose="02000503020000020003" pitchFamily="2" charset="0"/>
                <a:cs typeface="Georgia"/>
              </a:rPr>
              <a:t>obligations légales d'archivage </a:t>
            </a:r>
            <a:r>
              <a:rPr sz="1700" spc="-5"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(pour les données </a:t>
            </a:r>
            <a:r>
              <a:rPr sz="1700" spc="-5" dirty="0">
                <a:solidFill>
                  <a:srgbClr val="333333"/>
                </a:solidFill>
                <a:latin typeface="Avenir Roman" panose="02000503020000020003" pitchFamily="2" charset="0"/>
                <a:cs typeface="Georgia"/>
              </a:rPr>
              <a:t>présentant </a:t>
            </a:r>
            <a:r>
              <a:rPr sz="1700" dirty="0">
                <a:solidFill>
                  <a:srgbClr val="333333"/>
                </a:solidFill>
                <a:latin typeface="Avenir Roman" panose="02000503020000020003" pitchFamily="2" charset="0"/>
                <a:cs typeface="Georgia"/>
              </a:rPr>
              <a:t>un </a:t>
            </a:r>
            <a:r>
              <a:rPr sz="1700" spc="-5" dirty="0">
                <a:solidFill>
                  <a:srgbClr val="333333"/>
                </a:solidFill>
                <a:latin typeface="Avenir Roman" panose="02000503020000020003" pitchFamily="2" charset="0"/>
                <a:cs typeface="Georgia"/>
              </a:rPr>
              <a:t>intérêt administratif, historique, statistique </a:t>
            </a:r>
            <a:r>
              <a:rPr sz="1700" dirty="0">
                <a:solidFill>
                  <a:srgbClr val="333333"/>
                </a:solidFill>
                <a:latin typeface="Avenir Roman" panose="02000503020000020003" pitchFamily="2" charset="0"/>
                <a:cs typeface="Georgia"/>
              </a:rPr>
              <a:t>ou</a:t>
            </a:r>
            <a:r>
              <a:rPr sz="1700" spc="-35"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scientifique).</a:t>
            </a:r>
            <a:endParaRPr sz="1700" dirty="0">
              <a:latin typeface="Avenir Roman" panose="02000503020000020003" pitchFamily="2" charset="0"/>
              <a:cs typeface="Georgia"/>
            </a:endParaRPr>
          </a:p>
          <a:p>
            <a:pPr marL="12700" marR="8255" algn="just">
              <a:lnSpc>
                <a:spcPct val="100000"/>
              </a:lnSpc>
              <a:spcBef>
                <a:spcPts val="1610"/>
              </a:spcBef>
            </a:pPr>
            <a:r>
              <a:rPr sz="1700" dirty="0">
                <a:solidFill>
                  <a:srgbClr val="4595EB"/>
                </a:solidFill>
                <a:latin typeface="Avenir Roman" panose="02000503020000020003" pitchFamily="2" charset="0"/>
                <a:cs typeface="Georgia"/>
              </a:rPr>
              <a:t>3 </a:t>
            </a:r>
            <a:r>
              <a:rPr sz="1700" spc="-5" dirty="0">
                <a:solidFill>
                  <a:srgbClr val="4595EB"/>
                </a:solidFill>
                <a:latin typeface="Avenir Roman" panose="02000503020000020003" pitchFamily="2" charset="0"/>
                <a:cs typeface="Georgia"/>
              </a:rPr>
              <a:t>phases </a:t>
            </a:r>
            <a:r>
              <a:rPr sz="1700" dirty="0">
                <a:solidFill>
                  <a:srgbClr val="4595EB"/>
                </a:solidFill>
                <a:latin typeface="Avenir Roman" panose="02000503020000020003" pitchFamily="2" charset="0"/>
                <a:cs typeface="Georgia"/>
              </a:rPr>
              <a:t>à </a:t>
            </a:r>
            <a:r>
              <a:rPr sz="1700" spc="-5" dirty="0">
                <a:solidFill>
                  <a:srgbClr val="4595EB"/>
                </a:solidFill>
                <a:latin typeface="Avenir Roman" panose="02000503020000020003" pitchFamily="2" charset="0"/>
                <a:cs typeface="Georgia"/>
              </a:rPr>
              <a:t>distinguer </a:t>
            </a:r>
            <a:r>
              <a:rPr sz="1700" dirty="0">
                <a:solidFill>
                  <a:srgbClr val="4595EB"/>
                </a:solidFill>
                <a:latin typeface="Avenir Roman" panose="02000503020000020003" pitchFamily="2" charset="0"/>
                <a:cs typeface="Georgia"/>
              </a:rPr>
              <a:t>:</a:t>
            </a:r>
            <a:r>
              <a:rPr sz="1700" dirty="0">
                <a:solidFill>
                  <a:srgbClr val="333333"/>
                </a:solidFill>
                <a:latin typeface="Avenir Roman" panose="02000503020000020003" pitchFamily="2" charset="0"/>
                <a:cs typeface="Georgia"/>
              </a:rPr>
              <a:t> </a:t>
            </a:r>
            <a:r>
              <a:rPr sz="1700" u="sng" spc="-5" dirty="0">
                <a:solidFill>
                  <a:srgbClr val="333333"/>
                </a:solidFill>
                <a:uFill>
                  <a:solidFill>
                    <a:srgbClr val="333333"/>
                  </a:solidFill>
                </a:uFill>
                <a:latin typeface="Avenir Roman" panose="02000503020000020003" pitchFamily="2" charset="0"/>
                <a:cs typeface="Georgia"/>
              </a:rPr>
              <a:t>conservation </a:t>
            </a:r>
            <a:r>
              <a:rPr sz="1700" u="sng" dirty="0">
                <a:solidFill>
                  <a:srgbClr val="333333"/>
                </a:solidFill>
                <a:uFill>
                  <a:solidFill>
                    <a:srgbClr val="333333"/>
                  </a:solidFill>
                </a:uFill>
                <a:latin typeface="Avenir Roman" panose="02000503020000020003" pitchFamily="2" charset="0"/>
                <a:cs typeface="Georgia"/>
              </a:rPr>
              <a:t>en base </a:t>
            </a:r>
            <a:r>
              <a:rPr sz="1700" u="sng" spc="-5" dirty="0">
                <a:solidFill>
                  <a:srgbClr val="333333"/>
                </a:solidFill>
                <a:uFill>
                  <a:solidFill>
                    <a:srgbClr val="333333"/>
                  </a:solidFill>
                </a:uFill>
                <a:latin typeface="Avenir Roman" panose="02000503020000020003" pitchFamily="2" charset="0"/>
                <a:cs typeface="Georgia"/>
              </a:rPr>
              <a:t>active</a:t>
            </a:r>
            <a:r>
              <a:rPr sz="1700" spc="-5" dirty="0">
                <a:solidFill>
                  <a:srgbClr val="333333"/>
                </a:solidFill>
                <a:latin typeface="Avenir Roman" panose="02000503020000020003" pitchFamily="2" charset="0"/>
                <a:cs typeface="Georgia"/>
              </a:rPr>
              <a:t> (données d’utilisation courante), </a:t>
            </a:r>
            <a:r>
              <a:rPr sz="1700" u="sng" spc="-5" dirty="0">
                <a:solidFill>
                  <a:srgbClr val="333333"/>
                </a:solidFill>
                <a:uFill>
                  <a:solidFill>
                    <a:srgbClr val="333333"/>
                  </a:solidFill>
                </a:uFill>
                <a:latin typeface="Avenir Roman" panose="02000503020000020003" pitchFamily="2" charset="0"/>
                <a:cs typeface="Georgia"/>
              </a:rPr>
              <a:t>puis </a:t>
            </a:r>
            <a:r>
              <a:rPr sz="1700" u="sng" dirty="0">
                <a:solidFill>
                  <a:srgbClr val="333333"/>
                </a:solidFill>
                <a:uFill>
                  <a:solidFill>
                    <a:srgbClr val="333333"/>
                  </a:solidFill>
                </a:uFill>
                <a:latin typeface="Avenir Roman" panose="02000503020000020003" pitchFamily="2" charset="0"/>
                <a:cs typeface="Georgia"/>
              </a:rPr>
              <a:t>en base </a:t>
            </a:r>
            <a:r>
              <a:rPr sz="1700" u="sng" spc="-5" dirty="0">
                <a:solidFill>
                  <a:srgbClr val="333333"/>
                </a:solidFill>
                <a:uFill>
                  <a:solidFill>
                    <a:srgbClr val="333333"/>
                  </a:solidFill>
                </a:uFill>
                <a:latin typeface="Avenir Roman" panose="02000503020000020003" pitchFamily="2" charset="0"/>
                <a:cs typeface="Georgia"/>
              </a:rPr>
              <a:t>intermédiaire </a:t>
            </a:r>
            <a:r>
              <a:rPr sz="1700" spc="-5" dirty="0">
                <a:solidFill>
                  <a:srgbClr val="333333"/>
                </a:solidFill>
                <a:latin typeface="Avenir Roman" panose="02000503020000020003" pitchFamily="2" charset="0"/>
                <a:cs typeface="Georgia"/>
              </a:rPr>
              <a:t> (archivage </a:t>
            </a:r>
            <a:r>
              <a:rPr sz="1700" dirty="0">
                <a:solidFill>
                  <a:srgbClr val="333333"/>
                </a:solidFill>
                <a:latin typeface="Avenir Roman" panose="02000503020000020003" pitchFamily="2" charset="0"/>
                <a:cs typeface="Georgia"/>
              </a:rPr>
              <a:t>des </a:t>
            </a:r>
            <a:r>
              <a:rPr sz="1700" spc="-5" dirty="0">
                <a:solidFill>
                  <a:srgbClr val="333333"/>
                </a:solidFill>
                <a:latin typeface="Avenir Roman" panose="02000503020000020003" pitchFamily="2" charset="0"/>
                <a:cs typeface="Georgia"/>
              </a:rPr>
              <a:t>données présentant </a:t>
            </a:r>
            <a:r>
              <a:rPr sz="1700" dirty="0">
                <a:solidFill>
                  <a:srgbClr val="333333"/>
                </a:solidFill>
                <a:latin typeface="Avenir Roman" panose="02000503020000020003" pitchFamily="2" charset="0"/>
                <a:cs typeface="Georgia"/>
              </a:rPr>
              <a:t>un </a:t>
            </a:r>
            <a:r>
              <a:rPr sz="1700" spc="-5" dirty="0">
                <a:solidFill>
                  <a:srgbClr val="333333"/>
                </a:solidFill>
                <a:latin typeface="Avenir Roman" panose="02000503020000020003" pitchFamily="2" charset="0"/>
                <a:cs typeface="Georgia"/>
              </a:rPr>
              <a:t>intérêt administratif), </a:t>
            </a:r>
            <a:r>
              <a:rPr sz="1700" u="sng" spc="-5" dirty="0">
                <a:solidFill>
                  <a:srgbClr val="333333"/>
                </a:solidFill>
                <a:uFill>
                  <a:solidFill>
                    <a:srgbClr val="333333"/>
                  </a:solidFill>
                </a:uFill>
                <a:latin typeface="Avenir Roman" panose="02000503020000020003" pitchFamily="2" charset="0"/>
                <a:cs typeface="Georgia"/>
              </a:rPr>
              <a:t>puis, </a:t>
            </a:r>
            <a:r>
              <a:rPr sz="1700" u="sng" dirty="0">
                <a:solidFill>
                  <a:srgbClr val="333333"/>
                </a:solidFill>
                <a:uFill>
                  <a:solidFill>
                    <a:srgbClr val="333333"/>
                  </a:solidFill>
                </a:uFill>
                <a:latin typeface="Avenir Roman" panose="02000503020000020003" pitchFamily="2" charset="0"/>
                <a:cs typeface="Georgia"/>
              </a:rPr>
              <a:t>le </a:t>
            </a:r>
            <a:r>
              <a:rPr sz="1700" u="sng" spc="-5" dirty="0">
                <a:solidFill>
                  <a:srgbClr val="333333"/>
                </a:solidFill>
                <a:uFill>
                  <a:solidFill>
                    <a:srgbClr val="333333"/>
                  </a:solidFill>
                </a:uFill>
                <a:latin typeface="Avenir Roman" panose="02000503020000020003" pitchFamily="2" charset="0"/>
                <a:cs typeface="Georgia"/>
              </a:rPr>
              <a:t>cas échéant, archivage définitif</a:t>
            </a:r>
            <a:r>
              <a:rPr sz="1700" spc="-5" dirty="0">
                <a:solidFill>
                  <a:srgbClr val="333333"/>
                </a:solidFill>
                <a:latin typeface="Avenir Roman" panose="02000503020000020003" pitchFamily="2" charset="0"/>
                <a:cs typeface="Georgia"/>
              </a:rPr>
              <a:t> (versement  </a:t>
            </a:r>
            <a:r>
              <a:rPr sz="1700" dirty="0">
                <a:solidFill>
                  <a:srgbClr val="333333"/>
                </a:solidFill>
                <a:latin typeface="Avenir Roman" panose="02000503020000020003" pitchFamily="2" charset="0"/>
                <a:cs typeface="Georgia"/>
              </a:rPr>
              <a:t>au </a:t>
            </a:r>
            <a:r>
              <a:rPr sz="1700" spc="-5" dirty="0">
                <a:solidFill>
                  <a:srgbClr val="333333"/>
                </a:solidFill>
                <a:latin typeface="Avenir Roman" panose="02000503020000020003" pitchFamily="2" charset="0"/>
                <a:cs typeface="Georgia"/>
              </a:rPr>
              <a:t>service </a:t>
            </a:r>
            <a:r>
              <a:rPr sz="1700" dirty="0">
                <a:solidFill>
                  <a:srgbClr val="333333"/>
                </a:solidFill>
                <a:latin typeface="Avenir Roman" panose="02000503020000020003" pitchFamily="2" charset="0"/>
                <a:cs typeface="Georgia"/>
              </a:rPr>
              <a:t>d’archives </a:t>
            </a:r>
            <a:r>
              <a:rPr sz="1700" spc="-5" dirty="0">
                <a:solidFill>
                  <a:srgbClr val="333333"/>
                </a:solidFill>
                <a:latin typeface="Avenir Roman" panose="02000503020000020003" pitchFamily="2" charset="0"/>
                <a:cs typeface="Georgia"/>
              </a:rPr>
              <a:t>publiques</a:t>
            </a:r>
            <a:r>
              <a:rPr sz="1700" spc="-25"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compétent).</a:t>
            </a:r>
            <a:endParaRPr sz="1700" dirty="0">
              <a:latin typeface="Avenir Roman" panose="02000503020000020003" pitchFamily="2" charset="0"/>
              <a:cs typeface="Georgia"/>
            </a:endParaRPr>
          </a:p>
        </p:txBody>
      </p:sp>
      <p:sp>
        <p:nvSpPr>
          <p:cNvPr id="9" name="Footer Placeholder 8">
            <a:extLst>
              <a:ext uri="{FF2B5EF4-FFF2-40B4-BE49-F238E27FC236}">
                <a16:creationId xmlns="" xmlns:a16="http://schemas.microsoft.com/office/drawing/2014/main" id="{32E615EA-F736-6747-8C7A-4E46CE1E9837}"/>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67451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9" name="Text Placeholder 8">
            <a:extLst>
              <a:ext uri="{FF2B5EF4-FFF2-40B4-BE49-F238E27FC236}">
                <a16:creationId xmlns="" xmlns:a16="http://schemas.microsoft.com/office/drawing/2014/main" id="{A7D1BDDC-4326-CF4C-BD9D-128BB5B817AD}"/>
              </a:ext>
            </a:extLst>
          </p:cNvPr>
          <p:cNvSpPr>
            <a:spLocks noGrp="1"/>
          </p:cNvSpPr>
          <p:nvPr>
            <p:ph type="body" sz="quarter" idx="19"/>
          </p:nvPr>
        </p:nvSpPr>
        <p:spPr/>
        <p:txBody>
          <a:bodyPr/>
          <a:lstStyle/>
          <a:p>
            <a:r>
              <a:rPr lang="en-US" sz="2800" b="1" dirty="0">
                <a:solidFill>
                  <a:schemeClr val="tx2">
                    <a:lumMod val="75000"/>
                  </a:schemeClr>
                </a:solidFill>
              </a:rPr>
              <a:t>Obligation de</a:t>
            </a:r>
            <a:r>
              <a:rPr lang="en-US" sz="2800" b="1" spc="-145" dirty="0">
                <a:solidFill>
                  <a:schemeClr val="tx2">
                    <a:lumMod val="75000"/>
                  </a:schemeClr>
                </a:solidFill>
              </a:rPr>
              <a:t> </a:t>
            </a:r>
            <a:r>
              <a:rPr lang="en-US" sz="2800" b="1" dirty="0" err="1">
                <a:solidFill>
                  <a:schemeClr val="tx2">
                    <a:lumMod val="75000"/>
                  </a:schemeClr>
                </a:solidFill>
              </a:rPr>
              <a:t>sécurité</a:t>
            </a:r>
            <a:endParaRPr lang="fr-FR" b="1" dirty="0">
              <a:solidFill>
                <a:schemeClr val="tx2">
                  <a:lumMod val="75000"/>
                </a:schemeClr>
              </a:solidFill>
            </a:endParaRPr>
          </a:p>
        </p:txBody>
      </p:sp>
      <p:sp>
        <p:nvSpPr>
          <p:cNvPr id="4" name="object 4"/>
          <p:cNvSpPr/>
          <p:nvPr/>
        </p:nvSpPr>
        <p:spPr>
          <a:xfrm>
            <a:off x="701040" y="1832229"/>
            <a:ext cx="114300" cy="1158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01040" y="2545460"/>
            <a:ext cx="114300" cy="11582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88340" y="1491767"/>
            <a:ext cx="10815955" cy="4150622"/>
          </a:xfrm>
          <a:prstGeom prst="rect">
            <a:avLst/>
          </a:prstGeom>
        </p:spPr>
        <p:txBody>
          <a:bodyPr vert="horz" wrap="square" lIns="0" tIns="52069" rIns="0" bIns="0" rtlCol="0">
            <a:spAutoFit/>
          </a:bodyPr>
          <a:lstStyle/>
          <a:p>
            <a:pPr marL="12700">
              <a:lnSpc>
                <a:spcPct val="100000"/>
              </a:lnSpc>
              <a:spcBef>
                <a:spcPts val="409"/>
              </a:spcBef>
            </a:pPr>
            <a:r>
              <a:rPr sz="1300" spc="-5" dirty="0">
                <a:solidFill>
                  <a:srgbClr val="4595EB"/>
                </a:solidFill>
                <a:latin typeface="Avenir Roman" panose="02000503020000020003" pitchFamily="2" charset="0"/>
                <a:cs typeface="Georgia"/>
              </a:rPr>
              <a:t>Principe</a:t>
            </a:r>
            <a:r>
              <a:rPr sz="1300" spc="-30" dirty="0">
                <a:solidFill>
                  <a:srgbClr val="4595EB"/>
                </a:solidFill>
                <a:latin typeface="Avenir Roman" panose="02000503020000020003" pitchFamily="2" charset="0"/>
                <a:cs typeface="Georgia"/>
              </a:rPr>
              <a:t> </a:t>
            </a:r>
            <a:r>
              <a:rPr sz="1300" spc="-5" dirty="0">
                <a:solidFill>
                  <a:srgbClr val="4595EB"/>
                </a:solidFill>
                <a:latin typeface="Avenir Roman" panose="02000503020000020003" pitchFamily="2" charset="0"/>
                <a:cs typeface="Georgia"/>
              </a:rPr>
              <a:t>:</a:t>
            </a:r>
            <a:endParaRPr sz="1300" dirty="0">
              <a:latin typeface="Avenir Roman" panose="02000503020000020003" pitchFamily="2" charset="0"/>
              <a:cs typeface="Georgia"/>
            </a:endParaRPr>
          </a:p>
          <a:p>
            <a:pPr marL="355600" marR="5080" algn="just">
              <a:lnSpc>
                <a:spcPct val="120000"/>
              </a:lnSpc>
            </a:pPr>
            <a:r>
              <a:rPr sz="1300" spc="-5" dirty="0">
                <a:solidFill>
                  <a:srgbClr val="333333"/>
                </a:solidFill>
                <a:latin typeface="Avenir Roman" panose="02000503020000020003" pitchFamily="2" charset="0"/>
                <a:cs typeface="Georgia"/>
              </a:rPr>
              <a:t>Le </a:t>
            </a:r>
            <a:r>
              <a:rPr sz="1300" spc="-10" dirty="0">
                <a:solidFill>
                  <a:srgbClr val="333333"/>
                </a:solidFill>
                <a:latin typeface="Avenir Roman" panose="02000503020000020003" pitchFamily="2" charset="0"/>
                <a:cs typeface="Georgia"/>
              </a:rPr>
              <a:t>responsable </a:t>
            </a:r>
            <a:r>
              <a:rPr sz="1300" dirty="0">
                <a:solidFill>
                  <a:srgbClr val="333333"/>
                </a:solidFill>
                <a:latin typeface="Avenir Roman" panose="02000503020000020003" pitchFamily="2" charset="0"/>
                <a:cs typeface="Georgia"/>
              </a:rPr>
              <a:t>du </a:t>
            </a:r>
            <a:r>
              <a:rPr sz="1300" spc="-5" dirty="0">
                <a:solidFill>
                  <a:srgbClr val="333333"/>
                </a:solidFill>
                <a:latin typeface="Avenir Roman" panose="02000503020000020003" pitchFamily="2" charset="0"/>
                <a:cs typeface="Georgia"/>
              </a:rPr>
              <a:t>traitement </a:t>
            </a:r>
            <a:r>
              <a:rPr sz="1300" spc="-10" dirty="0">
                <a:solidFill>
                  <a:srgbClr val="333333"/>
                </a:solidFill>
                <a:latin typeface="Avenir Roman" panose="02000503020000020003" pitchFamily="2" charset="0"/>
                <a:cs typeface="Georgia"/>
              </a:rPr>
              <a:t>est tenu </a:t>
            </a:r>
            <a:r>
              <a:rPr sz="1300" spc="-5" dirty="0">
                <a:solidFill>
                  <a:srgbClr val="333333"/>
                </a:solidFill>
                <a:latin typeface="Avenir Roman" panose="02000503020000020003" pitchFamily="2" charset="0"/>
                <a:cs typeface="Georgia"/>
              </a:rPr>
              <a:t>de prendre </a:t>
            </a:r>
            <a:r>
              <a:rPr sz="1300" spc="-10" dirty="0">
                <a:solidFill>
                  <a:srgbClr val="333333"/>
                </a:solidFill>
                <a:latin typeface="Avenir Roman" panose="02000503020000020003" pitchFamily="2" charset="0"/>
                <a:cs typeface="Georgia"/>
              </a:rPr>
              <a:t>toutes </a:t>
            </a:r>
            <a:r>
              <a:rPr sz="1300" spc="-5" dirty="0">
                <a:solidFill>
                  <a:srgbClr val="333333"/>
                </a:solidFill>
                <a:latin typeface="Avenir Roman" panose="02000503020000020003" pitchFamily="2" charset="0"/>
                <a:cs typeface="Georgia"/>
              </a:rPr>
              <a:t>précautions </a:t>
            </a:r>
            <a:r>
              <a:rPr sz="1300" spc="-10" dirty="0">
                <a:solidFill>
                  <a:srgbClr val="333333"/>
                </a:solidFill>
                <a:latin typeface="Avenir Roman" panose="02000503020000020003" pitchFamily="2" charset="0"/>
                <a:cs typeface="Georgia"/>
              </a:rPr>
              <a:t>utiles, au </a:t>
            </a:r>
            <a:r>
              <a:rPr sz="1300" spc="-5" dirty="0">
                <a:solidFill>
                  <a:srgbClr val="333333"/>
                </a:solidFill>
                <a:latin typeface="Avenir Roman" panose="02000503020000020003" pitchFamily="2" charset="0"/>
                <a:cs typeface="Georgia"/>
              </a:rPr>
              <a:t>regard de la nature </a:t>
            </a:r>
            <a:r>
              <a:rPr sz="1300" spc="-10" dirty="0">
                <a:solidFill>
                  <a:srgbClr val="333333"/>
                </a:solidFill>
                <a:latin typeface="Avenir Roman" panose="02000503020000020003" pitchFamily="2" charset="0"/>
                <a:cs typeface="Georgia"/>
              </a:rPr>
              <a:t>des </a:t>
            </a:r>
            <a:r>
              <a:rPr sz="1300" spc="-5" dirty="0">
                <a:solidFill>
                  <a:srgbClr val="333333"/>
                </a:solidFill>
                <a:latin typeface="Avenir Roman" panose="02000503020000020003" pitchFamily="2" charset="0"/>
                <a:cs typeface="Georgia"/>
              </a:rPr>
              <a:t>données et </a:t>
            </a:r>
            <a:r>
              <a:rPr sz="1300" spc="-10" dirty="0">
                <a:solidFill>
                  <a:srgbClr val="333333"/>
                </a:solidFill>
                <a:latin typeface="Avenir Roman" panose="02000503020000020003" pitchFamily="2" charset="0"/>
                <a:cs typeface="Georgia"/>
              </a:rPr>
              <a:t>des </a:t>
            </a:r>
            <a:r>
              <a:rPr sz="1300" spc="-5" dirty="0">
                <a:solidFill>
                  <a:srgbClr val="333333"/>
                </a:solidFill>
                <a:latin typeface="Avenir Roman" panose="02000503020000020003" pitchFamily="2" charset="0"/>
                <a:cs typeface="Georgia"/>
              </a:rPr>
              <a:t>risques </a:t>
            </a:r>
            <a:r>
              <a:rPr sz="1300" spc="-10" dirty="0">
                <a:solidFill>
                  <a:srgbClr val="333333"/>
                </a:solidFill>
                <a:latin typeface="Avenir Roman" panose="02000503020000020003" pitchFamily="2" charset="0"/>
                <a:cs typeface="Georgia"/>
              </a:rPr>
              <a:t>présentés par </a:t>
            </a:r>
            <a:r>
              <a:rPr sz="1300" spc="-5" dirty="0">
                <a:solidFill>
                  <a:srgbClr val="333333"/>
                </a:solidFill>
                <a:latin typeface="Avenir Roman" panose="02000503020000020003" pitchFamily="2" charset="0"/>
                <a:cs typeface="Georgia"/>
              </a:rPr>
              <a:t>le  traitement, pour préserver la sécurité des </a:t>
            </a:r>
            <a:r>
              <a:rPr sz="1300" spc="-10" dirty="0">
                <a:solidFill>
                  <a:srgbClr val="333333"/>
                </a:solidFill>
                <a:latin typeface="Avenir Roman" panose="02000503020000020003" pitchFamily="2" charset="0"/>
                <a:cs typeface="Georgia"/>
              </a:rPr>
              <a:t>données et, </a:t>
            </a:r>
            <a:r>
              <a:rPr sz="1300" spc="-5" dirty="0">
                <a:solidFill>
                  <a:srgbClr val="333333"/>
                </a:solidFill>
                <a:latin typeface="Avenir Roman" panose="02000503020000020003" pitchFamily="2" charset="0"/>
                <a:cs typeface="Georgia"/>
              </a:rPr>
              <a:t>notamment, empêcher qu’elles </a:t>
            </a:r>
            <a:r>
              <a:rPr sz="1300" spc="-10" dirty="0">
                <a:solidFill>
                  <a:srgbClr val="333333"/>
                </a:solidFill>
                <a:latin typeface="Avenir Roman" panose="02000503020000020003" pitchFamily="2" charset="0"/>
                <a:cs typeface="Georgia"/>
              </a:rPr>
              <a:t>soient </a:t>
            </a:r>
            <a:r>
              <a:rPr sz="1300" spc="-5" dirty="0">
                <a:solidFill>
                  <a:srgbClr val="333333"/>
                </a:solidFill>
                <a:latin typeface="Avenir Roman" panose="02000503020000020003" pitchFamily="2" charset="0"/>
                <a:cs typeface="Georgia"/>
              </a:rPr>
              <a:t>déformées, </a:t>
            </a:r>
            <a:r>
              <a:rPr sz="1300" spc="-10" dirty="0">
                <a:solidFill>
                  <a:srgbClr val="333333"/>
                </a:solidFill>
                <a:latin typeface="Avenir Roman" panose="02000503020000020003" pitchFamily="2" charset="0"/>
                <a:cs typeface="Georgia"/>
              </a:rPr>
              <a:t>endommagées, </a:t>
            </a:r>
            <a:r>
              <a:rPr sz="1300" spc="-5" dirty="0">
                <a:solidFill>
                  <a:srgbClr val="333333"/>
                </a:solidFill>
                <a:latin typeface="Avenir Roman" panose="02000503020000020003" pitchFamily="2" charset="0"/>
                <a:cs typeface="Georgia"/>
              </a:rPr>
              <a:t>ou que </a:t>
            </a:r>
            <a:r>
              <a:rPr sz="1300" spc="-10" dirty="0">
                <a:solidFill>
                  <a:srgbClr val="333333"/>
                </a:solidFill>
                <a:latin typeface="Avenir Roman" panose="02000503020000020003" pitchFamily="2" charset="0"/>
                <a:cs typeface="Georgia"/>
              </a:rPr>
              <a:t>des tiers </a:t>
            </a:r>
            <a:r>
              <a:rPr sz="1300" spc="-5" dirty="0">
                <a:solidFill>
                  <a:srgbClr val="333333"/>
                </a:solidFill>
                <a:latin typeface="Avenir Roman" panose="02000503020000020003" pitchFamily="2" charset="0"/>
                <a:cs typeface="Georgia"/>
              </a:rPr>
              <a:t>non  </a:t>
            </a:r>
            <a:r>
              <a:rPr sz="1300" spc="-10" dirty="0">
                <a:solidFill>
                  <a:srgbClr val="333333"/>
                </a:solidFill>
                <a:latin typeface="Avenir Roman" panose="02000503020000020003" pitchFamily="2" charset="0"/>
                <a:cs typeface="Georgia"/>
              </a:rPr>
              <a:t>autorisés </a:t>
            </a:r>
            <a:r>
              <a:rPr sz="1300" spc="-5" dirty="0">
                <a:solidFill>
                  <a:srgbClr val="333333"/>
                </a:solidFill>
                <a:latin typeface="Avenir Roman" panose="02000503020000020003" pitchFamily="2" charset="0"/>
                <a:cs typeface="Georgia"/>
              </a:rPr>
              <a:t>y </a:t>
            </a:r>
            <a:r>
              <a:rPr sz="1300" spc="-10" dirty="0">
                <a:solidFill>
                  <a:srgbClr val="333333"/>
                </a:solidFill>
                <a:latin typeface="Avenir Roman" panose="02000503020000020003" pitchFamily="2" charset="0"/>
                <a:cs typeface="Georgia"/>
              </a:rPr>
              <a:t>aient</a:t>
            </a:r>
            <a:r>
              <a:rPr sz="1300" spc="10" dirty="0">
                <a:solidFill>
                  <a:srgbClr val="333333"/>
                </a:solidFill>
                <a:latin typeface="Avenir Roman" panose="02000503020000020003" pitchFamily="2" charset="0"/>
                <a:cs typeface="Georgia"/>
              </a:rPr>
              <a:t> </a:t>
            </a:r>
            <a:r>
              <a:rPr sz="1300" spc="-10" dirty="0">
                <a:solidFill>
                  <a:srgbClr val="333333"/>
                </a:solidFill>
                <a:latin typeface="Avenir Roman" panose="02000503020000020003" pitchFamily="2" charset="0"/>
                <a:cs typeface="Georgia"/>
              </a:rPr>
              <a:t>accès.</a:t>
            </a:r>
            <a:endParaRPr sz="1300" dirty="0">
              <a:latin typeface="Avenir Roman" panose="02000503020000020003" pitchFamily="2" charset="0"/>
              <a:cs typeface="Georgia"/>
            </a:endParaRPr>
          </a:p>
          <a:p>
            <a:pPr marL="355600" algn="just">
              <a:lnSpc>
                <a:spcPct val="100000"/>
              </a:lnSpc>
              <a:spcBef>
                <a:spcPts val="315"/>
              </a:spcBef>
            </a:pPr>
            <a:r>
              <a:rPr sz="1300" spc="-5" dirty="0">
                <a:solidFill>
                  <a:srgbClr val="333333"/>
                </a:solidFill>
                <a:latin typeface="Avenir Roman" panose="02000503020000020003" pitchFamily="2" charset="0"/>
                <a:cs typeface="Georgia"/>
              </a:rPr>
              <a:t>Respect de </a:t>
            </a:r>
            <a:r>
              <a:rPr sz="1300" u="sng" spc="-5" dirty="0">
                <a:solidFill>
                  <a:srgbClr val="333333"/>
                </a:solidFill>
                <a:uFill>
                  <a:solidFill>
                    <a:srgbClr val="333333"/>
                  </a:solidFill>
                </a:uFill>
                <a:latin typeface="Avenir Roman" panose="02000503020000020003" pitchFamily="2" charset="0"/>
                <a:cs typeface="Georgia"/>
              </a:rPr>
              <a:t>l’intégrité</a:t>
            </a:r>
            <a:r>
              <a:rPr sz="1300" spc="-5" dirty="0">
                <a:solidFill>
                  <a:srgbClr val="333333"/>
                </a:solidFill>
                <a:latin typeface="Avenir Roman" panose="02000503020000020003" pitchFamily="2" charset="0"/>
                <a:cs typeface="Georgia"/>
              </a:rPr>
              <a:t> et de la </a:t>
            </a:r>
            <a:r>
              <a:rPr sz="1300" u="sng" spc="-10" dirty="0">
                <a:solidFill>
                  <a:srgbClr val="333333"/>
                </a:solidFill>
                <a:uFill>
                  <a:solidFill>
                    <a:srgbClr val="333333"/>
                  </a:solidFill>
                </a:uFill>
                <a:latin typeface="Avenir Roman" panose="02000503020000020003" pitchFamily="2" charset="0"/>
                <a:cs typeface="Georgia"/>
              </a:rPr>
              <a:t>confidentialité</a:t>
            </a:r>
            <a:r>
              <a:rPr sz="1300" spc="-10" dirty="0">
                <a:solidFill>
                  <a:srgbClr val="333333"/>
                </a:solidFill>
                <a:latin typeface="Avenir Roman" panose="02000503020000020003" pitchFamily="2" charset="0"/>
                <a:cs typeface="Georgia"/>
              </a:rPr>
              <a:t> des</a:t>
            </a:r>
            <a:r>
              <a:rPr sz="1300" spc="40" dirty="0">
                <a:solidFill>
                  <a:srgbClr val="333333"/>
                </a:solidFill>
                <a:latin typeface="Avenir Roman" panose="02000503020000020003" pitchFamily="2" charset="0"/>
                <a:cs typeface="Georgia"/>
              </a:rPr>
              <a:t> </a:t>
            </a:r>
            <a:r>
              <a:rPr sz="1300" spc="-10" dirty="0">
                <a:solidFill>
                  <a:srgbClr val="333333"/>
                </a:solidFill>
                <a:latin typeface="Avenir Roman" panose="02000503020000020003" pitchFamily="2" charset="0"/>
                <a:cs typeface="Georgia"/>
              </a:rPr>
              <a:t>données</a:t>
            </a:r>
            <a:endParaRPr sz="1300" dirty="0">
              <a:latin typeface="Avenir Roman" panose="02000503020000020003" pitchFamily="2" charset="0"/>
              <a:cs typeface="Georgia"/>
            </a:endParaRPr>
          </a:p>
          <a:p>
            <a:pPr>
              <a:lnSpc>
                <a:spcPct val="100000"/>
              </a:lnSpc>
            </a:pPr>
            <a:endParaRPr sz="1900" dirty="0">
              <a:latin typeface="Avenir Roman" panose="02000503020000020003" pitchFamily="2" charset="0"/>
              <a:cs typeface="Times New Roman"/>
            </a:endParaRPr>
          </a:p>
          <a:p>
            <a:pPr marL="12700">
              <a:lnSpc>
                <a:spcPct val="100000"/>
              </a:lnSpc>
            </a:pPr>
            <a:r>
              <a:rPr sz="1300" spc="-10" dirty="0">
                <a:solidFill>
                  <a:srgbClr val="4595EB"/>
                </a:solidFill>
                <a:latin typeface="Avenir Roman" panose="02000503020000020003" pitchFamily="2" charset="0"/>
                <a:cs typeface="Georgia"/>
              </a:rPr>
              <a:t>Exemples</a:t>
            </a:r>
            <a:r>
              <a:rPr sz="1300" spc="10" dirty="0">
                <a:solidFill>
                  <a:srgbClr val="4595EB"/>
                </a:solidFill>
                <a:latin typeface="Avenir Roman" panose="02000503020000020003" pitchFamily="2" charset="0"/>
                <a:cs typeface="Georgia"/>
              </a:rPr>
              <a:t> </a:t>
            </a:r>
            <a:r>
              <a:rPr sz="1300" spc="-5" dirty="0">
                <a:solidFill>
                  <a:srgbClr val="4595EB"/>
                </a:solidFill>
                <a:latin typeface="Avenir Roman" panose="02000503020000020003" pitchFamily="2" charset="0"/>
                <a:cs typeface="Georgia"/>
              </a:rPr>
              <a:t>:</a:t>
            </a:r>
            <a:endParaRPr sz="1300" dirty="0">
              <a:latin typeface="Avenir Roman" panose="02000503020000020003" pitchFamily="2" charset="0"/>
              <a:cs typeface="Georgia"/>
            </a:endParaRPr>
          </a:p>
          <a:p>
            <a:pPr marL="415290" indent="-221615">
              <a:lnSpc>
                <a:spcPct val="100000"/>
              </a:lnSpc>
              <a:spcBef>
                <a:spcPts val="515"/>
              </a:spcBef>
              <a:buClr>
                <a:srgbClr val="E36C09"/>
              </a:buClr>
              <a:buFont typeface="Wingdings"/>
              <a:buChar char=""/>
              <a:tabLst>
                <a:tab pos="414655" algn="l"/>
                <a:tab pos="415925" algn="l"/>
              </a:tabLst>
            </a:pPr>
            <a:r>
              <a:rPr sz="1300" spc="-10" dirty="0">
                <a:solidFill>
                  <a:srgbClr val="333333"/>
                </a:solidFill>
                <a:latin typeface="Avenir Roman" panose="02000503020000020003" pitchFamily="2" charset="0"/>
                <a:cs typeface="Georgia"/>
              </a:rPr>
              <a:t>Adoption </a:t>
            </a:r>
            <a:r>
              <a:rPr sz="1300" spc="-5" dirty="0">
                <a:solidFill>
                  <a:srgbClr val="333333"/>
                </a:solidFill>
                <a:latin typeface="Avenir Roman" panose="02000503020000020003" pitchFamily="2" charset="0"/>
                <a:cs typeface="Georgia"/>
              </a:rPr>
              <a:t>de </a:t>
            </a:r>
            <a:r>
              <a:rPr sz="1300" u="sng" spc="-5" dirty="0">
                <a:solidFill>
                  <a:srgbClr val="333333"/>
                </a:solidFill>
                <a:uFill>
                  <a:solidFill>
                    <a:srgbClr val="333333"/>
                  </a:solidFill>
                </a:uFill>
                <a:latin typeface="Avenir Roman" panose="02000503020000020003" pitchFamily="2" charset="0"/>
                <a:cs typeface="Georgia"/>
              </a:rPr>
              <a:t>mesures de </a:t>
            </a:r>
            <a:r>
              <a:rPr sz="1300" u="sng" spc="-10" dirty="0">
                <a:solidFill>
                  <a:srgbClr val="333333"/>
                </a:solidFill>
                <a:uFill>
                  <a:solidFill>
                    <a:srgbClr val="333333"/>
                  </a:solidFill>
                </a:uFill>
                <a:latin typeface="Avenir Roman" panose="02000503020000020003" pitchFamily="2" charset="0"/>
                <a:cs typeface="Georgia"/>
              </a:rPr>
              <a:t>sécurité </a:t>
            </a:r>
            <a:r>
              <a:rPr sz="1300" u="sng" spc="-5" dirty="0">
                <a:solidFill>
                  <a:srgbClr val="333333"/>
                </a:solidFill>
                <a:uFill>
                  <a:solidFill>
                    <a:srgbClr val="333333"/>
                  </a:solidFill>
                </a:uFill>
                <a:latin typeface="Avenir Roman" panose="02000503020000020003" pitchFamily="2" charset="0"/>
                <a:cs typeface="Georgia"/>
              </a:rPr>
              <a:t>physique et</a:t>
            </a:r>
            <a:r>
              <a:rPr sz="1300" u="sng" spc="60" dirty="0">
                <a:solidFill>
                  <a:srgbClr val="333333"/>
                </a:solidFill>
                <a:uFill>
                  <a:solidFill>
                    <a:srgbClr val="333333"/>
                  </a:solidFill>
                </a:uFill>
                <a:latin typeface="Avenir Roman" panose="02000503020000020003" pitchFamily="2" charset="0"/>
                <a:cs typeface="Georgia"/>
              </a:rPr>
              <a:t> </a:t>
            </a:r>
            <a:r>
              <a:rPr sz="1300" u="sng" spc="-10" dirty="0">
                <a:solidFill>
                  <a:srgbClr val="333333"/>
                </a:solidFill>
                <a:uFill>
                  <a:solidFill>
                    <a:srgbClr val="333333"/>
                  </a:solidFill>
                </a:uFill>
                <a:latin typeface="Avenir Roman" panose="02000503020000020003" pitchFamily="2" charset="0"/>
                <a:cs typeface="Georgia"/>
              </a:rPr>
              <a:t>logique</a:t>
            </a:r>
            <a:endParaRPr sz="1300" dirty="0">
              <a:latin typeface="Avenir Roman" panose="02000503020000020003" pitchFamily="2" charset="0"/>
              <a:cs typeface="Georgia"/>
            </a:endParaRPr>
          </a:p>
          <a:p>
            <a:pPr marL="415290" indent="-221615">
              <a:lnSpc>
                <a:spcPct val="100000"/>
              </a:lnSpc>
              <a:spcBef>
                <a:spcPts val="505"/>
              </a:spcBef>
              <a:buClr>
                <a:srgbClr val="E36C09"/>
              </a:buClr>
              <a:buFont typeface="Wingdings"/>
              <a:buChar char=""/>
              <a:tabLst>
                <a:tab pos="414655" algn="l"/>
                <a:tab pos="415925" algn="l"/>
              </a:tabLst>
            </a:pPr>
            <a:r>
              <a:rPr sz="1300" spc="-10" dirty="0">
                <a:solidFill>
                  <a:srgbClr val="333333"/>
                </a:solidFill>
                <a:latin typeface="Avenir Roman" panose="02000503020000020003" pitchFamily="2" charset="0"/>
                <a:cs typeface="Georgia"/>
              </a:rPr>
              <a:t>Gestion stricte des habilitations </a:t>
            </a:r>
            <a:r>
              <a:rPr sz="1300" spc="-5" dirty="0">
                <a:solidFill>
                  <a:srgbClr val="333333"/>
                </a:solidFill>
                <a:latin typeface="Avenir Roman" panose="02000503020000020003" pitchFamily="2" charset="0"/>
                <a:cs typeface="Georgia"/>
              </a:rPr>
              <a:t>et </a:t>
            </a:r>
            <a:r>
              <a:rPr sz="1300" spc="-10" dirty="0">
                <a:solidFill>
                  <a:srgbClr val="333333"/>
                </a:solidFill>
                <a:latin typeface="Avenir Roman" panose="02000503020000020003" pitchFamily="2" charset="0"/>
                <a:cs typeface="Georgia"/>
              </a:rPr>
              <a:t>droits d’accès (utilisateurs/services chargés </a:t>
            </a:r>
            <a:r>
              <a:rPr sz="1300" spc="-5" dirty="0">
                <a:solidFill>
                  <a:srgbClr val="333333"/>
                </a:solidFill>
                <a:latin typeface="Avenir Roman" panose="02000503020000020003" pitchFamily="2" charset="0"/>
                <a:cs typeface="Georgia"/>
              </a:rPr>
              <a:t>de la mise en </a:t>
            </a:r>
            <a:r>
              <a:rPr sz="1300" spc="-10" dirty="0">
                <a:solidFill>
                  <a:srgbClr val="333333"/>
                </a:solidFill>
                <a:latin typeface="Avenir Roman" panose="02000503020000020003" pitchFamily="2" charset="0"/>
                <a:cs typeface="Georgia"/>
              </a:rPr>
              <a:t>œuvre </a:t>
            </a:r>
            <a:r>
              <a:rPr sz="1300" spc="-5" dirty="0">
                <a:solidFill>
                  <a:srgbClr val="333333"/>
                </a:solidFill>
                <a:latin typeface="Avenir Roman" panose="02000503020000020003" pitchFamily="2" charset="0"/>
                <a:cs typeface="Georgia"/>
              </a:rPr>
              <a:t>du</a:t>
            </a:r>
            <a:r>
              <a:rPr sz="1300" spc="225" dirty="0">
                <a:solidFill>
                  <a:srgbClr val="333333"/>
                </a:solidFill>
                <a:latin typeface="Avenir Roman" panose="02000503020000020003" pitchFamily="2" charset="0"/>
                <a:cs typeface="Georgia"/>
              </a:rPr>
              <a:t> </a:t>
            </a:r>
            <a:r>
              <a:rPr sz="1300" spc="-10" dirty="0">
                <a:solidFill>
                  <a:srgbClr val="333333"/>
                </a:solidFill>
                <a:latin typeface="Avenir Roman" panose="02000503020000020003" pitchFamily="2" charset="0"/>
                <a:cs typeface="Georgia"/>
              </a:rPr>
              <a:t>traitement)</a:t>
            </a:r>
            <a:endParaRPr sz="1300" dirty="0">
              <a:latin typeface="Avenir Roman" panose="02000503020000020003" pitchFamily="2" charset="0"/>
              <a:cs typeface="Georgia"/>
            </a:endParaRPr>
          </a:p>
          <a:p>
            <a:pPr marL="641985">
              <a:lnSpc>
                <a:spcPct val="100000"/>
              </a:lnSpc>
              <a:spcBef>
                <a:spcPts val="170"/>
              </a:spcBef>
            </a:pPr>
            <a:r>
              <a:rPr sz="1300" spc="-5" dirty="0">
                <a:solidFill>
                  <a:srgbClr val="E36C09"/>
                </a:solidFill>
                <a:latin typeface="Avenir Roman" panose="02000503020000020003" pitchFamily="2" charset="0"/>
                <a:cs typeface="Wingdings"/>
              </a:rPr>
              <a:t></a:t>
            </a:r>
            <a:r>
              <a:rPr sz="1300" spc="-5" dirty="0">
                <a:solidFill>
                  <a:srgbClr val="E36C09"/>
                </a:solidFill>
                <a:latin typeface="Avenir Roman" panose="02000503020000020003" pitchFamily="2" charset="0"/>
                <a:cs typeface="Times New Roman"/>
              </a:rPr>
              <a:t> </a:t>
            </a:r>
            <a:r>
              <a:rPr sz="1300" spc="-5" dirty="0">
                <a:latin typeface="Avenir Roman" panose="02000503020000020003" pitchFamily="2" charset="0"/>
                <a:cs typeface="Georgia"/>
              </a:rPr>
              <a:t>Cf. </a:t>
            </a:r>
            <a:r>
              <a:rPr sz="1300" u="sng" spc="-5" dirty="0">
                <a:solidFill>
                  <a:srgbClr val="4595EB"/>
                </a:solidFill>
                <a:uFill>
                  <a:solidFill>
                    <a:srgbClr val="4595EB"/>
                  </a:solidFill>
                </a:uFill>
                <a:latin typeface="Avenir Roman" panose="02000503020000020003" pitchFamily="2" charset="0"/>
                <a:cs typeface="Georgia"/>
                <a:hlinkClick r:id="rId3"/>
              </a:rPr>
              <a:t>les 3 </a:t>
            </a:r>
            <a:r>
              <a:rPr sz="1300" u="sng" spc="-10" dirty="0">
                <a:solidFill>
                  <a:srgbClr val="4595EB"/>
                </a:solidFill>
                <a:uFill>
                  <a:solidFill>
                    <a:srgbClr val="4595EB"/>
                  </a:solidFill>
                </a:uFill>
                <a:latin typeface="Avenir Roman" panose="02000503020000020003" pitchFamily="2" charset="0"/>
                <a:cs typeface="Georgia"/>
                <a:hlinkClick r:id="rId3"/>
              </a:rPr>
              <a:t>guides Sécurité, sur </a:t>
            </a:r>
            <a:r>
              <a:rPr sz="1300" u="sng" spc="-5" dirty="0">
                <a:solidFill>
                  <a:srgbClr val="4595EB"/>
                </a:solidFill>
                <a:uFill>
                  <a:solidFill>
                    <a:srgbClr val="4595EB"/>
                  </a:solidFill>
                </a:uFill>
                <a:latin typeface="Avenir Roman" panose="02000503020000020003" pitchFamily="2" charset="0"/>
                <a:cs typeface="Georgia"/>
                <a:hlinkClick r:id="rId3"/>
              </a:rPr>
              <a:t>le site de la</a:t>
            </a:r>
            <a:r>
              <a:rPr sz="1300" u="sng" spc="55" dirty="0">
                <a:solidFill>
                  <a:srgbClr val="4595EB"/>
                </a:solidFill>
                <a:uFill>
                  <a:solidFill>
                    <a:srgbClr val="4595EB"/>
                  </a:solidFill>
                </a:uFill>
                <a:latin typeface="Avenir Roman" panose="02000503020000020003" pitchFamily="2" charset="0"/>
                <a:cs typeface="Georgia"/>
                <a:hlinkClick r:id="rId3"/>
              </a:rPr>
              <a:t> </a:t>
            </a:r>
            <a:r>
              <a:rPr sz="1300" u="sng" spc="-10" dirty="0">
                <a:solidFill>
                  <a:srgbClr val="4595EB"/>
                </a:solidFill>
                <a:uFill>
                  <a:solidFill>
                    <a:srgbClr val="4595EB"/>
                  </a:solidFill>
                </a:uFill>
                <a:latin typeface="Avenir Roman" panose="02000503020000020003" pitchFamily="2" charset="0"/>
                <a:cs typeface="Georgia"/>
                <a:hlinkClick r:id="rId3"/>
              </a:rPr>
              <a:t>CNIL</a:t>
            </a:r>
            <a:endParaRPr sz="1300" dirty="0">
              <a:latin typeface="Avenir Roman" panose="02000503020000020003" pitchFamily="2" charset="0"/>
              <a:cs typeface="Georgia"/>
            </a:endParaRPr>
          </a:p>
          <a:p>
            <a:pPr>
              <a:lnSpc>
                <a:spcPct val="100000"/>
              </a:lnSpc>
              <a:spcBef>
                <a:spcPts val="5"/>
              </a:spcBef>
            </a:pPr>
            <a:endParaRPr sz="1750" dirty="0">
              <a:latin typeface="Avenir Roman" panose="02000503020000020003" pitchFamily="2" charset="0"/>
              <a:cs typeface="Times New Roman"/>
            </a:endParaRPr>
          </a:p>
          <a:p>
            <a:pPr marL="12700">
              <a:lnSpc>
                <a:spcPct val="100000"/>
              </a:lnSpc>
            </a:pPr>
            <a:r>
              <a:rPr sz="1300" spc="-5" dirty="0">
                <a:solidFill>
                  <a:srgbClr val="4595EB"/>
                </a:solidFill>
                <a:latin typeface="Avenir Roman" panose="02000503020000020003" pitchFamily="2" charset="0"/>
                <a:cs typeface="Georgia"/>
              </a:rPr>
              <a:t>Encadrement de la </a:t>
            </a:r>
            <a:r>
              <a:rPr sz="1300" spc="-10" dirty="0">
                <a:solidFill>
                  <a:srgbClr val="4595EB"/>
                </a:solidFill>
                <a:latin typeface="Avenir Roman" panose="02000503020000020003" pitchFamily="2" charset="0"/>
                <a:cs typeface="Georgia"/>
              </a:rPr>
              <a:t>sous-traitance </a:t>
            </a:r>
            <a:r>
              <a:rPr sz="1300" spc="-5" dirty="0">
                <a:solidFill>
                  <a:srgbClr val="333333"/>
                </a:solidFill>
                <a:latin typeface="Avenir Roman" panose="02000503020000020003" pitchFamily="2" charset="0"/>
                <a:cs typeface="Georgia"/>
              </a:rPr>
              <a:t>(prestataires de service, en</a:t>
            </a:r>
            <a:r>
              <a:rPr sz="1300" spc="75" dirty="0">
                <a:solidFill>
                  <a:srgbClr val="333333"/>
                </a:solidFill>
                <a:latin typeface="Avenir Roman" panose="02000503020000020003" pitchFamily="2" charset="0"/>
                <a:cs typeface="Georgia"/>
              </a:rPr>
              <a:t> </a:t>
            </a:r>
            <a:r>
              <a:rPr sz="1300" spc="-10" dirty="0">
                <a:solidFill>
                  <a:srgbClr val="333333"/>
                </a:solidFill>
                <a:latin typeface="Avenir Roman" panose="02000503020000020003" pitchFamily="2" charset="0"/>
                <a:cs typeface="Georgia"/>
              </a:rPr>
              <a:t>particulier)</a:t>
            </a:r>
            <a:endParaRPr sz="1300" dirty="0">
              <a:latin typeface="Avenir Roman" panose="02000503020000020003" pitchFamily="2" charset="0"/>
              <a:cs typeface="Georgia"/>
            </a:endParaRPr>
          </a:p>
          <a:p>
            <a:pPr marL="641985">
              <a:lnSpc>
                <a:spcPct val="100000"/>
              </a:lnSpc>
              <a:spcBef>
                <a:spcPts val="310"/>
              </a:spcBef>
            </a:pPr>
            <a:r>
              <a:rPr sz="1300" spc="-5" dirty="0">
                <a:solidFill>
                  <a:srgbClr val="E36C09"/>
                </a:solidFill>
                <a:latin typeface="Avenir Roman" panose="02000503020000020003" pitchFamily="2" charset="0"/>
                <a:cs typeface="Wingdings"/>
              </a:rPr>
              <a:t></a:t>
            </a:r>
            <a:r>
              <a:rPr sz="1300" spc="-5" dirty="0">
                <a:solidFill>
                  <a:srgbClr val="E36C09"/>
                </a:solidFill>
                <a:latin typeface="Avenir Roman" panose="02000503020000020003" pitchFamily="2" charset="0"/>
                <a:cs typeface="Times New Roman"/>
              </a:rPr>
              <a:t> </a:t>
            </a:r>
            <a:r>
              <a:rPr sz="1300" spc="-5" dirty="0">
                <a:latin typeface="Avenir Roman" panose="02000503020000020003" pitchFamily="2" charset="0"/>
                <a:cs typeface="Georgia"/>
              </a:rPr>
              <a:t>Cf. </a:t>
            </a:r>
            <a:r>
              <a:rPr sz="1300" u="sng" spc="-5" dirty="0">
                <a:solidFill>
                  <a:srgbClr val="4595EB"/>
                </a:solidFill>
                <a:uFill>
                  <a:solidFill>
                    <a:srgbClr val="4595EB"/>
                  </a:solidFill>
                </a:uFill>
                <a:latin typeface="Avenir Roman" panose="02000503020000020003" pitchFamily="2" charset="0"/>
                <a:cs typeface="Georgia"/>
                <a:hlinkClick r:id="rId4"/>
              </a:rPr>
              <a:t>le </a:t>
            </a:r>
            <a:r>
              <a:rPr sz="1300" u="sng" spc="-10" dirty="0">
                <a:solidFill>
                  <a:srgbClr val="4595EB"/>
                </a:solidFill>
                <a:uFill>
                  <a:solidFill>
                    <a:srgbClr val="4595EB"/>
                  </a:solidFill>
                </a:uFill>
                <a:latin typeface="Avenir Roman" panose="02000503020000020003" pitchFamily="2" charset="0"/>
                <a:cs typeface="Georgia"/>
                <a:hlinkClick r:id="rId4"/>
              </a:rPr>
              <a:t>modèle </a:t>
            </a:r>
            <a:r>
              <a:rPr sz="1300" u="sng" spc="-5" dirty="0">
                <a:solidFill>
                  <a:srgbClr val="4595EB"/>
                </a:solidFill>
                <a:uFill>
                  <a:solidFill>
                    <a:srgbClr val="4595EB"/>
                  </a:solidFill>
                </a:uFill>
                <a:latin typeface="Avenir Roman" panose="02000503020000020003" pitchFamily="2" charset="0"/>
                <a:cs typeface="Georgia"/>
                <a:hlinkClick r:id="rId4"/>
              </a:rPr>
              <a:t>de </a:t>
            </a:r>
            <a:r>
              <a:rPr sz="1300" u="sng" spc="-10" dirty="0">
                <a:solidFill>
                  <a:srgbClr val="4595EB"/>
                </a:solidFill>
                <a:uFill>
                  <a:solidFill>
                    <a:srgbClr val="4595EB"/>
                  </a:solidFill>
                </a:uFill>
                <a:latin typeface="Avenir Roman" panose="02000503020000020003" pitchFamily="2" charset="0"/>
                <a:cs typeface="Georgia"/>
                <a:hlinkClick r:id="rId4"/>
              </a:rPr>
              <a:t>clause </a:t>
            </a:r>
            <a:r>
              <a:rPr sz="1300" u="sng" spc="-5" dirty="0">
                <a:solidFill>
                  <a:srgbClr val="4595EB"/>
                </a:solidFill>
                <a:uFill>
                  <a:solidFill>
                    <a:srgbClr val="4595EB"/>
                  </a:solidFill>
                </a:uFill>
                <a:latin typeface="Avenir Roman" panose="02000503020000020003" pitchFamily="2" charset="0"/>
                <a:cs typeface="Georgia"/>
                <a:hlinkClick r:id="rId4"/>
              </a:rPr>
              <a:t>de </a:t>
            </a:r>
            <a:r>
              <a:rPr sz="1300" u="sng" spc="-10" dirty="0">
                <a:solidFill>
                  <a:srgbClr val="4595EB"/>
                </a:solidFill>
                <a:uFill>
                  <a:solidFill>
                    <a:srgbClr val="4595EB"/>
                  </a:solidFill>
                </a:uFill>
                <a:latin typeface="Avenir Roman" panose="02000503020000020003" pitchFamily="2" charset="0"/>
                <a:cs typeface="Georgia"/>
                <a:hlinkClick r:id="rId4"/>
              </a:rPr>
              <a:t>confidentialité des données, </a:t>
            </a:r>
            <a:r>
              <a:rPr sz="1300" u="sng" spc="-5" dirty="0">
                <a:solidFill>
                  <a:srgbClr val="4595EB"/>
                </a:solidFill>
                <a:uFill>
                  <a:solidFill>
                    <a:srgbClr val="4595EB"/>
                  </a:solidFill>
                </a:uFill>
                <a:latin typeface="Avenir Roman" panose="02000503020000020003" pitchFamily="2" charset="0"/>
                <a:cs typeface="Georgia"/>
                <a:hlinkClick r:id="rId4"/>
              </a:rPr>
              <a:t>sur le site de la</a:t>
            </a:r>
            <a:r>
              <a:rPr sz="1300" u="sng" spc="100" dirty="0">
                <a:solidFill>
                  <a:srgbClr val="4595EB"/>
                </a:solidFill>
                <a:uFill>
                  <a:solidFill>
                    <a:srgbClr val="4595EB"/>
                  </a:solidFill>
                </a:uFill>
                <a:latin typeface="Avenir Roman" panose="02000503020000020003" pitchFamily="2" charset="0"/>
                <a:cs typeface="Georgia"/>
                <a:hlinkClick r:id="rId4"/>
              </a:rPr>
              <a:t> </a:t>
            </a:r>
            <a:r>
              <a:rPr sz="1300" u="sng" spc="-10" dirty="0">
                <a:solidFill>
                  <a:srgbClr val="4595EB"/>
                </a:solidFill>
                <a:uFill>
                  <a:solidFill>
                    <a:srgbClr val="4595EB"/>
                  </a:solidFill>
                </a:uFill>
                <a:latin typeface="Avenir Roman" panose="02000503020000020003" pitchFamily="2" charset="0"/>
                <a:cs typeface="Georgia"/>
                <a:hlinkClick r:id="rId4"/>
              </a:rPr>
              <a:t>CNIL</a:t>
            </a:r>
            <a:endParaRPr sz="1300" dirty="0">
              <a:latin typeface="Avenir Roman" panose="02000503020000020003" pitchFamily="2" charset="0"/>
              <a:cs typeface="Georgia"/>
            </a:endParaRPr>
          </a:p>
          <a:p>
            <a:pPr>
              <a:lnSpc>
                <a:spcPct val="100000"/>
              </a:lnSpc>
            </a:pPr>
            <a:endParaRPr sz="1900" dirty="0">
              <a:latin typeface="Avenir Roman" panose="02000503020000020003" pitchFamily="2" charset="0"/>
              <a:cs typeface="Times New Roman"/>
            </a:endParaRPr>
          </a:p>
          <a:p>
            <a:pPr marL="12700">
              <a:lnSpc>
                <a:spcPct val="100000"/>
              </a:lnSpc>
            </a:pPr>
            <a:r>
              <a:rPr sz="1300" spc="-5" dirty="0">
                <a:solidFill>
                  <a:srgbClr val="4595EB"/>
                </a:solidFill>
                <a:latin typeface="Avenir Roman" panose="02000503020000020003" pitchFamily="2" charset="0"/>
                <a:cs typeface="Georgia"/>
              </a:rPr>
              <a:t>Identification </a:t>
            </a:r>
            <a:r>
              <a:rPr sz="1300" spc="-10" dirty="0">
                <a:solidFill>
                  <a:srgbClr val="4595EB"/>
                </a:solidFill>
                <a:latin typeface="Avenir Roman" panose="02000503020000020003" pitchFamily="2" charset="0"/>
                <a:cs typeface="Georgia"/>
              </a:rPr>
              <a:t>des destinataires</a:t>
            </a:r>
            <a:r>
              <a:rPr sz="1300" spc="15" dirty="0">
                <a:solidFill>
                  <a:srgbClr val="4595EB"/>
                </a:solidFill>
                <a:latin typeface="Avenir Roman" panose="02000503020000020003" pitchFamily="2" charset="0"/>
                <a:cs typeface="Georgia"/>
              </a:rPr>
              <a:t> </a:t>
            </a:r>
            <a:r>
              <a:rPr sz="1300" spc="-5" dirty="0">
                <a:solidFill>
                  <a:srgbClr val="4595EB"/>
                </a:solidFill>
                <a:latin typeface="Avenir Roman" panose="02000503020000020003" pitchFamily="2" charset="0"/>
                <a:cs typeface="Georgia"/>
              </a:rPr>
              <a:t>légitimes</a:t>
            </a:r>
            <a:endParaRPr sz="1300" dirty="0">
              <a:latin typeface="Avenir Roman" panose="02000503020000020003" pitchFamily="2" charset="0"/>
              <a:cs typeface="Georgia"/>
            </a:endParaRPr>
          </a:p>
          <a:p>
            <a:pPr>
              <a:lnSpc>
                <a:spcPct val="100000"/>
              </a:lnSpc>
            </a:pPr>
            <a:endParaRPr sz="1900" dirty="0">
              <a:latin typeface="Avenir Roman" panose="02000503020000020003" pitchFamily="2" charset="0"/>
              <a:cs typeface="Times New Roman"/>
            </a:endParaRPr>
          </a:p>
          <a:p>
            <a:pPr marL="12700">
              <a:lnSpc>
                <a:spcPct val="100000"/>
              </a:lnSpc>
            </a:pPr>
            <a:r>
              <a:rPr sz="1300" spc="-5" dirty="0">
                <a:solidFill>
                  <a:srgbClr val="4595EB"/>
                </a:solidFill>
                <a:latin typeface="Avenir Roman" panose="02000503020000020003" pitchFamily="2" charset="0"/>
                <a:cs typeface="Georgia"/>
              </a:rPr>
              <a:t>Le </a:t>
            </a:r>
            <a:r>
              <a:rPr sz="1300" spc="-10" dirty="0">
                <a:solidFill>
                  <a:srgbClr val="4595EB"/>
                </a:solidFill>
                <a:latin typeface="Avenir Roman" panose="02000503020000020003" pitchFamily="2" charset="0"/>
                <a:cs typeface="Georgia"/>
              </a:rPr>
              <a:t>cas </a:t>
            </a:r>
            <a:r>
              <a:rPr sz="1300" spc="-5" dirty="0">
                <a:solidFill>
                  <a:srgbClr val="4595EB"/>
                </a:solidFill>
                <a:latin typeface="Avenir Roman" panose="02000503020000020003" pitchFamily="2" charset="0"/>
                <a:cs typeface="Georgia"/>
              </a:rPr>
              <a:t>particulier des </a:t>
            </a:r>
            <a:r>
              <a:rPr sz="1300" spc="-10" dirty="0">
                <a:solidFill>
                  <a:srgbClr val="4595EB"/>
                </a:solidFill>
                <a:latin typeface="Avenir Roman" panose="02000503020000020003" pitchFamily="2" charset="0"/>
                <a:cs typeface="Georgia"/>
              </a:rPr>
              <a:t>tiers autorisés </a:t>
            </a:r>
            <a:r>
              <a:rPr sz="1300" spc="-10" dirty="0">
                <a:solidFill>
                  <a:srgbClr val="333333"/>
                </a:solidFill>
                <a:latin typeface="Avenir Roman" panose="02000503020000020003" pitchFamily="2" charset="0"/>
                <a:cs typeface="Georgia"/>
              </a:rPr>
              <a:t>(officiers </a:t>
            </a:r>
            <a:r>
              <a:rPr sz="1300" spc="-5" dirty="0">
                <a:solidFill>
                  <a:srgbClr val="333333"/>
                </a:solidFill>
                <a:latin typeface="Avenir Roman" panose="02000503020000020003" pitchFamily="2" charset="0"/>
                <a:cs typeface="Georgia"/>
              </a:rPr>
              <a:t>de police judiciaire, administration fiscale,</a:t>
            </a:r>
            <a:r>
              <a:rPr sz="1300" spc="80" dirty="0">
                <a:solidFill>
                  <a:srgbClr val="333333"/>
                </a:solidFill>
                <a:latin typeface="Avenir Roman" panose="02000503020000020003" pitchFamily="2" charset="0"/>
                <a:cs typeface="Georgia"/>
              </a:rPr>
              <a:t> </a:t>
            </a:r>
            <a:r>
              <a:rPr sz="1300" spc="-10" dirty="0">
                <a:solidFill>
                  <a:srgbClr val="333333"/>
                </a:solidFill>
                <a:latin typeface="Avenir Roman" panose="02000503020000020003" pitchFamily="2" charset="0"/>
                <a:cs typeface="Georgia"/>
              </a:rPr>
              <a:t>…)</a:t>
            </a:r>
            <a:endParaRPr sz="1300" dirty="0">
              <a:latin typeface="Avenir Roman" panose="02000503020000020003" pitchFamily="2" charset="0"/>
              <a:cs typeface="Georgia"/>
            </a:endParaRPr>
          </a:p>
        </p:txBody>
      </p:sp>
      <p:sp>
        <p:nvSpPr>
          <p:cNvPr id="11" name="Footer Placeholder 10">
            <a:extLst>
              <a:ext uri="{FF2B5EF4-FFF2-40B4-BE49-F238E27FC236}">
                <a16:creationId xmlns="" xmlns:a16="http://schemas.microsoft.com/office/drawing/2014/main" id="{22336FE3-A74D-3C46-98F8-35B178838F0C}"/>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278632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3" name="object 3"/>
          <p:cNvSpPr/>
          <p:nvPr/>
        </p:nvSpPr>
        <p:spPr>
          <a:xfrm>
            <a:off x="1237488" y="2318004"/>
            <a:ext cx="126492" cy="1341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37488" y="2729483"/>
            <a:ext cx="126492" cy="13411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37488" y="2958083"/>
            <a:ext cx="126492" cy="13411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237488" y="3369564"/>
            <a:ext cx="126492" cy="13411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237488" y="3781044"/>
            <a:ext cx="126492" cy="13411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237488" y="4421123"/>
            <a:ext cx="126492" cy="134112"/>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688340" y="1570685"/>
            <a:ext cx="10816590" cy="4734629"/>
          </a:xfrm>
          <a:prstGeom prst="rect">
            <a:avLst/>
          </a:prstGeom>
        </p:spPr>
        <p:txBody>
          <a:bodyPr vert="horz" wrap="square" lIns="0" tIns="12700" rIns="0" bIns="0" rtlCol="0">
            <a:spAutoFit/>
          </a:bodyPr>
          <a:lstStyle/>
          <a:p>
            <a:pPr marL="355600" indent="-342900">
              <a:lnSpc>
                <a:spcPts val="1945"/>
              </a:lnSpc>
              <a:spcBef>
                <a:spcPts val="100"/>
              </a:spcBef>
              <a:buFont typeface="Arial"/>
              <a:buChar char="•"/>
              <a:tabLst>
                <a:tab pos="354965" algn="l"/>
                <a:tab pos="355600" algn="l"/>
              </a:tabLst>
            </a:pPr>
            <a:r>
              <a:rPr sz="1800" spc="-5" dirty="0">
                <a:solidFill>
                  <a:srgbClr val="333333"/>
                </a:solidFill>
                <a:latin typeface="Avenir Roman" panose="02000503020000020003" pitchFamily="2" charset="0"/>
                <a:cs typeface="Georgia"/>
              </a:rPr>
              <a:t>Cf.</a:t>
            </a:r>
            <a:r>
              <a:rPr sz="1800" spc="75" dirty="0">
                <a:solidFill>
                  <a:srgbClr val="4595EB"/>
                </a:solidFill>
                <a:latin typeface="Avenir Roman" panose="02000503020000020003" pitchFamily="2" charset="0"/>
                <a:cs typeface="Georgia"/>
              </a:rPr>
              <a:t> </a:t>
            </a:r>
            <a:r>
              <a:rPr sz="1800" u="sng" dirty="0">
                <a:solidFill>
                  <a:srgbClr val="4595EB"/>
                </a:solidFill>
                <a:uFill>
                  <a:solidFill>
                    <a:srgbClr val="4595EB"/>
                  </a:solidFill>
                </a:uFill>
                <a:latin typeface="Avenir Roman" panose="02000503020000020003" pitchFamily="2" charset="0"/>
                <a:cs typeface="Georgia"/>
                <a:hlinkClick r:id="rId3"/>
              </a:rPr>
              <a:t>article</a:t>
            </a:r>
            <a:r>
              <a:rPr sz="1800" u="sng" spc="80" dirty="0">
                <a:solidFill>
                  <a:srgbClr val="4595EB"/>
                </a:solidFill>
                <a:uFill>
                  <a:solidFill>
                    <a:srgbClr val="4595EB"/>
                  </a:solidFill>
                </a:uFill>
                <a:latin typeface="Avenir Roman" panose="02000503020000020003" pitchFamily="2" charset="0"/>
                <a:cs typeface="Georgia"/>
                <a:hlinkClick r:id="rId3"/>
              </a:rPr>
              <a:t> </a:t>
            </a:r>
            <a:r>
              <a:rPr sz="1800" u="sng" dirty="0">
                <a:solidFill>
                  <a:srgbClr val="4595EB"/>
                </a:solidFill>
                <a:uFill>
                  <a:solidFill>
                    <a:srgbClr val="4595EB"/>
                  </a:solidFill>
                </a:uFill>
                <a:latin typeface="Avenir Roman" panose="02000503020000020003" pitchFamily="2" charset="0"/>
                <a:cs typeface="Georgia"/>
                <a:hlinkClick r:id="rId3"/>
              </a:rPr>
              <a:t>32</a:t>
            </a:r>
            <a:r>
              <a:rPr sz="1800" spc="80" dirty="0">
                <a:solidFill>
                  <a:srgbClr val="4595EB"/>
                </a:solidFill>
                <a:latin typeface="Avenir Roman" panose="02000503020000020003" pitchFamily="2" charset="0"/>
                <a:cs typeface="Georgia"/>
                <a:hlinkClick r:id="rId3"/>
              </a:rPr>
              <a:t> </a:t>
            </a:r>
            <a:r>
              <a:rPr sz="1800" spc="-5" dirty="0">
                <a:solidFill>
                  <a:srgbClr val="333333"/>
                </a:solidFill>
                <a:latin typeface="Avenir Roman" panose="02000503020000020003" pitchFamily="2" charset="0"/>
                <a:cs typeface="Georgia"/>
              </a:rPr>
              <a:t>relatif</a:t>
            </a:r>
            <a:r>
              <a:rPr sz="1800" spc="85" dirty="0">
                <a:solidFill>
                  <a:srgbClr val="333333"/>
                </a:solidFill>
                <a:latin typeface="Avenir Roman" panose="02000503020000020003" pitchFamily="2" charset="0"/>
                <a:cs typeface="Georgia"/>
              </a:rPr>
              <a:t> </a:t>
            </a:r>
            <a:r>
              <a:rPr sz="1800" dirty="0">
                <a:solidFill>
                  <a:srgbClr val="333333"/>
                </a:solidFill>
                <a:latin typeface="Avenir Roman" panose="02000503020000020003" pitchFamily="2" charset="0"/>
                <a:cs typeface="Georgia"/>
              </a:rPr>
              <a:t>à</a:t>
            </a:r>
            <a:r>
              <a:rPr sz="1800" spc="8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ce</a:t>
            </a:r>
            <a:r>
              <a:rPr sz="1800" spc="8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principe</a:t>
            </a:r>
            <a:r>
              <a:rPr sz="1800" spc="8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de</a:t>
            </a:r>
            <a:r>
              <a:rPr sz="1800" spc="8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sécurité</a:t>
            </a:r>
            <a:r>
              <a:rPr sz="1800" spc="90"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des</a:t>
            </a:r>
            <a:r>
              <a:rPr sz="1800" spc="8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données</a:t>
            </a:r>
            <a:r>
              <a:rPr sz="1800" spc="85" dirty="0">
                <a:solidFill>
                  <a:srgbClr val="333333"/>
                </a:solidFill>
                <a:latin typeface="Avenir Roman" panose="02000503020000020003" pitchFamily="2" charset="0"/>
                <a:cs typeface="Georgia"/>
              </a:rPr>
              <a:t> </a:t>
            </a:r>
            <a:r>
              <a:rPr sz="1800" dirty="0">
                <a:solidFill>
                  <a:srgbClr val="333333"/>
                </a:solidFill>
                <a:latin typeface="Avenir Roman" panose="02000503020000020003" pitchFamily="2" charset="0"/>
                <a:cs typeface="Georgia"/>
              </a:rPr>
              <a:t>et</a:t>
            </a:r>
            <a:r>
              <a:rPr sz="1800" spc="80"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consacrant</a:t>
            </a:r>
            <a:r>
              <a:rPr sz="1800" spc="90"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une</a:t>
            </a:r>
            <a:r>
              <a:rPr sz="1800" spc="8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logique</a:t>
            </a:r>
            <a:r>
              <a:rPr sz="1800" spc="80"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d’approche</a:t>
            </a:r>
            <a:r>
              <a:rPr sz="1800" spc="85" dirty="0">
                <a:solidFill>
                  <a:srgbClr val="333333"/>
                </a:solidFill>
                <a:latin typeface="Avenir Roman" panose="02000503020000020003" pitchFamily="2" charset="0"/>
                <a:cs typeface="Georgia"/>
              </a:rPr>
              <a:t> </a:t>
            </a:r>
            <a:r>
              <a:rPr sz="1800" dirty="0">
                <a:solidFill>
                  <a:srgbClr val="333333"/>
                </a:solidFill>
                <a:latin typeface="Avenir Roman" panose="02000503020000020003" pitchFamily="2" charset="0"/>
                <a:cs typeface="Georgia"/>
              </a:rPr>
              <a:t>par</a:t>
            </a:r>
            <a:r>
              <a:rPr sz="1800" spc="75"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les</a:t>
            </a:r>
            <a:endParaRPr sz="1800" dirty="0">
              <a:latin typeface="Avenir Roman" panose="02000503020000020003" pitchFamily="2" charset="0"/>
              <a:cs typeface="Georgia"/>
            </a:endParaRPr>
          </a:p>
          <a:p>
            <a:pPr marL="355600">
              <a:lnSpc>
                <a:spcPts val="1945"/>
              </a:lnSpc>
            </a:pPr>
            <a:r>
              <a:rPr sz="1800" spc="-5" dirty="0">
                <a:solidFill>
                  <a:srgbClr val="333333"/>
                </a:solidFill>
                <a:latin typeface="Avenir Roman" panose="02000503020000020003" pitchFamily="2" charset="0"/>
                <a:cs typeface="Georgia"/>
              </a:rPr>
              <a:t>risques</a:t>
            </a:r>
            <a:r>
              <a:rPr sz="1800" spc="0" dirty="0">
                <a:solidFill>
                  <a:srgbClr val="333333"/>
                </a:solidFill>
                <a:latin typeface="Avenir Roman" panose="02000503020000020003" pitchFamily="2" charset="0"/>
                <a:cs typeface="Georgia"/>
              </a:rPr>
              <a:t> </a:t>
            </a:r>
            <a:r>
              <a:rPr sz="1800" dirty="0">
                <a:solidFill>
                  <a:srgbClr val="333333"/>
                </a:solidFill>
                <a:latin typeface="Avenir Roman" panose="02000503020000020003" pitchFamily="2" charset="0"/>
                <a:cs typeface="Georgia"/>
              </a:rPr>
              <a:t>:</a:t>
            </a:r>
            <a:endParaRPr sz="1800" dirty="0">
              <a:latin typeface="Avenir Roman" panose="02000503020000020003" pitchFamily="2" charset="0"/>
              <a:cs typeface="Georgia"/>
            </a:endParaRPr>
          </a:p>
          <a:p>
            <a:pPr>
              <a:lnSpc>
                <a:spcPct val="100000"/>
              </a:lnSpc>
              <a:spcBef>
                <a:spcPts val="30"/>
              </a:spcBef>
            </a:pPr>
            <a:endParaRPr sz="1550" dirty="0">
              <a:latin typeface="Avenir Roman" panose="02000503020000020003" pitchFamily="2" charset="0"/>
              <a:cs typeface="Times New Roman"/>
            </a:endParaRPr>
          </a:p>
          <a:p>
            <a:pPr marL="817244" marR="9525">
              <a:lnSpc>
                <a:spcPct val="80000"/>
              </a:lnSpc>
            </a:pPr>
            <a:r>
              <a:rPr sz="1500" i="1" dirty="0">
                <a:solidFill>
                  <a:srgbClr val="333333"/>
                </a:solidFill>
                <a:latin typeface="Avenir Roman" panose="02000503020000020003" pitchFamily="2" charset="0"/>
                <a:cs typeface="Georgia"/>
              </a:rPr>
              <a:t>« 1. le </a:t>
            </a:r>
            <a:r>
              <a:rPr sz="1500" i="1" spc="-5" dirty="0">
                <a:solidFill>
                  <a:srgbClr val="333333"/>
                </a:solidFill>
                <a:latin typeface="Avenir Roman" panose="02000503020000020003" pitchFamily="2" charset="0"/>
                <a:cs typeface="Georgia"/>
              </a:rPr>
              <a:t>responsable </a:t>
            </a:r>
            <a:r>
              <a:rPr sz="1500" i="1" dirty="0">
                <a:solidFill>
                  <a:srgbClr val="333333"/>
                </a:solidFill>
                <a:latin typeface="Avenir Roman" panose="02000503020000020003" pitchFamily="2" charset="0"/>
                <a:cs typeface="Georgia"/>
              </a:rPr>
              <a:t>du </a:t>
            </a:r>
            <a:r>
              <a:rPr sz="1500" i="1" spc="-5" dirty="0">
                <a:solidFill>
                  <a:srgbClr val="333333"/>
                </a:solidFill>
                <a:latin typeface="Avenir Roman" panose="02000503020000020003" pitchFamily="2" charset="0"/>
                <a:cs typeface="Georgia"/>
              </a:rPr>
              <a:t>traitement </a:t>
            </a:r>
            <a:r>
              <a:rPr sz="1500" i="1" dirty="0">
                <a:solidFill>
                  <a:srgbClr val="333333"/>
                </a:solidFill>
                <a:latin typeface="Avenir Roman" panose="02000503020000020003" pitchFamily="2" charset="0"/>
                <a:cs typeface="Georgia"/>
              </a:rPr>
              <a:t>et le </a:t>
            </a:r>
            <a:r>
              <a:rPr sz="1500" i="1" spc="-5" dirty="0">
                <a:solidFill>
                  <a:srgbClr val="333333"/>
                </a:solidFill>
                <a:latin typeface="Avenir Roman" panose="02000503020000020003" pitchFamily="2" charset="0"/>
                <a:cs typeface="Georgia"/>
              </a:rPr>
              <a:t>sous-traitant mettent </a:t>
            </a:r>
            <a:r>
              <a:rPr sz="1500" i="1" dirty="0">
                <a:solidFill>
                  <a:srgbClr val="333333"/>
                </a:solidFill>
                <a:latin typeface="Avenir Roman" panose="02000503020000020003" pitchFamily="2" charset="0"/>
                <a:cs typeface="Georgia"/>
              </a:rPr>
              <a:t>en </a:t>
            </a:r>
            <a:r>
              <a:rPr sz="1500" i="1" spc="-5" dirty="0">
                <a:solidFill>
                  <a:srgbClr val="333333"/>
                </a:solidFill>
                <a:latin typeface="Avenir Roman" panose="02000503020000020003" pitchFamily="2" charset="0"/>
                <a:cs typeface="Georgia"/>
              </a:rPr>
              <a:t>œuvre les </a:t>
            </a:r>
            <a:r>
              <a:rPr sz="1500" i="1" u="sng" spc="-5" dirty="0">
                <a:solidFill>
                  <a:srgbClr val="333333"/>
                </a:solidFill>
                <a:uFill>
                  <a:solidFill>
                    <a:srgbClr val="333333"/>
                  </a:solidFill>
                </a:uFill>
                <a:latin typeface="Avenir Roman" panose="02000503020000020003" pitchFamily="2" charset="0"/>
                <a:cs typeface="Georgia"/>
              </a:rPr>
              <a:t>mesures </a:t>
            </a:r>
            <a:r>
              <a:rPr sz="1500" i="1" u="sng" dirty="0">
                <a:solidFill>
                  <a:srgbClr val="333333"/>
                </a:solidFill>
                <a:uFill>
                  <a:solidFill>
                    <a:srgbClr val="333333"/>
                  </a:solidFill>
                </a:uFill>
                <a:latin typeface="Avenir Roman" panose="02000503020000020003" pitchFamily="2" charset="0"/>
                <a:cs typeface="Georgia"/>
              </a:rPr>
              <a:t>techniques et </a:t>
            </a:r>
            <a:r>
              <a:rPr sz="1500" i="1" u="sng" spc="-5" dirty="0">
                <a:solidFill>
                  <a:srgbClr val="333333"/>
                </a:solidFill>
                <a:uFill>
                  <a:solidFill>
                    <a:srgbClr val="333333"/>
                  </a:solidFill>
                </a:uFill>
                <a:latin typeface="Avenir Roman" panose="02000503020000020003" pitchFamily="2" charset="0"/>
                <a:cs typeface="Georgia"/>
              </a:rPr>
              <a:t>organisationnelles </a:t>
            </a:r>
            <a:r>
              <a:rPr sz="1500" i="1" spc="-5" dirty="0">
                <a:solidFill>
                  <a:srgbClr val="333333"/>
                </a:solidFill>
                <a:latin typeface="Avenir Roman" panose="02000503020000020003" pitchFamily="2" charset="0"/>
                <a:cs typeface="Georgia"/>
              </a:rPr>
              <a:t> </a:t>
            </a:r>
            <a:r>
              <a:rPr sz="1500" i="1" u="sng" dirty="0">
                <a:solidFill>
                  <a:srgbClr val="333333"/>
                </a:solidFill>
                <a:uFill>
                  <a:solidFill>
                    <a:srgbClr val="333333"/>
                  </a:solidFill>
                </a:uFill>
                <a:latin typeface="Avenir Roman" panose="02000503020000020003" pitchFamily="2" charset="0"/>
                <a:cs typeface="Georgia"/>
              </a:rPr>
              <a:t>appropriées afin de </a:t>
            </a:r>
            <a:r>
              <a:rPr sz="1500" i="1" u="sng" spc="-5" dirty="0">
                <a:solidFill>
                  <a:srgbClr val="333333"/>
                </a:solidFill>
                <a:uFill>
                  <a:solidFill>
                    <a:srgbClr val="333333"/>
                  </a:solidFill>
                </a:uFill>
                <a:latin typeface="Avenir Roman" panose="02000503020000020003" pitchFamily="2" charset="0"/>
                <a:cs typeface="Georgia"/>
              </a:rPr>
              <a:t>garantir </a:t>
            </a:r>
            <a:r>
              <a:rPr sz="1500" i="1" u="sng" dirty="0">
                <a:solidFill>
                  <a:srgbClr val="333333"/>
                </a:solidFill>
                <a:uFill>
                  <a:solidFill>
                    <a:srgbClr val="333333"/>
                  </a:solidFill>
                </a:uFill>
                <a:latin typeface="Avenir Roman" panose="02000503020000020003" pitchFamily="2" charset="0"/>
                <a:cs typeface="Georgia"/>
              </a:rPr>
              <a:t>un niveau de </a:t>
            </a:r>
            <a:r>
              <a:rPr sz="1500" i="1" u="sng" spc="-5" dirty="0">
                <a:solidFill>
                  <a:srgbClr val="333333"/>
                </a:solidFill>
                <a:uFill>
                  <a:solidFill>
                    <a:srgbClr val="333333"/>
                  </a:solidFill>
                </a:uFill>
                <a:latin typeface="Avenir Roman" panose="02000503020000020003" pitchFamily="2" charset="0"/>
                <a:cs typeface="Georgia"/>
              </a:rPr>
              <a:t>sécurité </a:t>
            </a:r>
            <a:r>
              <a:rPr sz="1500" i="1" u="sng" dirty="0">
                <a:solidFill>
                  <a:srgbClr val="333333"/>
                </a:solidFill>
                <a:uFill>
                  <a:solidFill>
                    <a:srgbClr val="333333"/>
                  </a:solidFill>
                </a:uFill>
                <a:latin typeface="Avenir Roman" panose="02000503020000020003" pitchFamily="2" charset="0"/>
                <a:cs typeface="Georgia"/>
              </a:rPr>
              <a:t>adapté au </a:t>
            </a:r>
            <a:r>
              <a:rPr sz="1500" i="1" u="sng" spc="-5" dirty="0">
                <a:solidFill>
                  <a:srgbClr val="333333"/>
                </a:solidFill>
                <a:uFill>
                  <a:solidFill>
                    <a:srgbClr val="333333"/>
                  </a:solidFill>
                </a:uFill>
                <a:latin typeface="Avenir Roman" panose="02000503020000020003" pitchFamily="2" charset="0"/>
                <a:cs typeface="Georgia"/>
              </a:rPr>
              <a:t>risque</a:t>
            </a:r>
            <a:r>
              <a:rPr sz="1500" i="1" spc="-5"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y </a:t>
            </a:r>
            <a:r>
              <a:rPr sz="1500" i="1" spc="-5" dirty="0">
                <a:solidFill>
                  <a:srgbClr val="333333"/>
                </a:solidFill>
                <a:latin typeface="Avenir Roman" panose="02000503020000020003" pitchFamily="2" charset="0"/>
                <a:cs typeface="Georgia"/>
              </a:rPr>
              <a:t>compris </a:t>
            </a:r>
            <a:r>
              <a:rPr sz="1500" i="1" dirty="0">
                <a:solidFill>
                  <a:srgbClr val="333333"/>
                </a:solidFill>
                <a:latin typeface="Avenir Roman" panose="02000503020000020003" pitchFamily="2" charset="0"/>
                <a:cs typeface="Georgia"/>
              </a:rPr>
              <a:t>entre </a:t>
            </a:r>
            <a:r>
              <a:rPr sz="1500" i="1" spc="-5" dirty="0">
                <a:solidFill>
                  <a:srgbClr val="333333"/>
                </a:solidFill>
                <a:latin typeface="Avenir Roman" panose="02000503020000020003" pitchFamily="2" charset="0"/>
                <a:cs typeface="Georgia"/>
              </a:rPr>
              <a:t>autres, selon les </a:t>
            </a:r>
            <a:r>
              <a:rPr sz="1500" i="1" dirty="0">
                <a:solidFill>
                  <a:srgbClr val="333333"/>
                </a:solidFill>
                <a:latin typeface="Avenir Roman" panose="02000503020000020003" pitchFamily="2" charset="0"/>
                <a:cs typeface="Georgia"/>
              </a:rPr>
              <a:t>besoins</a:t>
            </a:r>
            <a:r>
              <a:rPr sz="1500" i="1" spc="75"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a:t>
            </a:r>
            <a:endParaRPr sz="1500" dirty="0">
              <a:latin typeface="Avenir Roman" panose="02000503020000020003" pitchFamily="2" charset="0"/>
              <a:cs typeface="Georgia"/>
            </a:endParaRPr>
          </a:p>
          <a:p>
            <a:pPr marL="817244" lvl="1">
              <a:lnSpc>
                <a:spcPct val="100000"/>
              </a:lnSpc>
              <a:buAutoNum type="alphaLcParenR"/>
              <a:tabLst>
                <a:tab pos="1045210" algn="l"/>
              </a:tabLst>
            </a:pPr>
            <a:r>
              <a:rPr sz="1500" i="1" dirty="0">
                <a:solidFill>
                  <a:srgbClr val="333333"/>
                </a:solidFill>
                <a:latin typeface="Avenir Roman" panose="02000503020000020003" pitchFamily="2" charset="0"/>
                <a:cs typeface="Georgia"/>
              </a:rPr>
              <a:t>la </a:t>
            </a:r>
            <a:r>
              <a:rPr sz="1500" i="1" spc="-5" dirty="0">
                <a:solidFill>
                  <a:srgbClr val="333333"/>
                </a:solidFill>
                <a:latin typeface="Avenir Roman" panose="02000503020000020003" pitchFamily="2" charset="0"/>
                <a:cs typeface="Georgia"/>
              </a:rPr>
              <a:t>pseudonymisation </a:t>
            </a:r>
            <a:r>
              <a:rPr sz="1500" i="1" dirty="0">
                <a:solidFill>
                  <a:srgbClr val="333333"/>
                </a:solidFill>
                <a:latin typeface="Avenir Roman" panose="02000503020000020003" pitchFamily="2" charset="0"/>
                <a:cs typeface="Georgia"/>
              </a:rPr>
              <a:t>et le </a:t>
            </a:r>
            <a:r>
              <a:rPr sz="1500" i="1" spc="-5" dirty="0">
                <a:solidFill>
                  <a:srgbClr val="333333"/>
                </a:solidFill>
                <a:latin typeface="Avenir Roman" panose="02000503020000020003" pitchFamily="2" charset="0"/>
                <a:cs typeface="Georgia"/>
              </a:rPr>
              <a:t>chiffrement des données </a:t>
            </a:r>
            <a:r>
              <a:rPr sz="1500" i="1" dirty="0">
                <a:solidFill>
                  <a:srgbClr val="333333"/>
                </a:solidFill>
                <a:latin typeface="Avenir Roman" panose="02000503020000020003" pitchFamily="2" charset="0"/>
                <a:cs typeface="Georgia"/>
              </a:rPr>
              <a:t>à </a:t>
            </a:r>
            <a:r>
              <a:rPr sz="1500" i="1" spc="-5" dirty="0">
                <a:solidFill>
                  <a:srgbClr val="333333"/>
                </a:solidFill>
                <a:latin typeface="Avenir Roman" panose="02000503020000020003" pitchFamily="2" charset="0"/>
                <a:cs typeface="Georgia"/>
              </a:rPr>
              <a:t>caractère</a:t>
            </a:r>
            <a:r>
              <a:rPr sz="1500" i="1" spc="50"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personnel;</a:t>
            </a:r>
            <a:endParaRPr sz="1500" dirty="0">
              <a:latin typeface="Avenir Roman" panose="02000503020000020003" pitchFamily="2" charset="0"/>
              <a:cs typeface="Georgia"/>
            </a:endParaRPr>
          </a:p>
          <a:p>
            <a:pPr marL="1065530" lvl="1" indent="-248285">
              <a:lnSpc>
                <a:spcPts val="1620"/>
              </a:lnSpc>
              <a:buAutoNum type="alphaLcParenR"/>
              <a:tabLst>
                <a:tab pos="1066165" algn="l"/>
              </a:tabLst>
            </a:pPr>
            <a:r>
              <a:rPr sz="1500" i="1" spc="-5" dirty="0">
                <a:solidFill>
                  <a:srgbClr val="333333"/>
                </a:solidFill>
                <a:latin typeface="Avenir Roman" panose="02000503020000020003" pitchFamily="2" charset="0"/>
                <a:cs typeface="Georgia"/>
              </a:rPr>
              <a:t>des</a:t>
            </a:r>
            <a:r>
              <a:rPr sz="1500" i="1" spc="204"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moyens</a:t>
            </a:r>
            <a:r>
              <a:rPr sz="1500" i="1" spc="210"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permettant</a:t>
            </a:r>
            <a:r>
              <a:rPr sz="1500" i="1" spc="210"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de</a:t>
            </a:r>
            <a:r>
              <a:rPr sz="1500" i="1" spc="204"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garantir</a:t>
            </a:r>
            <a:r>
              <a:rPr sz="1500" i="1" spc="210"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la</a:t>
            </a:r>
            <a:r>
              <a:rPr sz="1500" i="1" spc="210"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confidentialité,</a:t>
            </a:r>
            <a:r>
              <a:rPr sz="1500" i="1" spc="204"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l'intégrité,</a:t>
            </a:r>
            <a:r>
              <a:rPr sz="1500" i="1" spc="215"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la</a:t>
            </a:r>
            <a:r>
              <a:rPr sz="1500" i="1" spc="210"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disponibilité</a:t>
            </a:r>
            <a:r>
              <a:rPr sz="1500" i="1" spc="204"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et</a:t>
            </a:r>
            <a:r>
              <a:rPr sz="1500" i="1" spc="210"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la</a:t>
            </a:r>
            <a:r>
              <a:rPr sz="1500" i="1" spc="210"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résilience</a:t>
            </a:r>
            <a:r>
              <a:rPr sz="1500" i="1" spc="210"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constantes</a:t>
            </a:r>
            <a:r>
              <a:rPr sz="1500" i="1" spc="204"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des</a:t>
            </a:r>
            <a:endParaRPr sz="1500" dirty="0">
              <a:latin typeface="Avenir Roman" panose="02000503020000020003" pitchFamily="2" charset="0"/>
              <a:cs typeface="Georgia"/>
            </a:endParaRPr>
          </a:p>
          <a:p>
            <a:pPr marL="817244">
              <a:lnSpc>
                <a:spcPts val="1620"/>
              </a:lnSpc>
            </a:pPr>
            <a:r>
              <a:rPr sz="1500" i="1" spc="-5" dirty="0">
                <a:solidFill>
                  <a:srgbClr val="333333"/>
                </a:solidFill>
                <a:latin typeface="Avenir Roman" panose="02000503020000020003" pitchFamily="2" charset="0"/>
                <a:cs typeface="Georgia"/>
              </a:rPr>
              <a:t>systèmes et des services de traitement</a:t>
            </a:r>
            <a:r>
              <a:rPr sz="1500" i="1" spc="80"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a:t>
            </a:r>
            <a:endParaRPr sz="1500" dirty="0">
              <a:latin typeface="Avenir Roman" panose="02000503020000020003" pitchFamily="2" charset="0"/>
              <a:cs typeface="Georgia"/>
            </a:endParaRPr>
          </a:p>
          <a:p>
            <a:pPr marL="817244" marR="5080" lvl="1">
              <a:lnSpc>
                <a:spcPct val="80000"/>
              </a:lnSpc>
              <a:spcBef>
                <a:spcPts val="365"/>
              </a:spcBef>
              <a:buAutoNum type="alphaLcParenR" startAt="3"/>
              <a:tabLst>
                <a:tab pos="1026794" algn="l"/>
              </a:tabLst>
            </a:pPr>
            <a:r>
              <a:rPr sz="1500" i="1" spc="-5" dirty="0">
                <a:solidFill>
                  <a:srgbClr val="333333"/>
                </a:solidFill>
                <a:latin typeface="Avenir Roman" panose="02000503020000020003" pitchFamily="2" charset="0"/>
                <a:cs typeface="Georgia"/>
              </a:rPr>
              <a:t>des moyens permettant </a:t>
            </a:r>
            <a:r>
              <a:rPr sz="1500" i="1" dirty="0">
                <a:solidFill>
                  <a:srgbClr val="333333"/>
                </a:solidFill>
                <a:latin typeface="Avenir Roman" panose="02000503020000020003" pitchFamily="2" charset="0"/>
                <a:cs typeface="Georgia"/>
              </a:rPr>
              <a:t>de </a:t>
            </a:r>
            <a:r>
              <a:rPr sz="1500" i="1" spc="-5" dirty="0">
                <a:solidFill>
                  <a:srgbClr val="333333"/>
                </a:solidFill>
                <a:latin typeface="Avenir Roman" panose="02000503020000020003" pitchFamily="2" charset="0"/>
                <a:cs typeface="Georgia"/>
              </a:rPr>
              <a:t>rétablir la disponibilité des données </a:t>
            </a:r>
            <a:r>
              <a:rPr sz="1500" i="1" dirty="0">
                <a:solidFill>
                  <a:srgbClr val="333333"/>
                </a:solidFill>
                <a:latin typeface="Avenir Roman" panose="02000503020000020003" pitchFamily="2" charset="0"/>
                <a:cs typeface="Georgia"/>
              </a:rPr>
              <a:t>à </a:t>
            </a:r>
            <a:r>
              <a:rPr sz="1500" i="1" spc="-5" dirty="0">
                <a:solidFill>
                  <a:srgbClr val="333333"/>
                </a:solidFill>
                <a:latin typeface="Avenir Roman" panose="02000503020000020003" pitchFamily="2" charset="0"/>
                <a:cs typeface="Georgia"/>
              </a:rPr>
              <a:t>caractère personnel </a:t>
            </a:r>
            <a:r>
              <a:rPr sz="1500" i="1" dirty="0">
                <a:solidFill>
                  <a:srgbClr val="333333"/>
                </a:solidFill>
                <a:latin typeface="Avenir Roman" panose="02000503020000020003" pitchFamily="2" charset="0"/>
                <a:cs typeface="Georgia"/>
              </a:rPr>
              <a:t>et </a:t>
            </a:r>
            <a:r>
              <a:rPr sz="1500" i="1" spc="-5" dirty="0">
                <a:solidFill>
                  <a:srgbClr val="333333"/>
                </a:solidFill>
                <a:latin typeface="Avenir Roman" panose="02000503020000020003" pitchFamily="2" charset="0"/>
                <a:cs typeface="Georgia"/>
              </a:rPr>
              <a:t>l'accès </a:t>
            </a:r>
            <a:r>
              <a:rPr sz="1500" i="1" dirty="0">
                <a:solidFill>
                  <a:srgbClr val="333333"/>
                </a:solidFill>
                <a:latin typeface="Avenir Roman" panose="02000503020000020003" pitchFamily="2" charset="0"/>
                <a:cs typeface="Georgia"/>
              </a:rPr>
              <a:t>à </a:t>
            </a:r>
            <a:r>
              <a:rPr sz="1500" i="1" spc="-5" dirty="0">
                <a:solidFill>
                  <a:srgbClr val="333333"/>
                </a:solidFill>
                <a:latin typeface="Avenir Roman" panose="02000503020000020003" pitchFamily="2" charset="0"/>
                <a:cs typeface="Georgia"/>
              </a:rPr>
              <a:t>celles-ci dans des  délais </a:t>
            </a:r>
            <a:r>
              <a:rPr sz="1500" i="1" dirty="0">
                <a:solidFill>
                  <a:srgbClr val="333333"/>
                </a:solidFill>
                <a:latin typeface="Avenir Roman" panose="02000503020000020003" pitchFamily="2" charset="0"/>
                <a:cs typeface="Georgia"/>
              </a:rPr>
              <a:t>appropriés en cas </a:t>
            </a:r>
            <a:r>
              <a:rPr sz="1500" i="1" spc="-5" dirty="0">
                <a:solidFill>
                  <a:srgbClr val="333333"/>
                </a:solidFill>
                <a:latin typeface="Avenir Roman" panose="02000503020000020003" pitchFamily="2" charset="0"/>
                <a:cs typeface="Georgia"/>
              </a:rPr>
              <a:t>d'incident physique ou technique</a:t>
            </a:r>
            <a:r>
              <a:rPr sz="1500" i="1" spc="55"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a:t>
            </a:r>
            <a:endParaRPr sz="1500" dirty="0">
              <a:latin typeface="Avenir Roman" panose="02000503020000020003" pitchFamily="2" charset="0"/>
              <a:cs typeface="Georgia"/>
            </a:endParaRPr>
          </a:p>
          <a:p>
            <a:pPr marL="817244" marR="5080" lvl="1">
              <a:lnSpc>
                <a:spcPct val="80000"/>
              </a:lnSpc>
              <a:spcBef>
                <a:spcPts val="359"/>
              </a:spcBef>
              <a:buAutoNum type="alphaLcParenR" startAt="3"/>
              <a:tabLst>
                <a:tab pos="1095375" algn="l"/>
              </a:tabLst>
            </a:pPr>
            <a:r>
              <a:rPr sz="1500" i="1" spc="-5" dirty="0">
                <a:solidFill>
                  <a:srgbClr val="333333"/>
                </a:solidFill>
                <a:latin typeface="Avenir Roman" panose="02000503020000020003" pitchFamily="2" charset="0"/>
                <a:cs typeface="Georgia"/>
              </a:rPr>
              <a:t>une </a:t>
            </a:r>
            <a:r>
              <a:rPr sz="1500" i="1" spc="-10" dirty="0">
                <a:solidFill>
                  <a:srgbClr val="333333"/>
                </a:solidFill>
                <a:latin typeface="Avenir Roman" panose="02000503020000020003" pitchFamily="2" charset="0"/>
                <a:cs typeface="Georgia"/>
              </a:rPr>
              <a:t>procédure </a:t>
            </a:r>
            <a:r>
              <a:rPr sz="1500" i="1" spc="-5" dirty="0">
                <a:solidFill>
                  <a:srgbClr val="333333"/>
                </a:solidFill>
                <a:latin typeface="Avenir Roman" panose="02000503020000020003" pitchFamily="2" charset="0"/>
                <a:cs typeface="Georgia"/>
              </a:rPr>
              <a:t>visant </a:t>
            </a:r>
            <a:r>
              <a:rPr sz="1500" i="1" dirty="0">
                <a:solidFill>
                  <a:srgbClr val="333333"/>
                </a:solidFill>
                <a:latin typeface="Avenir Roman" panose="02000503020000020003" pitchFamily="2" charset="0"/>
                <a:cs typeface="Georgia"/>
              </a:rPr>
              <a:t>à </a:t>
            </a:r>
            <a:r>
              <a:rPr sz="1500" i="1" spc="-5" dirty="0">
                <a:solidFill>
                  <a:srgbClr val="333333"/>
                </a:solidFill>
                <a:latin typeface="Avenir Roman" panose="02000503020000020003" pitchFamily="2" charset="0"/>
                <a:cs typeface="Georgia"/>
              </a:rPr>
              <a:t>tester, </a:t>
            </a:r>
            <a:r>
              <a:rPr sz="1500" i="1" dirty="0">
                <a:solidFill>
                  <a:srgbClr val="333333"/>
                </a:solidFill>
                <a:latin typeface="Avenir Roman" panose="02000503020000020003" pitchFamily="2" charset="0"/>
                <a:cs typeface="Georgia"/>
              </a:rPr>
              <a:t>à </a:t>
            </a:r>
            <a:r>
              <a:rPr sz="1500" i="1" spc="-5" dirty="0">
                <a:solidFill>
                  <a:srgbClr val="333333"/>
                </a:solidFill>
                <a:latin typeface="Avenir Roman" panose="02000503020000020003" pitchFamily="2" charset="0"/>
                <a:cs typeface="Georgia"/>
              </a:rPr>
              <a:t>analyser </a:t>
            </a:r>
            <a:r>
              <a:rPr sz="1500" i="1" dirty="0">
                <a:solidFill>
                  <a:srgbClr val="333333"/>
                </a:solidFill>
                <a:latin typeface="Avenir Roman" panose="02000503020000020003" pitchFamily="2" charset="0"/>
                <a:cs typeface="Georgia"/>
              </a:rPr>
              <a:t>et à </a:t>
            </a:r>
            <a:r>
              <a:rPr sz="1500" i="1" spc="-5" dirty="0">
                <a:solidFill>
                  <a:srgbClr val="333333"/>
                </a:solidFill>
                <a:latin typeface="Avenir Roman" panose="02000503020000020003" pitchFamily="2" charset="0"/>
                <a:cs typeface="Georgia"/>
              </a:rPr>
              <a:t>évaluer régulièrement l'efficacité des mesures </a:t>
            </a:r>
            <a:r>
              <a:rPr sz="1500" i="1" dirty="0">
                <a:solidFill>
                  <a:srgbClr val="333333"/>
                </a:solidFill>
                <a:latin typeface="Avenir Roman" panose="02000503020000020003" pitchFamily="2" charset="0"/>
                <a:cs typeface="Georgia"/>
              </a:rPr>
              <a:t>techniques </a:t>
            </a:r>
            <a:r>
              <a:rPr sz="1500" i="1" spc="0" dirty="0">
                <a:solidFill>
                  <a:srgbClr val="333333"/>
                </a:solidFill>
                <a:latin typeface="Avenir Roman" panose="02000503020000020003" pitchFamily="2" charset="0"/>
                <a:cs typeface="Georgia"/>
              </a:rPr>
              <a:t>et </a:t>
            </a:r>
            <a:r>
              <a:rPr sz="1500" i="1" spc="365"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organisationnelles pour assurer </a:t>
            </a:r>
            <a:r>
              <a:rPr sz="1500" i="1" dirty="0">
                <a:solidFill>
                  <a:srgbClr val="333333"/>
                </a:solidFill>
                <a:latin typeface="Avenir Roman" panose="02000503020000020003" pitchFamily="2" charset="0"/>
                <a:cs typeface="Georgia"/>
              </a:rPr>
              <a:t>la </a:t>
            </a:r>
            <a:r>
              <a:rPr sz="1500" i="1" spc="-5" dirty="0">
                <a:solidFill>
                  <a:srgbClr val="333333"/>
                </a:solidFill>
                <a:latin typeface="Avenir Roman" panose="02000503020000020003" pitchFamily="2" charset="0"/>
                <a:cs typeface="Georgia"/>
              </a:rPr>
              <a:t>sécurité </a:t>
            </a:r>
            <a:r>
              <a:rPr sz="1500" i="1" dirty="0">
                <a:solidFill>
                  <a:srgbClr val="333333"/>
                </a:solidFill>
                <a:latin typeface="Avenir Roman" panose="02000503020000020003" pitchFamily="2" charset="0"/>
                <a:cs typeface="Georgia"/>
              </a:rPr>
              <a:t>du</a:t>
            </a:r>
            <a:r>
              <a:rPr sz="1500" i="1" spc="0"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traitement.</a:t>
            </a:r>
            <a:endParaRPr sz="1500" dirty="0">
              <a:latin typeface="Avenir Roman" panose="02000503020000020003" pitchFamily="2" charset="0"/>
              <a:cs typeface="Georgia"/>
            </a:endParaRPr>
          </a:p>
          <a:p>
            <a:pPr>
              <a:lnSpc>
                <a:spcPct val="100000"/>
              </a:lnSpc>
              <a:spcBef>
                <a:spcPts val="25"/>
              </a:spcBef>
            </a:pPr>
            <a:endParaRPr sz="1850" dirty="0">
              <a:latin typeface="Avenir Roman" panose="02000503020000020003" pitchFamily="2" charset="0"/>
              <a:cs typeface="Times New Roman"/>
            </a:endParaRPr>
          </a:p>
          <a:p>
            <a:pPr marL="817244" marR="5715" algn="just">
              <a:lnSpc>
                <a:spcPct val="80100"/>
              </a:lnSpc>
              <a:spcBef>
                <a:spcPts val="5"/>
              </a:spcBef>
            </a:pPr>
            <a:r>
              <a:rPr sz="1500" i="1" dirty="0">
                <a:solidFill>
                  <a:srgbClr val="333333"/>
                </a:solidFill>
                <a:latin typeface="Avenir Roman" panose="02000503020000020003" pitchFamily="2" charset="0"/>
                <a:cs typeface="Georgia"/>
              </a:rPr>
              <a:t>2. </a:t>
            </a:r>
            <a:r>
              <a:rPr sz="1500" i="1" u="sng" spc="-10" dirty="0">
                <a:solidFill>
                  <a:srgbClr val="333333"/>
                </a:solidFill>
                <a:uFill>
                  <a:solidFill>
                    <a:srgbClr val="333333"/>
                  </a:solidFill>
                </a:uFill>
                <a:latin typeface="Avenir Roman" panose="02000503020000020003" pitchFamily="2" charset="0"/>
                <a:cs typeface="Georgia"/>
              </a:rPr>
              <a:t>Lors </a:t>
            </a:r>
            <a:r>
              <a:rPr sz="1500" i="1" u="sng" spc="-5" dirty="0">
                <a:solidFill>
                  <a:srgbClr val="333333"/>
                </a:solidFill>
                <a:uFill>
                  <a:solidFill>
                    <a:srgbClr val="333333"/>
                  </a:solidFill>
                </a:uFill>
                <a:latin typeface="Avenir Roman" panose="02000503020000020003" pitchFamily="2" charset="0"/>
                <a:cs typeface="Georgia"/>
              </a:rPr>
              <a:t>de l'évaluation du </a:t>
            </a:r>
            <a:r>
              <a:rPr sz="1500" i="1" u="sng" dirty="0">
                <a:solidFill>
                  <a:srgbClr val="333333"/>
                </a:solidFill>
                <a:uFill>
                  <a:solidFill>
                    <a:srgbClr val="333333"/>
                  </a:solidFill>
                </a:uFill>
                <a:latin typeface="Avenir Roman" panose="02000503020000020003" pitchFamily="2" charset="0"/>
                <a:cs typeface="Georgia"/>
              </a:rPr>
              <a:t>niveau </a:t>
            </a:r>
            <a:r>
              <a:rPr sz="1500" i="1" u="sng" spc="-5" dirty="0">
                <a:solidFill>
                  <a:srgbClr val="333333"/>
                </a:solidFill>
                <a:uFill>
                  <a:solidFill>
                    <a:srgbClr val="333333"/>
                  </a:solidFill>
                </a:uFill>
                <a:latin typeface="Avenir Roman" panose="02000503020000020003" pitchFamily="2" charset="0"/>
                <a:cs typeface="Georgia"/>
              </a:rPr>
              <a:t>de sécurité approprié, il </a:t>
            </a:r>
            <a:r>
              <a:rPr sz="1500" i="1" u="sng" dirty="0">
                <a:solidFill>
                  <a:srgbClr val="333333"/>
                </a:solidFill>
                <a:uFill>
                  <a:solidFill>
                    <a:srgbClr val="333333"/>
                  </a:solidFill>
                </a:uFill>
                <a:latin typeface="Avenir Roman" panose="02000503020000020003" pitchFamily="2" charset="0"/>
                <a:cs typeface="Georgia"/>
              </a:rPr>
              <a:t>est </a:t>
            </a:r>
            <a:r>
              <a:rPr sz="1500" i="1" u="sng" spc="-5" dirty="0">
                <a:solidFill>
                  <a:srgbClr val="333333"/>
                </a:solidFill>
                <a:uFill>
                  <a:solidFill>
                    <a:srgbClr val="333333"/>
                  </a:solidFill>
                </a:uFill>
                <a:latin typeface="Avenir Roman" panose="02000503020000020003" pitchFamily="2" charset="0"/>
                <a:cs typeface="Georgia"/>
              </a:rPr>
              <a:t>tenu compte en particulier des risques que présente </a:t>
            </a:r>
            <a:r>
              <a:rPr sz="1500" i="1" u="sng" dirty="0">
                <a:solidFill>
                  <a:srgbClr val="333333"/>
                </a:solidFill>
                <a:uFill>
                  <a:solidFill>
                    <a:srgbClr val="333333"/>
                  </a:solidFill>
                </a:uFill>
                <a:latin typeface="Avenir Roman" panose="02000503020000020003" pitchFamily="2" charset="0"/>
                <a:cs typeface="Georgia"/>
              </a:rPr>
              <a:t>le  traitement, </a:t>
            </a:r>
            <a:r>
              <a:rPr sz="1500" i="1" u="sng" spc="-5" dirty="0">
                <a:solidFill>
                  <a:srgbClr val="333333"/>
                </a:solidFill>
                <a:uFill>
                  <a:solidFill>
                    <a:srgbClr val="333333"/>
                  </a:solidFill>
                </a:uFill>
                <a:latin typeface="Avenir Roman" panose="02000503020000020003" pitchFamily="2" charset="0"/>
                <a:cs typeface="Georgia"/>
              </a:rPr>
              <a:t>résultant </a:t>
            </a:r>
            <a:r>
              <a:rPr sz="1500" i="1" u="sng" dirty="0">
                <a:solidFill>
                  <a:srgbClr val="333333"/>
                </a:solidFill>
                <a:uFill>
                  <a:solidFill>
                    <a:srgbClr val="333333"/>
                  </a:solidFill>
                </a:uFill>
                <a:latin typeface="Avenir Roman" panose="02000503020000020003" pitchFamily="2" charset="0"/>
                <a:cs typeface="Georgia"/>
              </a:rPr>
              <a:t>notamment de la </a:t>
            </a:r>
            <a:r>
              <a:rPr sz="1500" i="1" u="sng" spc="-5" dirty="0">
                <a:solidFill>
                  <a:srgbClr val="333333"/>
                </a:solidFill>
                <a:uFill>
                  <a:solidFill>
                    <a:srgbClr val="333333"/>
                  </a:solidFill>
                </a:uFill>
                <a:latin typeface="Avenir Roman" panose="02000503020000020003" pitchFamily="2" charset="0"/>
                <a:cs typeface="Georgia"/>
              </a:rPr>
              <a:t>destruction, </a:t>
            </a:r>
            <a:r>
              <a:rPr sz="1500" i="1" u="sng" dirty="0">
                <a:solidFill>
                  <a:srgbClr val="333333"/>
                </a:solidFill>
                <a:uFill>
                  <a:solidFill>
                    <a:srgbClr val="333333"/>
                  </a:solidFill>
                </a:uFill>
                <a:latin typeface="Avenir Roman" panose="02000503020000020003" pitchFamily="2" charset="0"/>
                <a:cs typeface="Georgia"/>
              </a:rPr>
              <a:t>de la </a:t>
            </a:r>
            <a:r>
              <a:rPr sz="1500" i="1" u="sng" spc="-5" dirty="0">
                <a:solidFill>
                  <a:srgbClr val="333333"/>
                </a:solidFill>
                <a:uFill>
                  <a:solidFill>
                    <a:srgbClr val="333333"/>
                  </a:solidFill>
                </a:uFill>
                <a:latin typeface="Avenir Roman" panose="02000503020000020003" pitchFamily="2" charset="0"/>
                <a:cs typeface="Georgia"/>
              </a:rPr>
              <a:t>perte, </a:t>
            </a:r>
            <a:r>
              <a:rPr sz="1500" i="1" u="sng" dirty="0">
                <a:solidFill>
                  <a:srgbClr val="333333"/>
                </a:solidFill>
                <a:uFill>
                  <a:solidFill>
                    <a:srgbClr val="333333"/>
                  </a:solidFill>
                </a:uFill>
                <a:latin typeface="Avenir Roman" panose="02000503020000020003" pitchFamily="2" charset="0"/>
                <a:cs typeface="Georgia"/>
              </a:rPr>
              <a:t>de </a:t>
            </a:r>
            <a:r>
              <a:rPr sz="1500" i="1" u="sng" spc="-5" dirty="0">
                <a:solidFill>
                  <a:srgbClr val="333333"/>
                </a:solidFill>
                <a:uFill>
                  <a:solidFill>
                    <a:srgbClr val="333333"/>
                  </a:solidFill>
                </a:uFill>
                <a:latin typeface="Avenir Roman" panose="02000503020000020003" pitchFamily="2" charset="0"/>
                <a:cs typeface="Georgia"/>
              </a:rPr>
              <a:t>l'altération, </a:t>
            </a:r>
            <a:r>
              <a:rPr sz="1500" i="1" u="sng" dirty="0">
                <a:solidFill>
                  <a:srgbClr val="333333"/>
                </a:solidFill>
                <a:uFill>
                  <a:solidFill>
                    <a:srgbClr val="333333"/>
                  </a:solidFill>
                </a:uFill>
                <a:latin typeface="Avenir Roman" panose="02000503020000020003" pitchFamily="2" charset="0"/>
                <a:cs typeface="Georgia"/>
              </a:rPr>
              <a:t>de la </a:t>
            </a:r>
            <a:r>
              <a:rPr sz="1500" i="1" u="sng" spc="-5" dirty="0">
                <a:solidFill>
                  <a:srgbClr val="333333"/>
                </a:solidFill>
                <a:uFill>
                  <a:solidFill>
                    <a:srgbClr val="333333"/>
                  </a:solidFill>
                </a:uFill>
                <a:latin typeface="Avenir Roman" panose="02000503020000020003" pitchFamily="2" charset="0"/>
                <a:cs typeface="Georgia"/>
              </a:rPr>
              <a:t>divulgation </a:t>
            </a:r>
            <a:r>
              <a:rPr sz="1500" i="1" u="sng" dirty="0">
                <a:solidFill>
                  <a:srgbClr val="333333"/>
                </a:solidFill>
                <a:uFill>
                  <a:solidFill>
                    <a:srgbClr val="333333"/>
                  </a:solidFill>
                </a:uFill>
                <a:latin typeface="Avenir Roman" panose="02000503020000020003" pitchFamily="2" charset="0"/>
                <a:cs typeface="Georgia"/>
              </a:rPr>
              <a:t>non </a:t>
            </a:r>
            <a:r>
              <a:rPr sz="1500" i="1" u="sng" spc="-5" dirty="0">
                <a:solidFill>
                  <a:srgbClr val="333333"/>
                </a:solidFill>
                <a:uFill>
                  <a:solidFill>
                    <a:srgbClr val="333333"/>
                  </a:solidFill>
                </a:uFill>
                <a:latin typeface="Avenir Roman" panose="02000503020000020003" pitchFamily="2" charset="0"/>
                <a:cs typeface="Georgia"/>
              </a:rPr>
              <a:t>autorisée </a:t>
            </a:r>
            <a:r>
              <a:rPr sz="1500" i="1" u="sng" spc="0" dirty="0">
                <a:solidFill>
                  <a:srgbClr val="333333"/>
                </a:solidFill>
                <a:uFill>
                  <a:solidFill>
                    <a:srgbClr val="333333"/>
                  </a:solidFill>
                </a:uFill>
                <a:latin typeface="Avenir Roman" panose="02000503020000020003" pitchFamily="2" charset="0"/>
                <a:cs typeface="Georgia"/>
              </a:rPr>
              <a:t>de  </a:t>
            </a:r>
            <a:r>
              <a:rPr sz="1500" i="1" u="sng" spc="-5" dirty="0">
                <a:solidFill>
                  <a:srgbClr val="333333"/>
                </a:solidFill>
                <a:uFill>
                  <a:solidFill>
                    <a:srgbClr val="333333"/>
                  </a:solidFill>
                </a:uFill>
                <a:latin typeface="Avenir Roman" panose="02000503020000020003" pitchFamily="2" charset="0"/>
                <a:cs typeface="Georgia"/>
              </a:rPr>
              <a:t>données </a:t>
            </a:r>
            <a:r>
              <a:rPr sz="1500" i="1" u="sng" dirty="0">
                <a:solidFill>
                  <a:srgbClr val="333333"/>
                </a:solidFill>
                <a:uFill>
                  <a:solidFill>
                    <a:srgbClr val="333333"/>
                  </a:solidFill>
                </a:uFill>
                <a:latin typeface="Avenir Roman" panose="02000503020000020003" pitchFamily="2" charset="0"/>
                <a:cs typeface="Georgia"/>
              </a:rPr>
              <a:t>à </a:t>
            </a:r>
            <a:r>
              <a:rPr sz="1500" i="1" u="sng" spc="-5" dirty="0">
                <a:solidFill>
                  <a:srgbClr val="333333"/>
                </a:solidFill>
                <a:uFill>
                  <a:solidFill>
                    <a:srgbClr val="333333"/>
                  </a:solidFill>
                </a:uFill>
                <a:latin typeface="Avenir Roman" panose="02000503020000020003" pitchFamily="2" charset="0"/>
                <a:cs typeface="Georgia"/>
              </a:rPr>
              <a:t>caractère personnel transmises, conservées ou </a:t>
            </a:r>
            <a:r>
              <a:rPr sz="1500" i="1" u="sng" dirty="0">
                <a:solidFill>
                  <a:srgbClr val="333333"/>
                </a:solidFill>
                <a:uFill>
                  <a:solidFill>
                    <a:srgbClr val="333333"/>
                  </a:solidFill>
                </a:uFill>
                <a:latin typeface="Avenir Roman" panose="02000503020000020003" pitchFamily="2" charset="0"/>
                <a:cs typeface="Georgia"/>
              </a:rPr>
              <a:t>traitées </a:t>
            </a:r>
            <a:r>
              <a:rPr sz="1500" i="1" u="sng" spc="-5" dirty="0">
                <a:solidFill>
                  <a:srgbClr val="333333"/>
                </a:solidFill>
                <a:uFill>
                  <a:solidFill>
                    <a:srgbClr val="333333"/>
                  </a:solidFill>
                </a:uFill>
                <a:latin typeface="Avenir Roman" panose="02000503020000020003" pitchFamily="2" charset="0"/>
                <a:cs typeface="Georgia"/>
              </a:rPr>
              <a:t>d'une </a:t>
            </a:r>
            <a:r>
              <a:rPr sz="1500" i="1" u="sng" dirty="0">
                <a:solidFill>
                  <a:srgbClr val="333333"/>
                </a:solidFill>
                <a:uFill>
                  <a:solidFill>
                    <a:srgbClr val="333333"/>
                  </a:solidFill>
                </a:uFill>
                <a:latin typeface="Avenir Roman" panose="02000503020000020003" pitchFamily="2" charset="0"/>
                <a:cs typeface="Georgia"/>
              </a:rPr>
              <a:t>autre </a:t>
            </a:r>
            <a:r>
              <a:rPr sz="1500" i="1" u="sng" spc="-5" dirty="0">
                <a:solidFill>
                  <a:srgbClr val="333333"/>
                </a:solidFill>
                <a:uFill>
                  <a:solidFill>
                    <a:srgbClr val="333333"/>
                  </a:solidFill>
                </a:uFill>
                <a:latin typeface="Avenir Roman" panose="02000503020000020003" pitchFamily="2" charset="0"/>
                <a:cs typeface="Georgia"/>
              </a:rPr>
              <a:t>manière, ou </a:t>
            </a:r>
            <a:r>
              <a:rPr sz="1500" i="1" u="sng" dirty="0">
                <a:solidFill>
                  <a:srgbClr val="333333"/>
                </a:solidFill>
                <a:uFill>
                  <a:solidFill>
                    <a:srgbClr val="333333"/>
                  </a:solidFill>
                </a:uFill>
                <a:latin typeface="Avenir Roman" panose="02000503020000020003" pitchFamily="2" charset="0"/>
                <a:cs typeface="Georgia"/>
              </a:rPr>
              <a:t>de </a:t>
            </a:r>
            <a:r>
              <a:rPr sz="1500" i="1" u="sng" spc="-5" dirty="0">
                <a:solidFill>
                  <a:srgbClr val="333333"/>
                </a:solidFill>
                <a:uFill>
                  <a:solidFill>
                    <a:srgbClr val="333333"/>
                  </a:solidFill>
                </a:uFill>
                <a:latin typeface="Avenir Roman" panose="02000503020000020003" pitchFamily="2" charset="0"/>
                <a:cs typeface="Georgia"/>
              </a:rPr>
              <a:t>l'accès </a:t>
            </a:r>
            <a:r>
              <a:rPr sz="1500" i="1" u="sng" dirty="0">
                <a:solidFill>
                  <a:srgbClr val="333333"/>
                </a:solidFill>
                <a:uFill>
                  <a:solidFill>
                    <a:srgbClr val="333333"/>
                  </a:solidFill>
                </a:uFill>
                <a:latin typeface="Avenir Roman" panose="02000503020000020003" pitchFamily="2" charset="0"/>
                <a:cs typeface="Georgia"/>
              </a:rPr>
              <a:t>non </a:t>
            </a:r>
            <a:r>
              <a:rPr sz="1500" i="1" u="sng" spc="-5" dirty="0">
                <a:solidFill>
                  <a:srgbClr val="333333"/>
                </a:solidFill>
                <a:uFill>
                  <a:solidFill>
                    <a:srgbClr val="333333"/>
                  </a:solidFill>
                </a:uFill>
                <a:latin typeface="Avenir Roman" panose="02000503020000020003" pitchFamily="2" charset="0"/>
                <a:cs typeface="Georgia"/>
              </a:rPr>
              <a:t>autorisé </a:t>
            </a:r>
            <a:r>
              <a:rPr sz="1500" i="1" u="sng" dirty="0">
                <a:solidFill>
                  <a:srgbClr val="333333"/>
                </a:solidFill>
                <a:uFill>
                  <a:solidFill>
                    <a:srgbClr val="333333"/>
                  </a:solidFill>
                </a:uFill>
                <a:latin typeface="Avenir Roman" panose="02000503020000020003" pitchFamily="2" charset="0"/>
                <a:cs typeface="Georgia"/>
              </a:rPr>
              <a:t>à  de </a:t>
            </a:r>
            <a:r>
              <a:rPr sz="1500" i="1" u="sng" spc="-5" dirty="0">
                <a:solidFill>
                  <a:srgbClr val="333333"/>
                </a:solidFill>
                <a:uFill>
                  <a:solidFill>
                    <a:srgbClr val="333333"/>
                  </a:solidFill>
                </a:uFill>
                <a:latin typeface="Avenir Roman" panose="02000503020000020003" pitchFamily="2" charset="0"/>
                <a:cs typeface="Georgia"/>
              </a:rPr>
              <a:t>telles données, </a:t>
            </a:r>
            <a:r>
              <a:rPr sz="1500" i="1" u="sng" dirty="0">
                <a:solidFill>
                  <a:srgbClr val="333333"/>
                </a:solidFill>
                <a:uFill>
                  <a:solidFill>
                    <a:srgbClr val="333333"/>
                  </a:solidFill>
                </a:uFill>
                <a:latin typeface="Avenir Roman" panose="02000503020000020003" pitchFamily="2" charset="0"/>
                <a:cs typeface="Georgia"/>
              </a:rPr>
              <a:t>de </a:t>
            </a:r>
            <a:r>
              <a:rPr sz="1500" i="1" u="sng" spc="-5" dirty="0">
                <a:solidFill>
                  <a:srgbClr val="333333"/>
                </a:solidFill>
                <a:uFill>
                  <a:solidFill>
                    <a:srgbClr val="333333"/>
                  </a:solidFill>
                </a:uFill>
                <a:latin typeface="Avenir Roman" panose="02000503020000020003" pitchFamily="2" charset="0"/>
                <a:cs typeface="Georgia"/>
              </a:rPr>
              <a:t>manière accidentelle ou illicite</a:t>
            </a:r>
            <a:r>
              <a:rPr sz="1500" i="1" spc="50"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a:t>
            </a:r>
            <a:endParaRPr sz="1500" dirty="0">
              <a:latin typeface="Avenir Roman" panose="02000503020000020003" pitchFamily="2" charset="0"/>
              <a:cs typeface="Georgia"/>
            </a:endParaRPr>
          </a:p>
          <a:p>
            <a:pPr>
              <a:lnSpc>
                <a:spcPct val="100000"/>
              </a:lnSpc>
              <a:spcBef>
                <a:spcPts val="20"/>
              </a:spcBef>
            </a:pPr>
            <a:endParaRPr sz="2100" dirty="0">
              <a:latin typeface="Avenir Roman" panose="02000503020000020003" pitchFamily="2" charset="0"/>
              <a:cs typeface="Times New Roman"/>
            </a:endParaRPr>
          </a:p>
          <a:p>
            <a:pPr marL="355600" indent="-342900">
              <a:lnSpc>
                <a:spcPct val="100000"/>
              </a:lnSpc>
              <a:buFont typeface="Arial"/>
              <a:buChar char="•"/>
              <a:tabLst>
                <a:tab pos="354965" algn="l"/>
                <a:tab pos="355600" algn="l"/>
              </a:tabLst>
            </a:pPr>
            <a:r>
              <a:rPr sz="1800" spc="-5" dirty="0">
                <a:solidFill>
                  <a:srgbClr val="333333"/>
                </a:solidFill>
                <a:latin typeface="Avenir Roman" panose="02000503020000020003" pitchFamily="2" charset="0"/>
                <a:cs typeface="Georgia"/>
              </a:rPr>
              <a:t>Exigences </a:t>
            </a:r>
            <a:r>
              <a:rPr sz="1800" dirty="0">
                <a:solidFill>
                  <a:srgbClr val="333333"/>
                </a:solidFill>
                <a:latin typeface="Avenir Roman" panose="02000503020000020003" pitchFamily="2" charset="0"/>
                <a:cs typeface="Georgia"/>
              </a:rPr>
              <a:t>identiques </a:t>
            </a:r>
            <a:r>
              <a:rPr sz="1800" spc="-5" dirty="0">
                <a:solidFill>
                  <a:srgbClr val="333333"/>
                </a:solidFill>
                <a:latin typeface="Avenir Roman" panose="02000503020000020003" pitchFamily="2" charset="0"/>
                <a:cs typeface="Georgia"/>
              </a:rPr>
              <a:t>pour les responsables de traitement </a:t>
            </a:r>
            <a:r>
              <a:rPr sz="1800" dirty="0">
                <a:solidFill>
                  <a:srgbClr val="333333"/>
                </a:solidFill>
                <a:latin typeface="Avenir Roman" panose="02000503020000020003" pitchFamily="2" charset="0"/>
                <a:cs typeface="Georgia"/>
              </a:rPr>
              <a:t>et </a:t>
            </a:r>
            <a:r>
              <a:rPr sz="1800" spc="-5" dirty="0">
                <a:solidFill>
                  <a:srgbClr val="333333"/>
                </a:solidFill>
                <a:latin typeface="Avenir Roman" panose="02000503020000020003" pitchFamily="2" charset="0"/>
                <a:cs typeface="Georgia"/>
              </a:rPr>
              <a:t>les sous-traitants, sous peine de</a:t>
            </a:r>
            <a:r>
              <a:rPr sz="1800" spc="229" dirty="0">
                <a:solidFill>
                  <a:srgbClr val="333333"/>
                </a:solidFill>
                <a:latin typeface="Avenir Roman" panose="02000503020000020003" pitchFamily="2" charset="0"/>
                <a:cs typeface="Georgia"/>
              </a:rPr>
              <a:t> </a:t>
            </a:r>
            <a:r>
              <a:rPr sz="1800" spc="-5" dirty="0">
                <a:solidFill>
                  <a:srgbClr val="333333"/>
                </a:solidFill>
                <a:latin typeface="Avenir Roman" panose="02000503020000020003" pitchFamily="2" charset="0"/>
                <a:cs typeface="Georgia"/>
              </a:rPr>
              <a:t>sanctions</a:t>
            </a:r>
            <a:endParaRPr sz="1800" dirty="0">
              <a:latin typeface="Avenir Roman" panose="02000503020000020003" pitchFamily="2" charset="0"/>
              <a:cs typeface="Georgia"/>
            </a:endParaRPr>
          </a:p>
        </p:txBody>
      </p:sp>
      <p:sp>
        <p:nvSpPr>
          <p:cNvPr id="13" name="Text Placeholder 12">
            <a:extLst>
              <a:ext uri="{FF2B5EF4-FFF2-40B4-BE49-F238E27FC236}">
                <a16:creationId xmlns="" xmlns:a16="http://schemas.microsoft.com/office/drawing/2014/main" id="{70B51768-C3BA-294C-B802-658C1B20DBDC}"/>
              </a:ext>
            </a:extLst>
          </p:cNvPr>
          <p:cNvSpPr>
            <a:spLocks noGrp="1"/>
          </p:cNvSpPr>
          <p:nvPr>
            <p:ph type="body" sz="quarter" idx="19"/>
          </p:nvPr>
        </p:nvSpPr>
        <p:spPr/>
        <p:txBody>
          <a:bodyPr/>
          <a:lstStyle/>
          <a:p>
            <a:r>
              <a:rPr lang="en-US" sz="2800" b="1" dirty="0">
                <a:solidFill>
                  <a:schemeClr val="tx2">
                    <a:lumMod val="75000"/>
                  </a:schemeClr>
                </a:solidFill>
              </a:rPr>
              <a:t>Obligation de</a:t>
            </a:r>
            <a:r>
              <a:rPr lang="en-US" sz="2800" b="1" spc="-150" dirty="0">
                <a:solidFill>
                  <a:schemeClr val="tx2">
                    <a:lumMod val="75000"/>
                  </a:schemeClr>
                </a:solidFill>
              </a:rPr>
              <a:t> </a:t>
            </a:r>
            <a:r>
              <a:rPr lang="en-US" sz="2800" b="1" dirty="0" err="1">
                <a:solidFill>
                  <a:schemeClr val="tx2">
                    <a:lumMod val="75000"/>
                  </a:schemeClr>
                </a:solidFill>
              </a:rPr>
              <a:t>sécurité</a:t>
            </a:r>
            <a:endParaRPr lang="fr-FR" b="1" dirty="0">
              <a:solidFill>
                <a:schemeClr val="tx2">
                  <a:lumMod val="75000"/>
                </a:schemeClr>
              </a:solidFill>
            </a:endParaRPr>
          </a:p>
        </p:txBody>
      </p:sp>
      <p:sp>
        <p:nvSpPr>
          <p:cNvPr id="15" name="Footer Placeholder 14">
            <a:extLst>
              <a:ext uri="{FF2B5EF4-FFF2-40B4-BE49-F238E27FC236}">
                <a16:creationId xmlns="" xmlns:a16="http://schemas.microsoft.com/office/drawing/2014/main" id="{DF9DC59E-9715-2E4B-B755-B17C03077980}"/>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52855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9" name="Text Placeholder 8">
            <a:extLst>
              <a:ext uri="{FF2B5EF4-FFF2-40B4-BE49-F238E27FC236}">
                <a16:creationId xmlns="" xmlns:a16="http://schemas.microsoft.com/office/drawing/2014/main" id="{34120B1B-4CE8-D043-8DA5-EA824A34CCBF}"/>
              </a:ext>
            </a:extLst>
          </p:cNvPr>
          <p:cNvSpPr>
            <a:spLocks noGrp="1"/>
          </p:cNvSpPr>
          <p:nvPr>
            <p:ph type="body" sz="quarter" idx="19"/>
          </p:nvPr>
        </p:nvSpPr>
        <p:spPr/>
        <p:txBody>
          <a:bodyPr/>
          <a:lstStyle/>
          <a:p>
            <a:r>
              <a:rPr lang="en-US" sz="2400" b="1" spc="-5" dirty="0" err="1">
                <a:solidFill>
                  <a:schemeClr val="tx2">
                    <a:lumMod val="75000"/>
                  </a:schemeClr>
                </a:solidFill>
              </a:rPr>
              <a:t>Renforcement</a:t>
            </a:r>
            <a:r>
              <a:rPr lang="en-US" sz="2400" b="1" spc="-5" dirty="0">
                <a:solidFill>
                  <a:schemeClr val="tx2">
                    <a:lumMod val="75000"/>
                  </a:schemeClr>
                </a:solidFill>
              </a:rPr>
              <a:t> de la transparence et </a:t>
            </a:r>
            <a:r>
              <a:rPr lang="en-US" sz="2400" b="1" spc="-5" dirty="0" err="1">
                <a:solidFill>
                  <a:schemeClr val="tx2">
                    <a:lumMod val="75000"/>
                  </a:schemeClr>
                </a:solidFill>
              </a:rPr>
              <a:t>exercice</a:t>
            </a:r>
            <a:r>
              <a:rPr lang="en-US" sz="2400" b="1" spc="-5" dirty="0">
                <a:solidFill>
                  <a:schemeClr val="tx2">
                    <a:lumMod val="75000"/>
                  </a:schemeClr>
                </a:solidFill>
              </a:rPr>
              <a:t> des droits</a:t>
            </a:r>
            <a:r>
              <a:rPr lang="en-US" sz="2400" b="1" spc="250" dirty="0">
                <a:solidFill>
                  <a:schemeClr val="tx2">
                    <a:lumMod val="75000"/>
                  </a:schemeClr>
                </a:solidFill>
              </a:rPr>
              <a:t> </a:t>
            </a:r>
            <a:r>
              <a:rPr lang="en-US" sz="2400" b="1" spc="-5" dirty="0" err="1">
                <a:solidFill>
                  <a:schemeClr val="tx2">
                    <a:lumMod val="75000"/>
                  </a:schemeClr>
                </a:solidFill>
              </a:rPr>
              <a:t>facilité</a:t>
            </a:r>
            <a:endParaRPr lang="fr-FR" b="1" dirty="0">
              <a:solidFill>
                <a:schemeClr val="tx2">
                  <a:lumMod val="75000"/>
                </a:schemeClr>
              </a:solidFill>
            </a:endParaRPr>
          </a:p>
        </p:txBody>
      </p:sp>
      <p:sp>
        <p:nvSpPr>
          <p:cNvPr id="4" name="object 4"/>
          <p:cNvSpPr/>
          <p:nvPr/>
        </p:nvSpPr>
        <p:spPr>
          <a:xfrm>
            <a:off x="642823" y="1751710"/>
            <a:ext cx="164592" cy="1691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2823" y="4936871"/>
            <a:ext cx="164592" cy="16916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08431" y="1665808"/>
            <a:ext cx="10753090" cy="4367221"/>
          </a:xfrm>
          <a:prstGeom prst="rect">
            <a:avLst/>
          </a:prstGeom>
        </p:spPr>
        <p:txBody>
          <a:bodyPr vert="horz" wrap="square" lIns="0" tIns="12065" rIns="0" bIns="0" rtlCol="0">
            <a:spAutoFit/>
          </a:bodyPr>
          <a:lstStyle/>
          <a:p>
            <a:pPr marL="177165">
              <a:lnSpc>
                <a:spcPct val="100000"/>
              </a:lnSpc>
              <a:spcBef>
                <a:spcPts val="95"/>
              </a:spcBef>
            </a:pPr>
            <a:r>
              <a:rPr sz="1900" spc="-5" dirty="0">
                <a:solidFill>
                  <a:srgbClr val="4595EB"/>
                </a:solidFill>
                <a:latin typeface="Avenir Roman" panose="02000503020000020003" pitchFamily="2" charset="0"/>
                <a:cs typeface="Georgia"/>
              </a:rPr>
              <a:t>Renforcement des droit </a:t>
            </a:r>
            <a:r>
              <a:rPr sz="1900" spc="-10" dirty="0">
                <a:solidFill>
                  <a:srgbClr val="4595EB"/>
                </a:solidFill>
                <a:latin typeface="Avenir Roman" panose="02000503020000020003" pitchFamily="2" charset="0"/>
                <a:cs typeface="Georgia"/>
              </a:rPr>
              <a:t>existants</a:t>
            </a:r>
            <a:r>
              <a:rPr sz="1900" spc="40" dirty="0">
                <a:solidFill>
                  <a:srgbClr val="4595EB"/>
                </a:solidFill>
                <a:latin typeface="Avenir Roman" panose="02000503020000020003" pitchFamily="2" charset="0"/>
                <a:cs typeface="Georgia"/>
              </a:rPr>
              <a:t> </a:t>
            </a:r>
            <a:r>
              <a:rPr sz="1900" spc="-5" dirty="0">
                <a:solidFill>
                  <a:srgbClr val="4595EB"/>
                </a:solidFill>
                <a:latin typeface="Avenir Roman" panose="02000503020000020003" pitchFamily="2" charset="0"/>
                <a:cs typeface="Georgia"/>
              </a:rPr>
              <a:t>:</a:t>
            </a:r>
            <a:endParaRPr sz="1900" dirty="0">
              <a:latin typeface="Avenir Roman" panose="02000503020000020003" pitchFamily="2" charset="0"/>
              <a:cs typeface="Georgia"/>
            </a:endParaRPr>
          </a:p>
          <a:p>
            <a:pPr>
              <a:lnSpc>
                <a:spcPct val="100000"/>
              </a:lnSpc>
              <a:spcBef>
                <a:spcPts val="40"/>
              </a:spcBef>
            </a:pPr>
            <a:endParaRPr sz="1650" dirty="0">
              <a:latin typeface="Avenir Roman" panose="02000503020000020003" pitchFamily="2" charset="0"/>
              <a:cs typeface="Times New Roman"/>
            </a:endParaRPr>
          </a:p>
          <a:p>
            <a:pPr marL="299085" marR="5080" indent="-285115">
              <a:lnSpc>
                <a:spcPct val="100000"/>
              </a:lnSpc>
              <a:buClr>
                <a:srgbClr val="4595EB"/>
              </a:buClr>
              <a:buSzPct val="78125"/>
              <a:buFont typeface="Arial"/>
              <a:buChar char="•"/>
              <a:tabLst>
                <a:tab pos="299085" algn="l"/>
                <a:tab pos="299720" algn="l"/>
              </a:tabLst>
            </a:pPr>
            <a:r>
              <a:rPr sz="1600" spc="-5" dirty="0">
                <a:latin typeface="Avenir Roman" panose="02000503020000020003" pitchFamily="2" charset="0"/>
                <a:cs typeface="Georgia"/>
              </a:rPr>
              <a:t>obligation générale de </a:t>
            </a:r>
            <a:r>
              <a:rPr sz="1600" b="1" spc="-5" dirty="0">
                <a:latin typeface="Avenir Roman" panose="02000503020000020003" pitchFamily="2" charset="0"/>
                <a:cs typeface="Georgia"/>
              </a:rPr>
              <a:t>faciliter </a:t>
            </a:r>
            <a:r>
              <a:rPr sz="1600" spc="-5" dirty="0">
                <a:latin typeface="Avenir Roman" panose="02000503020000020003" pitchFamily="2" charset="0"/>
                <a:cs typeface="Georgia"/>
              </a:rPr>
              <a:t>l’exercice des droits : information concise, transparente, compréhensible </a:t>
            </a:r>
            <a:r>
              <a:rPr sz="1600" spc="-10" dirty="0">
                <a:latin typeface="Avenir Roman" panose="02000503020000020003" pitchFamily="2" charset="0"/>
                <a:cs typeface="Georgia"/>
              </a:rPr>
              <a:t>et  aisément</a:t>
            </a:r>
            <a:r>
              <a:rPr sz="1600" spc="35" dirty="0">
                <a:latin typeface="Avenir Roman" panose="02000503020000020003" pitchFamily="2" charset="0"/>
                <a:cs typeface="Georgia"/>
              </a:rPr>
              <a:t> </a:t>
            </a:r>
            <a:r>
              <a:rPr sz="1600" spc="-10" dirty="0">
                <a:latin typeface="Avenir Roman" panose="02000503020000020003" pitchFamily="2" charset="0"/>
                <a:cs typeface="Georgia"/>
              </a:rPr>
              <a:t>accessible</a:t>
            </a:r>
            <a:endParaRPr sz="1600" dirty="0">
              <a:latin typeface="Avenir Roman" panose="02000503020000020003" pitchFamily="2" charset="0"/>
              <a:cs typeface="Georgia"/>
            </a:endParaRPr>
          </a:p>
          <a:p>
            <a:pPr marL="299085" indent="-285115">
              <a:lnSpc>
                <a:spcPct val="100000"/>
              </a:lnSpc>
              <a:spcBef>
                <a:spcPts val="300"/>
              </a:spcBef>
              <a:buClr>
                <a:srgbClr val="4595EB"/>
              </a:buClr>
              <a:buSzPct val="78125"/>
              <a:buFont typeface="Arial"/>
              <a:buChar char="•"/>
              <a:tabLst>
                <a:tab pos="299085" algn="l"/>
                <a:tab pos="299720" algn="l"/>
              </a:tabLst>
            </a:pPr>
            <a:r>
              <a:rPr sz="1600" b="1" spc="-5" dirty="0">
                <a:latin typeface="Avenir Roman" panose="02000503020000020003" pitchFamily="2" charset="0"/>
                <a:cs typeface="Georgia"/>
              </a:rPr>
              <a:t>information </a:t>
            </a:r>
            <a:r>
              <a:rPr sz="1600" spc="-10" dirty="0">
                <a:latin typeface="Avenir Roman" panose="02000503020000020003" pitchFamily="2" charset="0"/>
                <a:cs typeface="Georgia"/>
              </a:rPr>
              <a:t>renforcée </a:t>
            </a:r>
            <a:r>
              <a:rPr sz="1600" spc="-5" dirty="0">
                <a:latin typeface="Avenir Roman" panose="02000503020000020003" pitchFamily="2" charset="0"/>
                <a:cs typeface="Georgia"/>
              </a:rPr>
              <a:t>: </a:t>
            </a:r>
            <a:r>
              <a:rPr sz="1600" spc="-10" dirty="0">
                <a:latin typeface="Avenir Roman" panose="02000503020000020003" pitchFamily="2" charset="0"/>
                <a:cs typeface="Georgia"/>
              </a:rPr>
              <a:t>coordonnées </a:t>
            </a:r>
            <a:r>
              <a:rPr sz="1600" spc="-5" dirty="0">
                <a:latin typeface="Avenir Roman" panose="02000503020000020003" pitchFamily="2" charset="0"/>
                <a:cs typeface="Georgia"/>
              </a:rPr>
              <a:t>du </a:t>
            </a:r>
            <a:r>
              <a:rPr sz="1600" spc="-10" dirty="0">
                <a:latin typeface="Avenir Roman" panose="02000503020000020003" pitchFamily="2" charset="0"/>
                <a:cs typeface="Georgia"/>
              </a:rPr>
              <a:t>délégué, durée </a:t>
            </a:r>
            <a:r>
              <a:rPr sz="1600" spc="-5" dirty="0">
                <a:latin typeface="Avenir Roman" panose="02000503020000020003" pitchFamily="2" charset="0"/>
                <a:cs typeface="Georgia"/>
              </a:rPr>
              <a:t>de conservation, icônes</a:t>
            </a:r>
            <a:r>
              <a:rPr sz="1600" spc="300" dirty="0">
                <a:latin typeface="Avenir Roman" panose="02000503020000020003" pitchFamily="2" charset="0"/>
                <a:cs typeface="Georgia"/>
              </a:rPr>
              <a:t> </a:t>
            </a:r>
            <a:r>
              <a:rPr sz="1600" spc="-10" dirty="0">
                <a:latin typeface="Avenir Roman" panose="02000503020000020003" pitchFamily="2" charset="0"/>
                <a:cs typeface="Georgia"/>
              </a:rPr>
              <a:t>normalisées…</a:t>
            </a:r>
            <a:endParaRPr sz="1600" dirty="0">
              <a:latin typeface="Avenir Roman" panose="02000503020000020003" pitchFamily="2" charset="0"/>
              <a:cs typeface="Georgia"/>
            </a:endParaRPr>
          </a:p>
          <a:p>
            <a:pPr marL="299085" indent="-285115">
              <a:lnSpc>
                <a:spcPct val="100000"/>
              </a:lnSpc>
              <a:spcBef>
                <a:spcPts val="300"/>
              </a:spcBef>
              <a:buClr>
                <a:srgbClr val="4595EB"/>
              </a:buClr>
              <a:buSzPct val="78125"/>
              <a:buFont typeface="Arial"/>
              <a:buChar char="•"/>
              <a:tabLst>
                <a:tab pos="299085" algn="l"/>
                <a:tab pos="299720" algn="l"/>
              </a:tabLst>
            </a:pPr>
            <a:r>
              <a:rPr sz="1600" spc="-10" dirty="0">
                <a:latin typeface="Avenir Roman" panose="02000503020000020003" pitchFamily="2" charset="0"/>
                <a:cs typeface="Georgia"/>
              </a:rPr>
              <a:t>droit </a:t>
            </a:r>
            <a:r>
              <a:rPr sz="1600" b="1" spc="-5" dirty="0">
                <a:latin typeface="Avenir Roman" panose="02000503020000020003" pitchFamily="2" charset="0"/>
                <a:cs typeface="Georgia"/>
              </a:rPr>
              <a:t>d’accès </a:t>
            </a:r>
            <a:r>
              <a:rPr sz="1600" spc="-10" dirty="0">
                <a:latin typeface="Avenir Roman" panose="02000503020000020003" pitchFamily="2" charset="0"/>
                <a:cs typeface="Georgia"/>
              </a:rPr>
              <a:t>précisé </a:t>
            </a:r>
            <a:r>
              <a:rPr sz="1600" spc="-5" dirty="0">
                <a:latin typeface="Avenir Roman" panose="02000503020000020003" pitchFamily="2" charset="0"/>
                <a:cs typeface="Georgia"/>
              </a:rPr>
              <a:t>et </a:t>
            </a:r>
            <a:r>
              <a:rPr sz="1600" spc="-10" dirty="0">
                <a:latin typeface="Avenir Roman" panose="02000503020000020003" pitchFamily="2" charset="0"/>
                <a:cs typeface="Georgia"/>
              </a:rPr>
              <a:t>droit de rectification</a:t>
            </a:r>
            <a:r>
              <a:rPr sz="1600" spc="175" dirty="0">
                <a:latin typeface="Avenir Roman" panose="02000503020000020003" pitchFamily="2" charset="0"/>
                <a:cs typeface="Georgia"/>
              </a:rPr>
              <a:t> </a:t>
            </a:r>
            <a:r>
              <a:rPr sz="1600" spc="-5" dirty="0">
                <a:latin typeface="Avenir Roman" panose="02000503020000020003" pitchFamily="2" charset="0"/>
                <a:cs typeface="Georgia"/>
              </a:rPr>
              <a:t>maintenu</a:t>
            </a:r>
            <a:endParaRPr sz="1600" dirty="0">
              <a:latin typeface="Avenir Roman" panose="02000503020000020003" pitchFamily="2" charset="0"/>
              <a:cs typeface="Georgia"/>
            </a:endParaRPr>
          </a:p>
          <a:p>
            <a:pPr marL="299085" indent="-285115">
              <a:lnSpc>
                <a:spcPct val="100000"/>
              </a:lnSpc>
              <a:spcBef>
                <a:spcPts val="300"/>
              </a:spcBef>
              <a:buClr>
                <a:srgbClr val="4595EB"/>
              </a:buClr>
              <a:buSzPct val="78125"/>
              <a:buFont typeface="Arial"/>
              <a:buChar char="•"/>
              <a:tabLst>
                <a:tab pos="299085" algn="l"/>
                <a:tab pos="299720" algn="l"/>
              </a:tabLst>
            </a:pPr>
            <a:r>
              <a:rPr sz="1600" spc="-10" dirty="0">
                <a:latin typeface="Avenir Roman" panose="02000503020000020003" pitchFamily="2" charset="0"/>
                <a:cs typeface="Georgia"/>
              </a:rPr>
              <a:t>droit </a:t>
            </a:r>
            <a:r>
              <a:rPr sz="1600" spc="-5" dirty="0">
                <a:latin typeface="Avenir Roman" panose="02000503020000020003" pitchFamily="2" charset="0"/>
                <a:cs typeface="Georgia"/>
              </a:rPr>
              <a:t>à </a:t>
            </a:r>
            <a:r>
              <a:rPr sz="1600" spc="-10" dirty="0">
                <a:latin typeface="Avenir Roman" panose="02000503020000020003" pitchFamily="2" charset="0"/>
                <a:cs typeface="Georgia"/>
              </a:rPr>
              <a:t>être </a:t>
            </a:r>
            <a:r>
              <a:rPr sz="1600" spc="-5" dirty="0">
                <a:latin typeface="Avenir Roman" panose="02000503020000020003" pitchFamily="2" charset="0"/>
                <a:cs typeface="Georgia"/>
              </a:rPr>
              <a:t>informé d’une </a:t>
            </a:r>
            <a:r>
              <a:rPr sz="1600" b="1" spc="-5" dirty="0">
                <a:latin typeface="Avenir Roman" panose="02000503020000020003" pitchFamily="2" charset="0"/>
                <a:cs typeface="Georgia"/>
              </a:rPr>
              <a:t>violation </a:t>
            </a:r>
            <a:r>
              <a:rPr sz="1600" spc="-10" dirty="0">
                <a:latin typeface="Avenir Roman" panose="02000503020000020003" pitchFamily="2" charset="0"/>
                <a:cs typeface="Georgia"/>
              </a:rPr>
              <a:t>des données </a:t>
            </a:r>
            <a:r>
              <a:rPr sz="1600" spc="-5" dirty="0">
                <a:latin typeface="Avenir Roman" panose="02000503020000020003" pitchFamily="2" charset="0"/>
                <a:cs typeface="Georgia"/>
              </a:rPr>
              <a:t>en </a:t>
            </a:r>
            <a:r>
              <a:rPr sz="1600" spc="-10" dirty="0">
                <a:latin typeface="Avenir Roman" panose="02000503020000020003" pitchFamily="2" charset="0"/>
                <a:cs typeface="Georgia"/>
              </a:rPr>
              <a:t>cas </a:t>
            </a:r>
            <a:r>
              <a:rPr sz="1600" spc="-5" dirty="0">
                <a:latin typeface="Avenir Roman" panose="02000503020000020003" pitchFamily="2" charset="0"/>
                <a:cs typeface="Georgia"/>
              </a:rPr>
              <a:t>de </a:t>
            </a:r>
            <a:r>
              <a:rPr sz="1600" spc="-10" dirty="0">
                <a:latin typeface="Avenir Roman" panose="02000503020000020003" pitchFamily="2" charset="0"/>
                <a:cs typeface="Georgia"/>
              </a:rPr>
              <a:t>risques élevés </a:t>
            </a:r>
            <a:r>
              <a:rPr sz="1600" spc="-5" dirty="0">
                <a:latin typeface="Avenir Roman" panose="02000503020000020003" pitchFamily="2" charset="0"/>
                <a:cs typeface="Georgia"/>
              </a:rPr>
              <a:t>pour les</a:t>
            </a:r>
            <a:r>
              <a:rPr sz="1600" spc="350" dirty="0">
                <a:latin typeface="Avenir Roman" panose="02000503020000020003" pitchFamily="2" charset="0"/>
                <a:cs typeface="Georgia"/>
              </a:rPr>
              <a:t> </a:t>
            </a:r>
            <a:r>
              <a:rPr sz="1600" spc="-10" dirty="0">
                <a:latin typeface="Avenir Roman" panose="02000503020000020003" pitchFamily="2" charset="0"/>
                <a:cs typeface="Georgia"/>
              </a:rPr>
              <a:t>intéressés</a:t>
            </a:r>
            <a:endParaRPr sz="1600" dirty="0">
              <a:latin typeface="Avenir Roman" panose="02000503020000020003" pitchFamily="2" charset="0"/>
              <a:cs typeface="Georgia"/>
            </a:endParaRPr>
          </a:p>
          <a:p>
            <a:pPr marL="299085" marR="5080" indent="-285115">
              <a:lnSpc>
                <a:spcPct val="100000"/>
              </a:lnSpc>
              <a:spcBef>
                <a:spcPts val="300"/>
              </a:spcBef>
              <a:buClr>
                <a:srgbClr val="4595EB"/>
              </a:buClr>
              <a:buSzPct val="78125"/>
              <a:buFont typeface="Arial"/>
              <a:buChar char="•"/>
              <a:tabLst>
                <a:tab pos="299085" algn="l"/>
                <a:tab pos="299720" algn="l"/>
              </a:tabLst>
            </a:pPr>
            <a:r>
              <a:rPr sz="1600" spc="-5" dirty="0">
                <a:latin typeface="Avenir Roman" panose="02000503020000020003" pitchFamily="2" charset="0"/>
                <a:cs typeface="Georgia"/>
              </a:rPr>
              <a:t>droit </a:t>
            </a:r>
            <a:r>
              <a:rPr sz="1600" b="1" spc="-5" dirty="0">
                <a:latin typeface="Avenir Roman" panose="02000503020000020003" pitchFamily="2" charset="0"/>
                <a:cs typeface="Georgia"/>
              </a:rPr>
              <a:t>d’opposition </a:t>
            </a:r>
            <a:r>
              <a:rPr sz="1600" spc="-10" dirty="0">
                <a:latin typeface="Avenir Roman" panose="02000503020000020003" pitchFamily="2" charset="0"/>
                <a:cs typeface="Georgia"/>
              </a:rPr>
              <a:t>renforcé </a:t>
            </a:r>
            <a:r>
              <a:rPr sz="1600" spc="-5" dirty="0">
                <a:latin typeface="Avenir Roman" panose="02000503020000020003" pitchFamily="2" charset="0"/>
                <a:cs typeface="Georgia"/>
              </a:rPr>
              <a:t>: le </a:t>
            </a:r>
            <a:r>
              <a:rPr sz="1600" spc="-10" dirty="0">
                <a:latin typeface="Avenir Roman" panose="02000503020000020003" pitchFamily="2" charset="0"/>
                <a:cs typeface="Georgia"/>
              </a:rPr>
              <a:t>RT </a:t>
            </a:r>
            <a:r>
              <a:rPr sz="1600" spc="-5" dirty="0">
                <a:latin typeface="Avenir Roman" panose="02000503020000020003" pitchFamily="2" charset="0"/>
                <a:cs typeface="Georgia"/>
              </a:rPr>
              <a:t>doit prouver l’existence </a:t>
            </a:r>
            <a:r>
              <a:rPr sz="1600" spc="-10" dirty="0">
                <a:latin typeface="Avenir Roman" panose="02000503020000020003" pitchFamily="2" charset="0"/>
                <a:cs typeface="Georgia"/>
              </a:rPr>
              <a:t>d’un </a:t>
            </a:r>
            <a:r>
              <a:rPr sz="1600" spc="-5" dirty="0">
                <a:latin typeface="Avenir Roman" panose="02000503020000020003" pitchFamily="2" charset="0"/>
                <a:cs typeface="Georgia"/>
              </a:rPr>
              <a:t>intérêt légitime supérieur à celui de </a:t>
            </a:r>
            <a:r>
              <a:rPr sz="1600" dirty="0">
                <a:latin typeface="Avenir Roman" panose="02000503020000020003" pitchFamily="2" charset="0"/>
                <a:cs typeface="Georgia"/>
              </a:rPr>
              <a:t>la </a:t>
            </a:r>
            <a:r>
              <a:rPr sz="1600" spc="-5" dirty="0">
                <a:latin typeface="Avenir Roman" panose="02000503020000020003" pitchFamily="2" charset="0"/>
                <a:cs typeface="Georgia"/>
              </a:rPr>
              <a:t>personne  </a:t>
            </a:r>
            <a:r>
              <a:rPr sz="1600" spc="-10" dirty="0">
                <a:latin typeface="Avenir Roman" panose="02000503020000020003" pitchFamily="2" charset="0"/>
                <a:cs typeface="Georgia"/>
              </a:rPr>
              <a:t>concernée</a:t>
            </a:r>
            <a:endParaRPr sz="1600" dirty="0">
              <a:latin typeface="Avenir Roman" panose="02000503020000020003" pitchFamily="2" charset="0"/>
              <a:cs typeface="Georgia"/>
            </a:endParaRPr>
          </a:p>
          <a:p>
            <a:pPr marL="299085" indent="-285115">
              <a:lnSpc>
                <a:spcPct val="100000"/>
              </a:lnSpc>
              <a:spcBef>
                <a:spcPts val="300"/>
              </a:spcBef>
              <a:buClr>
                <a:srgbClr val="4595EB"/>
              </a:buClr>
              <a:buSzPct val="78125"/>
              <a:buFont typeface="Arial"/>
              <a:buChar char="•"/>
              <a:tabLst>
                <a:tab pos="299085" algn="l"/>
                <a:tab pos="299720" algn="l"/>
              </a:tabLst>
            </a:pPr>
            <a:r>
              <a:rPr sz="1600" spc="-10" dirty="0">
                <a:latin typeface="Avenir Roman" panose="02000503020000020003" pitchFamily="2" charset="0"/>
                <a:cs typeface="Georgia"/>
              </a:rPr>
              <a:t>droit </a:t>
            </a:r>
            <a:r>
              <a:rPr sz="1600" spc="-5" dirty="0">
                <a:latin typeface="Avenir Roman" panose="02000503020000020003" pitchFamily="2" charset="0"/>
                <a:cs typeface="Georgia"/>
              </a:rPr>
              <a:t>à </a:t>
            </a:r>
            <a:r>
              <a:rPr sz="1600" b="1" spc="-5" dirty="0">
                <a:latin typeface="Avenir Roman" panose="02000503020000020003" pitchFamily="2" charset="0"/>
                <a:cs typeface="Georgia"/>
              </a:rPr>
              <a:t>l’effacement </a:t>
            </a:r>
            <a:r>
              <a:rPr sz="1600" spc="-5" dirty="0">
                <a:latin typeface="Avenir Roman" panose="02000503020000020003" pitchFamily="2" charset="0"/>
                <a:cs typeface="Georgia"/>
              </a:rPr>
              <a:t>(« </a:t>
            </a:r>
            <a:r>
              <a:rPr sz="1600" spc="-10" dirty="0">
                <a:latin typeface="Avenir Roman" panose="02000503020000020003" pitchFamily="2" charset="0"/>
                <a:cs typeface="Georgia"/>
              </a:rPr>
              <a:t>droit </a:t>
            </a:r>
            <a:r>
              <a:rPr sz="1600" spc="-5" dirty="0">
                <a:latin typeface="Avenir Roman" panose="02000503020000020003" pitchFamily="2" charset="0"/>
                <a:cs typeface="Georgia"/>
              </a:rPr>
              <a:t>à </a:t>
            </a:r>
            <a:r>
              <a:rPr sz="1600" spc="-10" dirty="0">
                <a:latin typeface="Avenir Roman" panose="02000503020000020003" pitchFamily="2" charset="0"/>
                <a:cs typeface="Georgia"/>
              </a:rPr>
              <a:t>l’oubli </a:t>
            </a:r>
            <a:r>
              <a:rPr sz="1600" spc="-5" dirty="0">
                <a:latin typeface="Avenir Roman" panose="02000503020000020003" pitchFamily="2" charset="0"/>
                <a:cs typeface="Georgia"/>
              </a:rPr>
              <a:t>»)</a:t>
            </a:r>
            <a:r>
              <a:rPr sz="1600" spc="125" dirty="0">
                <a:latin typeface="Avenir Roman" panose="02000503020000020003" pitchFamily="2" charset="0"/>
                <a:cs typeface="Georgia"/>
              </a:rPr>
              <a:t> </a:t>
            </a:r>
            <a:r>
              <a:rPr sz="1600" spc="-10" dirty="0">
                <a:latin typeface="Avenir Roman" panose="02000503020000020003" pitchFamily="2" charset="0"/>
                <a:cs typeface="Georgia"/>
              </a:rPr>
              <a:t>confirmé</a:t>
            </a:r>
            <a:endParaRPr sz="1600" dirty="0">
              <a:latin typeface="Avenir Roman" panose="02000503020000020003" pitchFamily="2" charset="0"/>
              <a:cs typeface="Georgia"/>
            </a:endParaRPr>
          </a:p>
          <a:p>
            <a:pPr>
              <a:lnSpc>
                <a:spcPct val="100000"/>
              </a:lnSpc>
              <a:buClr>
                <a:srgbClr val="4595EB"/>
              </a:buClr>
              <a:buFont typeface="Arial"/>
              <a:buChar char="•"/>
            </a:pPr>
            <a:endParaRPr sz="1800" dirty="0">
              <a:latin typeface="Avenir Roman" panose="02000503020000020003" pitchFamily="2" charset="0"/>
              <a:cs typeface="Times New Roman"/>
            </a:endParaRPr>
          </a:p>
          <a:p>
            <a:pPr>
              <a:lnSpc>
                <a:spcPct val="100000"/>
              </a:lnSpc>
              <a:spcBef>
                <a:spcPts val="45"/>
              </a:spcBef>
              <a:buClr>
                <a:srgbClr val="4595EB"/>
              </a:buClr>
              <a:buFont typeface="Arial"/>
              <a:buChar char="•"/>
            </a:pPr>
            <a:endParaRPr sz="1650" dirty="0">
              <a:latin typeface="Avenir Roman" panose="02000503020000020003" pitchFamily="2" charset="0"/>
              <a:cs typeface="Times New Roman"/>
            </a:endParaRPr>
          </a:p>
          <a:p>
            <a:pPr marL="177165">
              <a:lnSpc>
                <a:spcPct val="100000"/>
              </a:lnSpc>
            </a:pPr>
            <a:r>
              <a:rPr sz="1900" spc="-10" dirty="0">
                <a:solidFill>
                  <a:srgbClr val="4595EB"/>
                </a:solidFill>
                <a:latin typeface="Avenir Roman" panose="02000503020000020003" pitchFamily="2" charset="0"/>
                <a:cs typeface="Georgia"/>
              </a:rPr>
              <a:t>Nouveaux droits</a:t>
            </a:r>
            <a:r>
              <a:rPr sz="1900" spc="35" dirty="0">
                <a:solidFill>
                  <a:srgbClr val="4595EB"/>
                </a:solidFill>
                <a:latin typeface="Avenir Roman" panose="02000503020000020003" pitchFamily="2" charset="0"/>
                <a:cs typeface="Georgia"/>
              </a:rPr>
              <a:t> </a:t>
            </a:r>
            <a:r>
              <a:rPr sz="1900" spc="-5" dirty="0">
                <a:solidFill>
                  <a:srgbClr val="4595EB"/>
                </a:solidFill>
                <a:latin typeface="Avenir Roman" panose="02000503020000020003" pitchFamily="2" charset="0"/>
                <a:cs typeface="Georgia"/>
              </a:rPr>
              <a:t>:</a:t>
            </a:r>
            <a:endParaRPr sz="1900" dirty="0">
              <a:latin typeface="Avenir Roman" panose="02000503020000020003" pitchFamily="2" charset="0"/>
              <a:cs typeface="Georgia"/>
            </a:endParaRPr>
          </a:p>
          <a:p>
            <a:pPr>
              <a:lnSpc>
                <a:spcPct val="100000"/>
              </a:lnSpc>
              <a:spcBef>
                <a:spcPts val="10"/>
              </a:spcBef>
            </a:pPr>
            <a:endParaRPr sz="1650" dirty="0">
              <a:latin typeface="Avenir Roman" panose="02000503020000020003" pitchFamily="2" charset="0"/>
              <a:cs typeface="Times New Roman"/>
            </a:endParaRPr>
          </a:p>
          <a:p>
            <a:pPr marL="282575" indent="-269875">
              <a:lnSpc>
                <a:spcPct val="100000"/>
              </a:lnSpc>
              <a:buClr>
                <a:srgbClr val="4595EB"/>
              </a:buClr>
              <a:buSzPct val="78125"/>
              <a:buFont typeface="Arial"/>
              <a:buChar char="•"/>
              <a:tabLst>
                <a:tab pos="282575" algn="l"/>
                <a:tab pos="283210" algn="l"/>
              </a:tabLst>
            </a:pPr>
            <a:r>
              <a:rPr sz="1600" spc="-10" dirty="0">
                <a:latin typeface="Avenir Roman" panose="02000503020000020003" pitchFamily="2" charset="0"/>
                <a:cs typeface="Georgia"/>
              </a:rPr>
              <a:t>droit </a:t>
            </a:r>
            <a:r>
              <a:rPr sz="1600" spc="-5" dirty="0">
                <a:latin typeface="Avenir Roman" panose="02000503020000020003" pitchFamily="2" charset="0"/>
                <a:cs typeface="Georgia"/>
              </a:rPr>
              <a:t>à la </a:t>
            </a:r>
            <a:r>
              <a:rPr sz="1600" b="1" spc="-10" dirty="0">
                <a:latin typeface="Avenir Roman" panose="02000503020000020003" pitchFamily="2" charset="0"/>
                <a:cs typeface="Georgia"/>
              </a:rPr>
              <a:t>limitation </a:t>
            </a:r>
            <a:r>
              <a:rPr sz="1600" spc="-5" dirty="0">
                <a:latin typeface="Avenir Roman" panose="02000503020000020003" pitchFamily="2" charset="0"/>
                <a:cs typeface="Georgia"/>
              </a:rPr>
              <a:t>du</a:t>
            </a:r>
            <a:r>
              <a:rPr sz="1600" spc="55" dirty="0">
                <a:latin typeface="Avenir Roman" panose="02000503020000020003" pitchFamily="2" charset="0"/>
                <a:cs typeface="Georgia"/>
              </a:rPr>
              <a:t> </a:t>
            </a:r>
            <a:r>
              <a:rPr sz="1600" spc="-5" dirty="0">
                <a:latin typeface="Avenir Roman" panose="02000503020000020003" pitchFamily="2" charset="0"/>
                <a:cs typeface="Georgia"/>
              </a:rPr>
              <a:t>traitement</a:t>
            </a:r>
            <a:endParaRPr sz="1600" dirty="0">
              <a:latin typeface="Avenir Roman" panose="02000503020000020003" pitchFamily="2" charset="0"/>
              <a:cs typeface="Georgia"/>
            </a:endParaRPr>
          </a:p>
          <a:p>
            <a:pPr marL="282575" indent="-269875">
              <a:lnSpc>
                <a:spcPct val="100000"/>
              </a:lnSpc>
              <a:spcBef>
                <a:spcPts val="590"/>
              </a:spcBef>
              <a:buClr>
                <a:srgbClr val="4595EB"/>
              </a:buClr>
              <a:buSzPct val="78125"/>
              <a:buFont typeface="Arial"/>
              <a:buChar char="•"/>
              <a:tabLst>
                <a:tab pos="282575" algn="l"/>
                <a:tab pos="283210" algn="l"/>
              </a:tabLst>
            </a:pPr>
            <a:r>
              <a:rPr sz="1600" spc="-10" dirty="0">
                <a:latin typeface="Avenir Roman" panose="02000503020000020003" pitchFamily="2" charset="0"/>
                <a:cs typeface="Georgia"/>
              </a:rPr>
              <a:t>droit </a:t>
            </a:r>
            <a:r>
              <a:rPr sz="1600" spc="-5" dirty="0">
                <a:latin typeface="Avenir Roman" panose="02000503020000020003" pitchFamily="2" charset="0"/>
                <a:cs typeface="Georgia"/>
              </a:rPr>
              <a:t>à la </a:t>
            </a:r>
            <a:r>
              <a:rPr sz="1600" b="1" spc="-5" dirty="0">
                <a:latin typeface="Avenir Roman" panose="02000503020000020003" pitchFamily="2" charset="0"/>
                <a:cs typeface="Georgia"/>
              </a:rPr>
              <a:t>portabilité </a:t>
            </a:r>
            <a:r>
              <a:rPr sz="1600" spc="-10" dirty="0">
                <a:latin typeface="Avenir Roman" panose="02000503020000020003" pitchFamily="2" charset="0"/>
                <a:cs typeface="Georgia"/>
              </a:rPr>
              <a:t>des</a:t>
            </a:r>
            <a:r>
              <a:rPr sz="1600" spc="55" dirty="0">
                <a:latin typeface="Avenir Roman" panose="02000503020000020003" pitchFamily="2" charset="0"/>
                <a:cs typeface="Georgia"/>
              </a:rPr>
              <a:t> </a:t>
            </a:r>
            <a:r>
              <a:rPr sz="1600" spc="-5" dirty="0">
                <a:latin typeface="Avenir Roman" panose="02000503020000020003" pitchFamily="2" charset="0"/>
                <a:cs typeface="Georgia"/>
              </a:rPr>
              <a:t>données</a:t>
            </a:r>
            <a:endParaRPr sz="1600" dirty="0">
              <a:latin typeface="Avenir Roman" panose="02000503020000020003" pitchFamily="2" charset="0"/>
              <a:cs typeface="Georgia"/>
            </a:endParaRPr>
          </a:p>
        </p:txBody>
      </p:sp>
      <p:sp>
        <p:nvSpPr>
          <p:cNvPr id="11" name="Footer Placeholder 10">
            <a:extLst>
              <a:ext uri="{FF2B5EF4-FFF2-40B4-BE49-F238E27FC236}">
                <a16:creationId xmlns="" xmlns:a16="http://schemas.microsoft.com/office/drawing/2014/main" id="{5F041A8B-31C0-6946-AA68-D66721BAB1EC}"/>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709403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10" name="Text Placeholder 9">
            <a:extLst>
              <a:ext uri="{FF2B5EF4-FFF2-40B4-BE49-F238E27FC236}">
                <a16:creationId xmlns="" xmlns:a16="http://schemas.microsoft.com/office/drawing/2014/main" id="{A8E436F0-D9B4-CA48-8D84-2036D56E3F26}"/>
              </a:ext>
            </a:extLst>
          </p:cNvPr>
          <p:cNvSpPr>
            <a:spLocks noGrp="1"/>
          </p:cNvSpPr>
          <p:nvPr>
            <p:ph type="body" sz="quarter" idx="19"/>
          </p:nvPr>
        </p:nvSpPr>
        <p:spPr/>
        <p:txBody>
          <a:bodyPr/>
          <a:lstStyle/>
          <a:p>
            <a:r>
              <a:rPr lang="en-US" sz="2400" b="1" spc="-5" dirty="0" err="1">
                <a:solidFill>
                  <a:schemeClr val="tx2">
                    <a:lumMod val="75000"/>
                  </a:schemeClr>
                </a:solidFill>
              </a:rPr>
              <a:t>Renforcement</a:t>
            </a:r>
            <a:r>
              <a:rPr lang="en-US" sz="2400" b="1" spc="-5" dirty="0">
                <a:solidFill>
                  <a:schemeClr val="tx2">
                    <a:lumMod val="75000"/>
                  </a:schemeClr>
                </a:solidFill>
              </a:rPr>
              <a:t> de la transparence et </a:t>
            </a:r>
            <a:r>
              <a:rPr lang="en-US" sz="2400" b="1" spc="-5" dirty="0" err="1">
                <a:solidFill>
                  <a:schemeClr val="tx2">
                    <a:lumMod val="75000"/>
                  </a:schemeClr>
                </a:solidFill>
              </a:rPr>
              <a:t>exercice</a:t>
            </a:r>
            <a:r>
              <a:rPr lang="en-US" sz="2400" b="1" spc="-5" dirty="0">
                <a:solidFill>
                  <a:schemeClr val="tx2">
                    <a:lumMod val="75000"/>
                  </a:schemeClr>
                </a:solidFill>
              </a:rPr>
              <a:t> des droits</a:t>
            </a:r>
            <a:r>
              <a:rPr lang="en-US" sz="2400" b="1" spc="250" dirty="0">
                <a:solidFill>
                  <a:schemeClr val="tx2">
                    <a:lumMod val="75000"/>
                  </a:schemeClr>
                </a:solidFill>
              </a:rPr>
              <a:t> </a:t>
            </a:r>
            <a:r>
              <a:rPr lang="en-US" sz="2400" b="1" spc="-5" dirty="0" err="1">
                <a:solidFill>
                  <a:schemeClr val="tx2">
                    <a:lumMod val="75000"/>
                  </a:schemeClr>
                </a:solidFill>
              </a:rPr>
              <a:t>facilité</a:t>
            </a:r>
            <a:endParaRPr lang="fr-FR" b="1" dirty="0">
              <a:solidFill>
                <a:schemeClr val="tx2">
                  <a:lumMod val="75000"/>
                </a:schemeClr>
              </a:solidFill>
            </a:endParaRPr>
          </a:p>
        </p:txBody>
      </p:sp>
      <p:sp>
        <p:nvSpPr>
          <p:cNvPr id="4" name="object 4"/>
          <p:cNvSpPr/>
          <p:nvPr/>
        </p:nvSpPr>
        <p:spPr>
          <a:xfrm>
            <a:off x="642823" y="2289301"/>
            <a:ext cx="126492" cy="12801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2823" y="3769105"/>
            <a:ext cx="126492" cy="12801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42823" y="4646929"/>
            <a:ext cx="126492" cy="128016"/>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73023" y="1612519"/>
            <a:ext cx="10590530" cy="4151265"/>
          </a:xfrm>
          <a:prstGeom prst="rect">
            <a:avLst/>
          </a:prstGeom>
        </p:spPr>
        <p:txBody>
          <a:bodyPr vert="horz" wrap="square" lIns="0" tIns="13335" rIns="0" bIns="0" rtlCol="0">
            <a:spAutoFit/>
          </a:bodyPr>
          <a:lstStyle/>
          <a:p>
            <a:pPr marL="3399154">
              <a:lnSpc>
                <a:spcPct val="100000"/>
              </a:lnSpc>
              <a:spcBef>
                <a:spcPts val="105"/>
              </a:spcBef>
            </a:pPr>
            <a:r>
              <a:rPr sz="2000" spc="-5" dirty="0">
                <a:solidFill>
                  <a:srgbClr val="4595EB"/>
                </a:solidFill>
                <a:latin typeface="Avenir Roman" panose="02000503020000020003" pitchFamily="2" charset="0"/>
                <a:cs typeface="Georgia"/>
              </a:rPr>
              <a:t>Modalités </a:t>
            </a:r>
            <a:r>
              <a:rPr sz="2000" dirty="0">
                <a:solidFill>
                  <a:srgbClr val="4595EB"/>
                </a:solidFill>
                <a:latin typeface="Avenir Roman" panose="02000503020000020003" pitchFamily="2" charset="0"/>
                <a:cs typeface="Georgia"/>
              </a:rPr>
              <a:t>d’exercice </a:t>
            </a:r>
            <a:r>
              <a:rPr sz="2000" spc="-5" dirty="0">
                <a:solidFill>
                  <a:srgbClr val="4595EB"/>
                </a:solidFill>
                <a:latin typeface="Avenir Roman" panose="02000503020000020003" pitchFamily="2" charset="0"/>
                <a:cs typeface="Georgia"/>
              </a:rPr>
              <a:t>des</a:t>
            </a:r>
            <a:r>
              <a:rPr sz="2000" spc="-60" dirty="0">
                <a:solidFill>
                  <a:srgbClr val="4595EB"/>
                </a:solidFill>
                <a:latin typeface="Avenir Roman" panose="02000503020000020003" pitchFamily="2" charset="0"/>
                <a:cs typeface="Georgia"/>
              </a:rPr>
              <a:t> </a:t>
            </a:r>
            <a:r>
              <a:rPr sz="2000" spc="-5" dirty="0">
                <a:solidFill>
                  <a:srgbClr val="4595EB"/>
                </a:solidFill>
                <a:latin typeface="Avenir Roman" panose="02000503020000020003" pitchFamily="2" charset="0"/>
                <a:cs typeface="Georgia"/>
              </a:rPr>
              <a:t>droits</a:t>
            </a:r>
            <a:endParaRPr sz="2000" dirty="0">
              <a:latin typeface="Avenir Roman" panose="02000503020000020003" pitchFamily="2" charset="0"/>
              <a:cs typeface="Georgia"/>
            </a:endParaRPr>
          </a:p>
          <a:p>
            <a:pPr marL="12700">
              <a:lnSpc>
                <a:spcPct val="100000"/>
              </a:lnSpc>
              <a:spcBef>
                <a:spcPts val="2035"/>
              </a:spcBef>
            </a:pPr>
            <a:r>
              <a:rPr sz="1800" dirty="0">
                <a:latin typeface="Avenir Roman" panose="02000503020000020003" pitchFamily="2" charset="0"/>
                <a:cs typeface="Georgia"/>
              </a:rPr>
              <a:t>Les</a:t>
            </a:r>
            <a:r>
              <a:rPr sz="1800" dirty="0">
                <a:solidFill>
                  <a:srgbClr val="333333"/>
                </a:solidFill>
                <a:latin typeface="Avenir Roman" panose="02000503020000020003" pitchFamily="2" charset="0"/>
                <a:cs typeface="Georgia"/>
              </a:rPr>
              <a:t> </a:t>
            </a:r>
            <a:r>
              <a:rPr sz="1800" spc="-5" dirty="0">
                <a:solidFill>
                  <a:srgbClr val="4595EB"/>
                </a:solidFill>
                <a:latin typeface="Avenir Roman" panose="02000503020000020003" pitchFamily="2" charset="0"/>
                <a:cs typeface="Georgia"/>
              </a:rPr>
              <a:t>délais </a:t>
            </a:r>
            <a:r>
              <a:rPr sz="1800" spc="-5" dirty="0">
                <a:latin typeface="Avenir Roman" panose="02000503020000020003" pitchFamily="2" charset="0"/>
                <a:cs typeface="Georgia"/>
              </a:rPr>
              <a:t>de fourniture des informations</a:t>
            </a:r>
            <a:r>
              <a:rPr sz="1800" spc="60" dirty="0">
                <a:latin typeface="Avenir Roman" panose="02000503020000020003" pitchFamily="2" charset="0"/>
                <a:cs typeface="Georgia"/>
              </a:rPr>
              <a:t> </a:t>
            </a:r>
            <a:r>
              <a:rPr sz="1800" dirty="0">
                <a:latin typeface="Avenir Roman" panose="02000503020000020003" pitchFamily="2" charset="0"/>
                <a:cs typeface="Georgia"/>
              </a:rPr>
              <a:t>:</a:t>
            </a:r>
          </a:p>
          <a:p>
            <a:pPr marL="294640" marR="6350" indent="-271780">
              <a:lnSpc>
                <a:spcPts val="1730"/>
              </a:lnSpc>
              <a:spcBef>
                <a:spcPts val="1185"/>
              </a:spcBef>
              <a:buClr>
                <a:srgbClr val="4595EB"/>
              </a:buClr>
              <a:buFont typeface="Arial"/>
              <a:buChar char="•"/>
              <a:tabLst>
                <a:tab pos="294640" algn="l"/>
                <a:tab pos="295275" algn="l"/>
              </a:tabLst>
            </a:pPr>
            <a:r>
              <a:rPr sz="1600" spc="-5" dirty="0">
                <a:latin typeface="Avenir Roman" panose="02000503020000020003" pitchFamily="2" charset="0"/>
                <a:cs typeface="Georgia"/>
              </a:rPr>
              <a:t>« </a:t>
            </a:r>
            <a:r>
              <a:rPr sz="1600" i="1" spc="-5" dirty="0">
                <a:latin typeface="Avenir Roman" panose="02000503020000020003" pitchFamily="2" charset="0"/>
                <a:cs typeface="Georgia"/>
              </a:rPr>
              <a:t>dans les meilleurs délais et en </a:t>
            </a:r>
            <a:r>
              <a:rPr sz="1600" i="1" spc="-10" dirty="0">
                <a:latin typeface="Avenir Roman" panose="02000503020000020003" pitchFamily="2" charset="0"/>
                <a:cs typeface="Georgia"/>
              </a:rPr>
              <a:t>tout </a:t>
            </a:r>
            <a:r>
              <a:rPr sz="1600" i="1" spc="-5" dirty="0">
                <a:latin typeface="Avenir Roman" panose="02000503020000020003" pitchFamily="2" charset="0"/>
                <a:cs typeface="Georgia"/>
              </a:rPr>
              <a:t>état de cause dans </a:t>
            </a:r>
            <a:r>
              <a:rPr sz="1600" i="1" dirty="0">
                <a:latin typeface="Avenir Roman" panose="02000503020000020003" pitchFamily="2" charset="0"/>
                <a:cs typeface="Georgia"/>
              </a:rPr>
              <a:t>un </a:t>
            </a:r>
            <a:r>
              <a:rPr sz="1600" i="1" spc="-5" dirty="0">
                <a:latin typeface="Avenir Roman" panose="02000503020000020003" pitchFamily="2" charset="0"/>
                <a:cs typeface="Georgia"/>
              </a:rPr>
              <a:t>délai d’un mois à compter de la réception de la  demande</a:t>
            </a:r>
            <a:r>
              <a:rPr sz="1600" i="1" spc="0" dirty="0">
                <a:latin typeface="Avenir Roman" panose="02000503020000020003" pitchFamily="2" charset="0"/>
                <a:cs typeface="Georgia"/>
              </a:rPr>
              <a:t> </a:t>
            </a:r>
            <a:r>
              <a:rPr sz="1600" spc="-5" dirty="0">
                <a:latin typeface="Avenir Roman" panose="02000503020000020003" pitchFamily="2" charset="0"/>
                <a:cs typeface="Georgia"/>
              </a:rPr>
              <a:t>»</a:t>
            </a:r>
            <a:endParaRPr sz="1600" dirty="0">
              <a:latin typeface="Avenir Roman" panose="02000503020000020003" pitchFamily="2" charset="0"/>
              <a:cs typeface="Georgia"/>
            </a:endParaRPr>
          </a:p>
          <a:p>
            <a:pPr marL="294640" indent="-271780">
              <a:lnSpc>
                <a:spcPct val="100000"/>
              </a:lnSpc>
              <a:spcBef>
                <a:spcPts val="365"/>
              </a:spcBef>
              <a:buClr>
                <a:srgbClr val="4595EB"/>
              </a:buClr>
              <a:buFont typeface="Arial"/>
              <a:buChar char="•"/>
              <a:tabLst>
                <a:tab pos="294640" algn="l"/>
                <a:tab pos="295275" algn="l"/>
              </a:tabLst>
            </a:pPr>
            <a:r>
              <a:rPr sz="1600" spc="-5" dirty="0">
                <a:latin typeface="Avenir Roman" panose="02000503020000020003" pitchFamily="2" charset="0"/>
                <a:cs typeface="Georgia"/>
              </a:rPr>
              <a:t>prolongation du </a:t>
            </a:r>
            <a:r>
              <a:rPr sz="1600" spc="-10" dirty="0">
                <a:latin typeface="Avenir Roman" panose="02000503020000020003" pitchFamily="2" charset="0"/>
                <a:cs typeface="Georgia"/>
              </a:rPr>
              <a:t>délai </a:t>
            </a:r>
            <a:r>
              <a:rPr sz="1600" spc="-5" dirty="0">
                <a:latin typeface="Avenir Roman" panose="02000503020000020003" pitchFamily="2" charset="0"/>
                <a:cs typeface="Georgia"/>
              </a:rPr>
              <a:t>de 2 mois </a:t>
            </a:r>
            <a:r>
              <a:rPr sz="1600" spc="-10" dirty="0">
                <a:latin typeface="Avenir Roman" panose="02000503020000020003" pitchFamily="2" charset="0"/>
                <a:cs typeface="Georgia"/>
              </a:rPr>
              <a:t>possible </a:t>
            </a:r>
            <a:r>
              <a:rPr sz="1600" spc="-5" dirty="0">
                <a:latin typeface="Avenir Roman" panose="02000503020000020003" pitchFamily="2" charset="0"/>
                <a:cs typeface="Georgia"/>
              </a:rPr>
              <a:t>sous </a:t>
            </a:r>
            <a:r>
              <a:rPr sz="1600" spc="-10" dirty="0">
                <a:latin typeface="Avenir Roman" panose="02000503020000020003" pitchFamily="2" charset="0"/>
                <a:cs typeface="Georgia"/>
              </a:rPr>
              <a:t>certaines</a:t>
            </a:r>
            <a:r>
              <a:rPr sz="1600" spc="250" dirty="0">
                <a:latin typeface="Avenir Roman" panose="02000503020000020003" pitchFamily="2" charset="0"/>
                <a:cs typeface="Georgia"/>
              </a:rPr>
              <a:t> </a:t>
            </a:r>
            <a:r>
              <a:rPr sz="1600" spc="-10" dirty="0">
                <a:latin typeface="Avenir Roman" panose="02000503020000020003" pitchFamily="2" charset="0"/>
                <a:cs typeface="Georgia"/>
              </a:rPr>
              <a:t>conditions</a:t>
            </a:r>
            <a:endParaRPr sz="1600" dirty="0">
              <a:latin typeface="Avenir Roman" panose="02000503020000020003" pitchFamily="2" charset="0"/>
              <a:cs typeface="Georgia"/>
            </a:endParaRPr>
          </a:p>
          <a:p>
            <a:pPr>
              <a:lnSpc>
                <a:spcPct val="100000"/>
              </a:lnSpc>
              <a:spcBef>
                <a:spcPts val="55"/>
              </a:spcBef>
              <a:buClr>
                <a:srgbClr val="4595EB"/>
              </a:buClr>
              <a:buFont typeface="Arial"/>
              <a:buChar char="•"/>
            </a:pPr>
            <a:endParaRPr sz="2400" dirty="0">
              <a:latin typeface="Avenir Roman" panose="02000503020000020003" pitchFamily="2" charset="0"/>
              <a:cs typeface="Times New Roman"/>
            </a:endParaRPr>
          </a:p>
          <a:p>
            <a:pPr marL="12700" marR="5080">
              <a:lnSpc>
                <a:spcPts val="1939"/>
              </a:lnSpc>
            </a:pPr>
            <a:r>
              <a:rPr sz="1800" dirty="0">
                <a:solidFill>
                  <a:srgbClr val="4595EB"/>
                </a:solidFill>
                <a:latin typeface="Avenir Roman" panose="02000503020000020003" pitchFamily="2" charset="0"/>
                <a:cs typeface="Georgia"/>
              </a:rPr>
              <a:t>En </a:t>
            </a:r>
            <a:r>
              <a:rPr sz="1800" spc="-5" dirty="0">
                <a:solidFill>
                  <a:srgbClr val="4595EB"/>
                </a:solidFill>
                <a:latin typeface="Avenir Roman" panose="02000503020000020003" pitchFamily="2" charset="0"/>
                <a:cs typeface="Georgia"/>
              </a:rPr>
              <a:t>cas de doutes </a:t>
            </a:r>
            <a:r>
              <a:rPr sz="1800" spc="-5" dirty="0">
                <a:latin typeface="Avenir Roman" panose="02000503020000020003" pitchFamily="2" charset="0"/>
                <a:cs typeface="Georgia"/>
              </a:rPr>
              <a:t>raisonnables sur l’identité de </a:t>
            </a:r>
            <a:r>
              <a:rPr sz="1800" dirty="0">
                <a:latin typeface="Avenir Roman" panose="02000503020000020003" pitchFamily="2" charset="0"/>
                <a:cs typeface="Georgia"/>
              </a:rPr>
              <a:t>la </a:t>
            </a:r>
            <a:r>
              <a:rPr sz="1800" spc="-5" dirty="0">
                <a:latin typeface="Avenir Roman" panose="02000503020000020003" pitchFamily="2" charset="0"/>
                <a:cs typeface="Georgia"/>
              </a:rPr>
              <a:t>personne, </a:t>
            </a:r>
            <a:r>
              <a:rPr sz="1800" dirty="0">
                <a:latin typeface="Avenir Roman" panose="02000503020000020003" pitchFamily="2" charset="0"/>
                <a:cs typeface="Georgia"/>
              </a:rPr>
              <a:t>le </a:t>
            </a:r>
            <a:r>
              <a:rPr sz="1800" spc="-5" dirty="0">
                <a:latin typeface="Avenir Roman" panose="02000503020000020003" pitchFamily="2" charset="0"/>
                <a:cs typeface="Georgia"/>
              </a:rPr>
              <a:t>RT peut demander </a:t>
            </a:r>
            <a:r>
              <a:rPr sz="1800" dirty="0">
                <a:latin typeface="Avenir Roman" panose="02000503020000020003" pitchFamily="2" charset="0"/>
                <a:cs typeface="Georgia"/>
              </a:rPr>
              <a:t>des </a:t>
            </a:r>
            <a:r>
              <a:rPr sz="1800" spc="-5" dirty="0">
                <a:latin typeface="Avenir Roman" panose="02000503020000020003" pitchFamily="2" charset="0"/>
                <a:cs typeface="Georgia"/>
              </a:rPr>
              <a:t>informations  supplémentaires </a:t>
            </a:r>
            <a:r>
              <a:rPr sz="1800" dirty="0">
                <a:latin typeface="Avenir Roman" panose="02000503020000020003" pitchFamily="2" charset="0"/>
                <a:cs typeface="Georgia"/>
              </a:rPr>
              <a:t>en </a:t>
            </a:r>
            <a:r>
              <a:rPr sz="1800" spc="-5" dirty="0">
                <a:latin typeface="Avenir Roman" panose="02000503020000020003" pitchFamily="2" charset="0"/>
                <a:cs typeface="Georgia"/>
              </a:rPr>
              <a:t>vue de confirmer </a:t>
            </a:r>
            <a:r>
              <a:rPr sz="1800" dirty="0">
                <a:latin typeface="Avenir Roman" panose="02000503020000020003" pitchFamily="2" charset="0"/>
                <a:cs typeface="Georgia"/>
              </a:rPr>
              <a:t>son</a:t>
            </a:r>
            <a:r>
              <a:rPr sz="1800" spc="50" dirty="0">
                <a:latin typeface="Avenir Roman" panose="02000503020000020003" pitchFamily="2" charset="0"/>
                <a:cs typeface="Georgia"/>
              </a:rPr>
              <a:t> </a:t>
            </a:r>
            <a:r>
              <a:rPr sz="1800" dirty="0">
                <a:latin typeface="Avenir Roman" panose="02000503020000020003" pitchFamily="2" charset="0"/>
                <a:cs typeface="Georgia"/>
              </a:rPr>
              <a:t>identité.</a:t>
            </a:r>
          </a:p>
          <a:p>
            <a:pPr>
              <a:lnSpc>
                <a:spcPct val="100000"/>
              </a:lnSpc>
              <a:spcBef>
                <a:spcPts val="20"/>
              </a:spcBef>
            </a:pPr>
            <a:endParaRPr sz="2400" dirty="0">
              <a:latin typeface="Avenir Roman" panose="02000503020000020003" pitchFamily="2" charset="0"/>
              <a:cs typeface="Times New Roman"/>
            </a:endParaRPr>
          </a:p>
          <a:p>
            <a:pPr marL="12700">
              <a:lnSpc>
                <a:spcPct val="100000"/>
              </a:lnSpc>
              <a:spcBef>
                <a:spcPts val="5"/>
              </a:spcBef>
            </a:pPr>
            <a:r>
              <a:rPr sz="1800" spc="-5" dirty="0">
                <a:latin typeface="Avenir Roman" panose="02000503020000020003" pitchFamily="2" charset="0"/>
                <a:cs typeface="Georgia"/>
              </a:rPr>
              <a:t>Modalités de </a:t>
            </a:r>
            <a:r>
              <a:rPr sz="1800" spc="-5" dirty="0">
                <a:solidFill>
                  <a:srgbClr val="4595EB"/>
                </a:solidFill>
                <a:latin typeface="Avenir Roman" panose="02000503020000020003" pitchFamily="2" charset="0"/>
                <a:cs typeface="Georgia"/>
              </a:rPr>
              <a:t>transmission </a:t>
            </a:r>
            <a:r>
              <a:rPr dirty="0"/>
              <a:t>des informations </a:t>
            </a:r>
            <a:r>
              <a:rPr sz="1800" dirty="0">
                <a:solidFill>
                  <a:srgbClr val="333333"/>
                </a:solidFill>
                <a:latin typeface="Avenir Roman" panose="02000503020000020003" pitchFamily="2" charset="0"/>
                <a:cs typeface="Georgia"/>
              </a:rPr>
              <a:t>:</a:t>
            </a:r>
            <a:endParaRPr sz="1800" dirty="0">
              <a:latin typeface="Avenir Roman" panose="02000503020000020003" pitchFamily="2" charset="0"/>
              <a:cs typeface="Georgia"/>
            </a:endParaRPr>
          </a:p>
          <a:p>
            <a:pPr marL="294640" indent="-271780">
              <a:lnSpc>
                <a:spcPct val="100000"/>
              </a:lnSpc>
              <a:spcBef>
                <a:spcPts val="980"/>
              </a:spcBef>
              <a:buClr>
                <a:srgbClr val="4595EB"/>
              </a:buClr>
              <a:buFont typeface="Arial"/>
              <a:buChar char="•"/>
              <a:tabLst>
                <a:tab pos="294640" algn="l"/>
                <a:tab pos="295275" algn="l"/>
              </a:tabLst>
            </a:pPr>
            <a:r>
              <a:rPr sz="1600" spc="-10" dirty="0">
                <a:latin typeface="Avenir Roman" panose="02000503020000020003" pitchFamily="2" charset="0"/>
                <a:cs typeface="Georgia"/>
              </a:rPr>
              <a:t>par écrit </a:t>
            </a:r>
            <a:r>
              <a:rPr sz="1600" spc="-5" dirty="0">
                <a:latin typeface="Avenir Roman" panose="02000503020000020003" pitchFamily="2" charset="0"/>
                <a:cs typeface="Georgia"/>
              </a:rPr>
              <a:t>ou </a:t>
            </a:r>
            <a:r>
              <a:rPr sz="1600" spc="-10" dirty="0">
                <a:latin typeface="Avenir Roman" panose="02000503020000020003" pitchFamily="2" charset="0"/>
                <a:cs typeface="Georgia"/>
              </a:rPr>
              <a:t>par d’autres </a:t>
            </a:r>
            <a:r>
              <a:rPr sz="1600" spc="-5" dirty="0">
                <a:latin typeface="Avenir Roman" panose="02000503020000020003" pitchFamily="2" charset="0"/>
                <a:cs typeface="Georgia"/>
              </a:rPr>
              <a:t>moyens, y </a:t>
            </a:r>
            <a:r>
              <a:rPr sz="1600" spc="-10" dirty="0">
                <a:latin typeface="Avenir Roman" panose="02000503020000020003" pitchFamily="2" charset="0"/>
                <a:cs typeface="Georgia"/>
              </a:rPr>
              <a:t>compris électroniques lorsque c’est</a:t>
            </a:r>
            <a:r>
              <a:rPr sz="1600" spc="330" dirty="0">
                <a:latin typeface="Avenir Roman" panose="02000503020000020003" pitchFamily="2" charset="0"/>
                <a:cs typeface="Georgia"/>
              </a:rPr>
              <a:t> </a:t>
            </a:r>
            <a:r>
              <a:rPr sz="1600" spc="-10" dirty="0">
                <a:latin typeface="Avenir Roman" panose="02000503020000020003" pitchFamily="2" charset="0"/>
                <a:cs typeface="Georgia"/>
              </a:rPr>
              <a:t>approprié/possible</a:t>
            </a:r>
            <a:endParaRPr sz="1600" dirty="0">
              <a:latin typeface="Avenir Roman" panose="02000503020000020003" pitchFamily="2" charset="0"/>
              <a:cs typeface="Georgia"/>
            </a:endParaRPr>
          </a:p>
          <a:p>
            <a:pPr marL="294640" marR="6350" indent="-271780">
              <a:lnSpc>
                <a:spcPts val="1730"/>
              </a:lnSpc>
              <a:spcBef>
                <a:spcPts val="600"/>
              </a:spcBef>
              <a:buClr>
                <a:srgbClr val="4595EB"/>
              </a:buClr>
              <a:buFont typeface="Arial"/>
              <a:buChar char="•"/>
              <a:tabLst>
                <a:tab pos="294640" algn="l"/>
                <a:tab pos="295275" algn="l"/>
              </a:tabLst>
            </a:pPr>
            <a:r>
              <a:rPr sz="1600" spc="-5" dirty="0">
                <a:latin typeface="Avenir Roman" panose="02000503020000020003" pitchFamily="2" charset="0"/>
                <a:cs typeface="Georgia"/>
              </a:rPr>
              <a:t>oralement à </a:t>
            </a:r>
            <a:r>
              <a:rPr sz="1600" dirty="0">
                <a:latin typeface="Avenir Roman" panose="02000503020000020003" pitchFamily="2" charset="0"/>
                <a:cs typeface="Georgia"/>
              </a:rPr>
              <a:t>la </a:t>
            </a:r>
            <a:r>
              <a:rPr sz="1600" spc="-5" dirty="0">
                <a:latin typeface="Avenir Roman" panose="02000503020000020003" pitchFamily="2" charset="0"/>
                <a:cs typeface="Georgia"/>
              </a:rPr>
              <a:t>demande de </a:t>
            </a:r>
            <a:r>
              <a:rPr sz="1600" dirty="0">
                <a:latin typeface="Avenir Roman" panose="02000503020000020003" pitchFamily="2" charset="0"/>
                <a:cs typeface="Georgia"/>
              </a:rPr>
              <a:t>la </a:t>
            </a:r>
            <a:r>
              <a:rPr sz="1600" spc="-5" dirty="0">
                <a:latin typeface="Avenir Roman" panose="02000503020000020003" pitchFamily="2" charset="0"/>
                <a:cs typeface="Georgia"/>
              </a:rPr>
              <a:t>personne et à condition </a:t>
            </a:r>
            <a:r>
              <a:rPr sz="1600" spc="-10" dirty="0">
                <a:latin typeface="Avenir Roman" panose="02000503020000020003" pitchFamily="2" charset="0"/>
                <a:cs typeface="Georgia"/>
              </a:rPr>
              <a:t>que </a:t>
            </a:r>
            <a:r>
              <a:rPr sz="1600" spc="-5" dirty="0">
                <a:latin typeface="Avenir Roman" panose="02000503020000020003" pitchFamily="2" charset="0"/>
                <a:cs typeface="Georgia"/>
              </a:rPr>
              <a:t>l’identité de la personne soit démontrée </a:t>
            </a:r>
            <a:r>
              <a:rPr sz="1600" spc="-10" dirty="0">
                <a:latin typeface="Avenir Roman" panose="02000503020000020003" pitchFamily="2" charset="0"/>
                <a:cs typeface="Georgia"/>
              </a:rPr>
              <a:t>par </a:t>
            </a:r>
            <a:r>
              <a:rPr sz="1600" spc="-5" dirty="0">
                <a:latin typeface="Avenir Roman" panose="02000503020000020003" pitchFamily="2" charset="0"/>
                <a:cs typeface="Georgia"/>
              </a:rPr>
              <a:t>d’autres  moyens</a:t>
            </a:r>
            <a:endParaRPr sz="1600" dirty="0">
              <a:latin typeface="Avenir Roman" panose="02000503020000020003" pitchFamily="2" charset="0"/>
              <a:cs typeface="Georgia"/>
            </a:endParaRPr>
          </a:p>
        </p:txBody>
      </p:sp>
      <p:sp>
        <p:nvSpPr>
          <p:cNvPr id="12" name="Footer Placeholder 11">
            <a:extLst>
              <a:ext uri="{FF2B5EF4-FFF2-40B4-BE49-F238E27FC236}">
                <a16:creationId xmlns="" xmlns:a16="http://schemas.microsoft.com/office/drawing/2014/main" id="{6F5EF4E3-DD91-B74D-A888-03C86B214BB2}"/>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90940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a:extLst>
              <a:ext uri="{FF2B5EF4-FFF2-40B4-BE49-F238E27FC236}">
                <a16:creationId xmlns="" xmlns:a16="http://schemas.microsoft.com/office/drawing/2014/main" id="{8A2EBE7A-D8E3-6F43-A795-9F3D1ACCED70}"/>
              </a:ext>
            </a:extLst>
          </p:cNvPr>
          <p:cNvSpPr txBox="1"/>
          <p:nvPr/>
        </p:nvSpPr>
        <p:spPr>
          <a:xfrm>
            <a:off x="611710" y="5617687"/>
            <a:ext cx="3216070" cy="738664"/>
          </a:xfrm>
          <a:prstGeom prst="rect">
            <a:avLst/>
          </a:prstGeom>
          <a:noFill/>
        </p:spPr>
        <p:txBody>
          <a:bodyPr wrap="square" rtlCol="0">
            <a:spAutoFit/>
          </a:bodyPr>
          <a:lstStyle/>
          <a:p>
            <a:pPr algn="ctr"/>
            <a:r>
              <a:rPr lang="en-US" b="1" i="0" dirty="0">
                <a:solidFill>
                  <a:schemeClr val="bg1"/>
                </a:solidFill>
                <a:latin typeface="Avenir" panose="02000503020000020003" pitchFamily="2" charset="0"/>
                <a:ea typeface="Avenir Book" charset="0"/>
                <a:cs typeface="Avenir Book" charset="0"/>
              </a:rPr>
              <a:t>Philippe PRADAL</a:t>
            </a:r>
          </a:p>
          <a:p>
            <a:pPr algn="ctr"/>
            <a:r>
              <a:rPr lang="en-US" sz="1200" b="0" i="0" dirty="0" err="1">
                <a:solidFill>
                  <a:schemeClr val="bg1"/>
                </a:solidFill>
                <a:latin typeface="Avenir" panose="02000503020000020003" pitchFamily="2" charset="0"/>
                <a:ea typeface="Avenir Book" charset="0"/>
                <a:cs typeface="Avenir Book" charset="0"/>
              </a:rPr>
              <a:t>Avocat</a:t>
            </a:r>
            <a:r>
              <a:rPr lang="en-US" sz="1200" b="0" i="0" dirty="0">
                <a:solidFill>
                  <a:schemeClr val="bg1"/>
                </a:solidFill>
                <a:latin typeface="Avenir" panose="02000503020000020003" pitchFamily="2" charset="0"/>
                <a:ea typeface="Avenir Book" charset="0"/>
                <a:cs typeface="Avenir Book" charset="0"/>
              </a:rPr>
              <a:t> aux </a:t>
            </a:r>
            <a:r>
              <a:rPr lang="en-US" sz="1200" b="0" i="0" dirty="0" err="1">
                <a:solidFill>
                  <a:schemeClr val="bg1"/>
                </a:solidFill>
                <a:latin typeface="Avenir" panose="02000503020000020003" pitchFamily="2" charset="0"/>
                <a:ea typeface="Avenir Book" charset="0"/>
                <a:cs typeface="Avenir Book" charset="0"/>
              </a:rPr>
              <a:t>barreaux</a:t>
            </a:r>
            <a:r>
              <a:rPr lang="en-US" sz="1200" b="0" i="0" dirty="0">
                <a:solidFill>
                  <a:schemeClr val="bg1"/>
                </a:solidFill>
                <a:latin typeface="Avenir" panose="02000503020000020003" pitchFamily="2" charset="0"/>
                <a:ea typeface="Avenir Book" charset="0"/>
                <a:cs typeface="Avenir Book" charset="0"/>
              </a:rPr>
              <a:t> de Paris et New-York</a:t>
            </a:r>
          </a:p>
          <a:p>
            <a:pPr algn="ctr"/>
            <a:r>
              <a:rPr lang="en-US" sz="1200" b="0" i="0" dirty="0" err="1">
                <a:solidFill>
                  <a:schemeClr val="bg1"/>
                </a:solidFill>
                <a:latin typeface="Avenir" panose="02000503020000020003" pitchFamily="2" charset="0"/>
                <a:ea typeface="Avenir Book" charset="0"/>
                <a:cs typeface="Avenir Book" charset="0"/>
              </a:rPr>
              <a:t>Président</a:t>
            </a:r>
            <a:r>
              <a:rPr lang="en-US" sz="1200" b="0" i="0" dirty="0">
                <a:solidFill>
                  <a:schemeClr val="bg1"/>
                </a:solidFill>
                <a:latin typeface="Avenir" panose="02000503020000020003" pitchFamily="2" charset="0"/>
                <a:ea typeface="Avenir Book" charset="0"/>
                <a:cs typeface="Avenir Book" charset="0"/>
              </a:rPr>
              <a:t> de WYZER Law</a:t>
            </a:r>
          </a:p>
        </p:txBody>
      </p:sp>
      <p:sp>
        <p:nvSpPr>
          <p:cNvPr id="4" name="Espace réservé du texte 1">
            <a:extLst>
              <a:ext uri="{FF2B5EF4-FFF2-40B4-BE49-F238E27FC236}">
                <a16:creationId xmlns="" xmlns:a16="http://schemas.microsoft.com/office/drawing/2014/main" id="{673EAF80-40E7-9A4A-86F4-2C6A7AFE8E2E}"/>
              </a:ext>
            </a:extLst>
          </p:cNvPr>
          <p:cNvSpPr txBox="1">
            <a:spLocks/>
          </p:cNvSpPr>
          <p:nvPr/>
        </p:nvSpPr>
        <p:spPr bwMode="auto">
          <a:xfrm>
            <a:off x="5225144" y="764704"/>
            <a:ext cx="6403203" cy="460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Tx/>
              <a:buNone/>
              <a:defRPr sz="2400" b="0" i="0" kern="1200">
                <a:solidFill>
                  <a:schemeClr val="tx1"/>
                </a:solidFill>
                <a:latin typeface="Avenir Book" charset="0"/>
                <a:ea typeface="Avenir Book" charset="0"/>
                <a:cs typeface="Avenir Book" charset="0"/>
              </a:defRPr>
            </a:lvl1pPr>
            <a:lvl2pPr marL="457178" indent="0" algn="l" rtl="0" eaLnBrk="0" fontAlgn="base" hangingPunct="0">
              <a:spcBef>
                <a:spcPct val="20000"/>
              </a:spcBef>
              <a:spcAft>
                <a:spcPct val="0"/>
              </a:spcAft>
              <a:buFontTx/>
              <a:buNone/>
              <a:defRPr sz="2800" kern="1200">
                <a:solidFill>
                  <a:schemeClr val="tx1"/>
                </a:solidFill>
                <a:latin typeface="Arial" charset="0"/>
                <a:ea typeface="+mn-ea"/>
                <a:cs typeface="+mn-cs"/>
              </a:defRPr>
            </a:lvl2pPr>
            <a:lvl3pPr marL="914354" indent="0" algn="l" rtl="0" eaLnBrk="0" fontAlgn="base" hangingPunct="0">
              <a:spcBef>
                <a:spcPct val="20000"/>
              </a:spcBef>
              <a:spcAft>
                <a:spcPct val="0"/>
              </a:spcAft>
              <a:buFontTx/>
              <a:buNone/>
              <a:defRPr sz="2400" kern="1200">
                <a:solidFill>
                  <a:schemeClr val="tx1"/>
                </a:solidFill>
                <a:latin typeface="Arial" charset="0"/>
                <a:ea typeface="+mn-ea"/>
                <a:cs typeface="+mn-cs"/>
              </a:defRPr>
            </a:lvl3pPr>
            <a:lvl4pPr marL="1371532" indent="0" algn="l" rtl="0" eaLnBrk="0" fontAlgn="base" hangingPunct="0">
              <a:spcBef>
                <a:spcPct val="20000"/>
              </a:spcBef>
              <a:spcAft>
                <a:spcPct val="0"/>
              </a:spcAft>
              <a:buFontTx/>
              <a:buNone/>
              <a:defRPr sz="2000" kern="1200">
                <a:solidFill>
                  <a:schemeClr val="tx1"/>
                </a:solidFill>
                <a:latin typeface="Arial" charset="0"/>
                <a:ea typeface="+mn-ea"/>
                <a:cs typeface="+mn-cs"/>
              </a:defRPr>
            </a:lvl4pPr>
            <a:lvl5pPr marL="1828709" indent="0" algn="l" rtl="0" eaLnBrk="0" fontAlgn="base" hangingPunct="0">
              <a:spcBef>
                <a:spcPct val="20000"/>
              </a:spcBef>
              <a:spcAft>
                <a:spcPct val="0"/>
              </a:spcAft>
              <a:buFontTx/>
              <a:buNone/>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fr-FR" b="1" dirty="0">
                <a:solidFill>
                  <a:schemeClr val="tx2">
                    <a:lumMod val="75000"/>
                  </a:schemeClr>
                </a:solidFill>
                <a:latin typeface="Avenir" panose="02000503020000020003" pitchFamily="2" charset="0"/>
              </a:rPr>
              <a:t>Philippe </a:t>
            </a:r>
            <a:r>
              <a:rPr lang="fr-FR" b="1" dirty="0" err="1">
                <a:solidFill>
                  <a:schemeClr val="tx2">
                    <a:lumMod val="75000"/>
                  </a:schemeClr>
                </a:solidFill>
                <a:latin typeface="Avenir" panose="02000503020000020003" pitchFamily="2" charset="0"/>
              </a:rPr>
              <a:t>Pradal</a:t>
            </a:r>
            <a:r>
              <a:rPr lang="fr-FR" b="1" dirty="0">
                <a:solidFill>
                  <a:schemeClr val="tx2">
                    <a:lumMod val="75000"/>
                  </a:schemeClr>
                </a:solidFill>
                <a:latin typeface="Avenir" panose="02000503020000020003" pitchFamily="2" charset="0"/>
              </a:rPr>
              <a:t>, Avocat </a:t>
            </a:r>
          </a:p>
          <a:p>
            <a:pPr algn="just">
              <a:spcBef>
                <a:spcPts val="0"/>
              </a:spcBef>
            </a:pPr>
            <a:r>
              <a:rPr lang="fr-FR" sz="1600" b="1" dirty="0" err="1">
                <a:solidFill>
                  <a:schemeClr val="tx2">
                    <a:lumMod val="75000"/>
                  </a:schemeClr>
                </a:solidFill>
                <a:latin typeface="Avenir" panose="02000503020000020003" pitchFamily="2" charset="0"/>
              </a:rPr>
              <a:t>ppradal@wyzerlaw.com</a:t>
            </a:r>
            <a:r>
              <a:rPr lang="fr-FR" sz="1600" b="1" dirty="0">
                <a:solidFill>
                  <a:schemeClr val="tx2">
                    <a:lumMod val="75000"/>
                  </a:schemeClr>
                </a:solidFill>
                <a:latin typeface="Avenir" panose="02000503020000020003" pitchFamily="2" charset="0"/>
              </a:rPr>
              <a:t> </a:t>
            </a:r>
          </a:p>
          <a:p>
            <a:pPr algn="just">
              <a:spcBef>
                <a:spcPts val="0"/>
              </a:spcBef>
            </a:pPr>
            <a:endParaRPr lang="fr-FR" sz="1600" dirty="0">
              <a:latin typeface="Avenir" panose="02000503020000020003" pitchFamily="2" charset="0"/>
            </a:endParaRPr>
          </a:p>
          <a:p>
            <a:pPr algn="just">
              <a:spcBef>
                <a:spcPts val="0"/>
              </a:spcBef>
            </a:pPr>
            <a:r>
              <a:rPr lang="fr-FR" sz="1600" dirty="0">
                <a:latin typeface="Avenir" panose="02000503020000020003" pitchFamily="2" charset="0"/>
              </a:rPr>
              <a:t>Associé-Gérant du Cabinet, Philippe PRADAL est diplômé de l’Université Paris I Panthéon-Sorbonne, du </a:t>
            </a:r>
            <a:r>
              <a:rPr lang="fr-FR" sz="1600" dirty="0" err="1">
                <a:latin typeface="Avenir" panose="02000503020000020003" pitchFamily="2" charset="0"/>
              </a:rPr>
              <a:t>King’s</a:t>
            </a:r>
            <a:r>
              <a:rPr lang="fr-FR" sz="1600" dirty="0">
                <a:latin typeface="Avenir" panose="02000503020000020003" pitchFamily="2" charset="0"/>
              </a:rPr>
              <a:t> </a:t>
            </a:r>
            <a:r>
              <a:rPr lang="fr-FR" sz="1600" dirty="0" err="1">
                <a:latin typeface="Avenir" panose="02000503020000020003" pitchFamily="2" charset="0"/>
              </a:rPr>
              <a:t>College</a:t>
            </a:r>
            <a:r>
              <a:rPr lang="fr-FR" sz="1600" dirty="0">
                <a:latin typeface="Avenir" panose="02000503020000020003" pitchFamily="2" charset="0"/>
              </a:rPr>
              <a:t> de Londres et de Cornell </a:t>
            </a:r>
            <a:r>
              <a:rPr lang="fr-FR" sz="1600" dirty="0" err="1">
                <a:latin typeface="Avenir" panose="02000503020000020003" pitchFamily="2" charset="0"/>
              </a:rPr>
              <a:t>University</a:t>
            </a:r>
            <a:r>
              <a:rPr lang="fr-FR" sz="1600" dirty="0">
                <a:latin typeface="Avenir" panose="02000503020000020003" pitchFamily="2" charset="0"/>
              </a:rPr>
              <a:t>. </a:t>
            </a:r>
          </a:p>
          <a:p>
            <a:pPr algn="just">
              <a:spcBef>
                <a:spcPts val="0"/>
              </a:spcBef>
            </a:pPr>
            <a:endParaRPr lang="fr-FR" sz="1600" dirty="0">
              <a:latin typeface="Avenir" panose="02000503020000020003" pitchFamily="2" charset="0"/>
            </a:endParaRPr>
          </a:p>
          <a:p>
            <a:pPr algn="just">
              <a:spcBef>
                <a:spcPts val="0"/>
              </a:spcBef>
            </a:pPr>
            <a:r>
              <a:rPr lang="fr-FR" sz="1600" dirty="0">
                <a:latin typeface="Avenir" panose="02000503020000020003" pitchFamily="2" charset="0"/>
              </a:rPr>
              <a:t>Philippe intervient régulièrement en conseil et contentieux dans les domaines suivants :  </a:t>
            </a:r>
          </a:p>
          <a:p>
            <a:pPr marL="342900" indent="-342900" algn="just">
              <a:spcBef>
                <a:spcPts val="0"/>
              </a:spcBef>
              <a:buFont typeface="Arial" panose="020B0604020202020204" pitchFamily="34" charset="0"/>
              <a:buChar char="•"/>
            </a:pPr>
            <a:r>
              <a:rPr lang="fr-FR" sz="1600" dirty="0">
                <a:latin typeface="Avenir" panose="02000503020000020003" pitchFamily="2" charset="0"/>
              </a:rPr>
              <a:t>fusions-acquisitions,</a:t>
            </a:r>
          </a:p>
          <a:p>
            <a:pPr marL="342900" indent="-342900" algn="just">
              <a:spcBef>
                <a:spcPts val="0"/>
              </a:spcBef>
              <a:buFont typeface="Arial" panose="020B0604020202020204" pitchFamily="34" charset="0"/>
              <a:buChar char="•"/>
            </a:pPr>
            <a:r>
              <a:rPr lang="fr-FR" sz="1600" dirty="0">
                <a:latin typeface="Avenir" panose="02000503020000020003" pitchFamily="2" charset="0"/>
              </a:rPr>
              <a:t>droit des sociétés,</a:t>
            </a:r>
          </a:p>
          <a:p>
            <a:pPr marL="342900" indent="-342900" algn="just">
              <a:spcBef>
                <a:spcPts val="0"/>
              </a:spcBef>
              <a:buFont typeface="Arial" panose="020B0604020202020204" pitchFamily="34" charset="0"/>
              <a:buChar char="•"/>
            </a:pPr>
            <a:r>
              <a:rPr lang="fr-FR" sz="1600" i="1" dirty="0" err="1">
                <a:latin typeface="Avenir" panose="02000503020000020003" pitchFamily="2" charset="0"/>
              </a:rPr>
              <a:t>private</a:t>
            </a:r>
            <a:r>
              <a:rPr lang="fr-FR" sz="1600" i="1" dirty="0">
                <a:latin typeface="Avenir" panose="02000503020000020003" pitchFamily="2" charset="0"/>
              </a:rPr>
              <a:t> </a:t>
            </a:r>
            <a:r>
              <a:rPr lang="fr-FR" sz="1600" i="1" dirty="0" err="1">
                <a:latin typeface="Avenir" panose="02000503020000020003" pitchFamily="2" charset="0"/>
              </a:rPr>
              <a:t>equity</a:t>
            </a:r>
            <a:r>
              <a:rPr lang="fr-FR" sz="1600" i="1" dirty="0">
                <a:latin typeface="Avenir" panose="02000503020000020003" pitchFamily="2" charset="0"/>
              </a:rPr>
              <a:t>,</a:t>
            </a:r>
          </a:p>
          <a:p>
            <a:pPr marL="342900" indent="-342900" algn="just">
              <a:spcBef>
                <a:spcPts val="0"/>
              </a:spcBef>
              <a:buFont typeface="Arial" panose="020B0604020202020204" pitchFamily="34" charset="0"/>
              <a:buChar char="•"/>
            </a:pPr>
            <a:r>
              <a:rPr lang="fr-FR" sz="1600" dirty="0">
                <a:latin typeface="Avenir" panose="02000503020000020003" pitchFamily="2" charset="0"/>
              </a:rPr>
              <a:t>protection des données personnelles, et </a:t>
            </a:r>
          </a:p>
          <a:p>
            <a:pPr marL="342900" indent="-342900" algn="just">
              <a:spcBef>
                <a:spcPts val="0"/>
              </a:spcBef>
              <a:buFont typeface="Arial" panose="020B0604020202020204" pitchFamily="34" charset="0"/>
              <a:buChar char="•"/>
            </a:pPr>
            <a:r>
              <a:rPr lang="fr-FR" sz="1600" dirty="0">
                <a:latin typeface="Avenir" panose="02000503020000020003" pitchFamily="2" charset="0"/>
              </a:rPr>
              <a:t>contrats commerciaux.</a:t>
            </a:r>
          </a:p>
          <a:p>
            <a:pPr algn="just">
              <a:spcBef>
                <a:spcPts val="0"/>
              </a:spcBef>
            </a:pPr>
            <a:endParaRPr lang="fr-FR" sz="1600" dirty="0">
              <a:latin typeface="Avenir" panose="02000503020000020003" pitchFamily="2" charset="0"/>
            </a:endParaRPr>
          </a:p>
          <a:p>
            <a:pPr algn="just">
              <a:spcBef>
                <a:spcPts val="0"/>
              </a:spcBef>
            </a:pPr>
            <a:r>
              <a:rPr lang="fr-FR" sz="1600" dirty="0">
                <a:latin typeface="Avenir" panose="02000503020000020003" pitchFamily="2" charset="0"/>
              </a:rPr>
              <a:t>Ayant vécu 25 ans à l’étranger et outre-mer, Philippe accompagne de nombreuses entreprises en France et à l’international. Il assiste régulièrement des PME et TPE. </a:t>
            </a:r>
          </a:p>
          <a:p>
            <a:pPr algn="just">
              <a:spcBef>
                <a:spcPts val="0"/>
              </a:spcBef>
            </a:pPr>
            <a:endParaRPr lang="fr-FR" sz="1600" dirty="0">
              <a:latin typeface="Avenir" panose="02000503020000020003" pitchFamily="2" charset="0"/>
            </a:endParaRPr>
          </a:p>
          <a:p>
            <a:pPr algn="just">
              <a:spcBef>
                <a:spcPts val="0"/>
              </a:spcBef>
            </a:pPr>
            <a:r>
              <a:rPr lang="fr-FR" sz="1600" dirty="0">
                <a:latin typeface="Avenir" panose="02000503020000020003" pitchFamily="2" charset="0"/>
              </a:rPr>
              <a:t>Philippe est également chargé d’enseignement à l’Ecole de Droit de Sciences-Po Paris. </a:t>
            </a:r>
            <a:endParaRPr lang="en-US" sz="1600" dirty="0">
              <a:latin typeface="Avenir" panose="02000503020000020003" pitchFamily="2" charset="0"/>
            </a:endParaRPr>
          </a:p>
        </p:txBody>
      </p:sp>
      <p:sp>
        <p:nvSpPr>
          <p:cNvPr id="6" name="Footer Placeholder 5">
            <a:extLst>
              <a:ext uri="{FF2B5EF4-FFF2-40B4-BE49-F238E27FC236}">
                <a16:creationId xmlns="" xmlns:a16="http://schemas.microsoft.com/office/drawing/2014/main" id="{88021ABC-32B5-8F4A-A580-5352E91CC61A}"/>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78883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10" name="Text Placeholder 9">
            <a:extLst>
              <a:ext uri="{FF2B5EF4-FFF2-40B4-BE49-F238E27FC236}">
                <a16:creationId xmlns="" xmlns:a16="http://schemas.microsoft.com/office/drawing/2014/main" id="{D9BEE4C6-695B-5848-A115-BBD392398875}"/>
              </a:ext>
            </a:extLst>
          </p:cNvPr>
          <p:cNvSpPr>
            <a:spLocks noGrp="1"/>
          </p:cNvSpPr>
          <p:nvPr>
            <p:ph type="body" sz="quarter" idx="19"/>
          </p:nvPr>
        </p:nvSpPr>
        <p:spPr/>
        <p:txBody>
          <a:bodyPr/>
          <a:lstStyle/>
          <a:p>
            <a:r>
              <a:rPr lang="en-US" sz="2400" b="1" spc="-5" dirty="0" err="1">
                <a:solidFill>
                  <a:schemeClr val="tx2">
                    <a:lumMod val="75000"/>
                  </a:schemeClr>
                </a:solidFill>
              </a:rPr>
              <a:t>Renforcement</a:t>
            </a:r>
            <a:r>
              <a:rPr lang="en-US" sz="2400" b="1" spc="-5" dirty="0">
                <a:solidFill>
                  <a:schemeClr val="tx2">
                    <a:lumMod val="75000"/>
                  </a:schemeClr>
                </a:solidFill>
              </a:rPr>
              <a:t> de la transparence et </a:t>
            </a:r>
            <a:r>
              <a:rPr lang="en-US" sz="2400" b="1" spc="-5" dirty="0" err="1">
                <a:solidFill>
                  <a:schemeClr val="tx2">
                    <a:lumMod val="75000"/>
                  </a:schemeClr>
                </a:solidFill>
              </a:rPr>
              <a:t>exercice</a:t>
            </a:r>
            <a:r>
              <a:rPr lang="en-US" sz="2400" b="1" spc="-5" dirty="0">
                <a:solidFill>
                  <a:schemeClr val="tx2">
                    <a:lumMod val="75000"/>
                  </a:schemeClr>
                </a:solidFill>
              </a:rPr>
              <a:t> des droits</a:t>
            </a:r>
            <a:r>
              <a:rPr lang="en-US" sz="2400" b="1" spc="250" dirty="0">
                <a:solidFill>
                  <a:schemeClr val="tx2">
                    <a:lumMod val="75000"/>
                  </a:schemeClr>
                </a:solidFill>
              </a:rPr>
              <a:t> </a:t>
            </a:r>
            <a:r>
              <a:rPr lang="en-US" sz="2400" b="1" spc="-5" dirty="0" err="1">
                <a:solidFill>
                  <a:schemeClr val="tx2">
                    <a:lumMod val="75000"/>
                  </a:schemeClr>
                </a:solidFill>
              </a:rPr>
              <a:t>facilité</a:t>
            </a:r>
            <a:endParaRPr lang="fr-FR" b="1" dirty="0">
              <a:solidFill>
                <a:schemeClr val="tx2">
                  <a:lumMod val="75000"/>
                </a:schemeClr>
              </a:solidFill>
            </a:endParaRPr>
          </a:p>
        </p:txBody>
      </p:sp>
      <p:sp>
        <p:nvSpPr>
          <p:cNvPr id="4" name="object 4"/>
          <p:cNvSpPr/>
          <p:nvPr/>
        </p:nvSpPr>
        <p:spPr>
          <a:xfrm>
            <a:off x="642823" y="2323083"/>
            <a:ext cx="126492" cy="12801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2823" y="4348479"/>
            <a:ext cx="126492" cy="12801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42823" y="5354320"/>
            <a:ext cx="126492" cy="12801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73023" y="1612772"/>
            <a:ext cx="10589895" cy="4304896"/>
          </a:xfrm>
          <a:prstGeom prst="rect">
            <a:avLst/>
          </a:prstGeom>
        </p:spPr>
        <p:txBody>
          <a:bodyPr vert="horz" wrap="square" lIns="0" tIns="13335" rIns="0" bIns="0" rtlCol="0">
            <a:spAutoFit/>
          </a:bodyPr>
          <a:lstStyle/>
          <a:p>
            <a:pPr marL="3399154">
              <a:lnSpc>
                <a:spcPct val="100000"/>
              </a:lnSpc>
              <a:spcBef>
                <a:spcPts val="105"/>
              </a:spcBef>
            </a:pPr>
            <a:r>
              <a:rPr sz="2000" spc="-5" dirty="0">
                <a:solidFill>
                  <a:srgbClr val="4595EB"/>
                </a:solidFill>
                <a:latin typeface="Avenir Roman" panose="02000503020000020003" pitchFamily="2" charset="0"/>
                <a:cs typeface="Georgia"/>
              </a:rPr>
              <a:t>Modalités </a:t>
            </a:r>
            <a:r>
              <a:rPr sz="2000" dirty="0">
                <a:solidFill>
                  <a:srgbClr val="4595EB"/>
                </a:solidFill>
                <a:latin typeface="Avenir Roman" panose="02000503020000020003" pitchFamily="2" charset="0"/>
                <a:cs typeface="Georgia"/>
              </a:rPr>
              <a:t>d’exercice </a:t>
            </a:r>
            <a:r>
              <a:rPr sz="2000" spc="-5" dirty="0">
                <a:solidFill>
                  <a:srgbClr val="4595EB"/>
                </a:solidFill>
                <a:latin typeface="Avenir Roman" panose="02000503020000020003" pitchFamily="2" charset="0"/>
                <a:cs typeface="Georgia"/>
              </a:rPr>
              <a:t>des</a:t>
            </a:r>
            <a:r>
              <a:rPr sz="2000" spc="-60" dirty="0">
                <a:solidFill>
                  <a:srgbClr val="4595EB"/>
                </a:solidFill>
                <a:latin typeface="Avenir Roman" panose="02000503020000020003" pitchFamily="2" charset="0"/>
                <a:cs typeface="Georgia"/>
              </a:rPr>
              <a:t> </a:t>
            </a:r>
            <a:r>
              <a:rPr sz="2000" spc="-5" dirty="0">
                <a:solidFill>
                  <a:srgbClr val="4595EB"/>
                </a:solidFill>
                <a:latin typeface="Avenir Roman" panose="02000503020000020003" pitchFamily="2" charset="0"/>
                <a:cs typeface="Georgia"/>
              </a:rPr>
              <a:t>droits</a:t>
            </a:r>
            <a:endParaRPr sz="2000" dirty="0">
              <a:latin typeface="Avenir Roman" panose="02000503020000020003" pitchFamily="2" charset="0"/>
              <a:cs typeface="Georgia"/>
            </a:endParaRPr>
          </a:p>
          <a:p>
            <a:pPr>
              <a:lnSpc>
                <a:spcPct val="100000"/>
              </a:lnSpc>
              <a:spcBef>
                <a:spcPts val="55"/>
              </a:spcBef>
            </a:pPr>
            <a:endParaRPr sz="1950" dirty="0">
              <a:latin typeface="Avenir Roman" panose="02000503020000020003" pitchFamily="2" charset="0"/>
              <a:cs typeface="Times New Roman"/>
            </a:endParaRPr>
          </a:p>
          <a:p>
            <a:pPr marL="12700">
              <a:lnSpc>
                <a:spcPct val="100000"/>
              </a:lnSpc>
            </a:pPr>
            <a:r>
              <a:rPr sz="1800" dirty="0">
                <a:solidFill>
                  <a:srgbClr val="4595EB"/>
                </a:solidFill>
                <a:latin typeface="Avenir Roman" panose="02000503020000020003" pitchFamily="2" charset="0"/>
                <a:cs typeface="Georgia"/>
              </a:rPr>
              <a:t>Refus </a:t>
            </a:r>
            <a:r>
              <a:rPr sz="1800" spc="-5" dirty="0">
                <a:latin typeface="Avenir Roman" panose="02000503020000020003" pitchFamily="2" charset="0"/>
                <a:cs typeface="Georgia"/>
              </a:rPr>
              <a:t>de faire droit </a:t>
            </a:r>
            <a:r>
              <a:rPr sz="1800" dirty="0">
                <a:latin typeface="Avenir Roman" panose="02000503020000020003" pitchFamily="2" charset="0"/>
                <a:cs typeface="Georgia"/>
              </a:rPr>
              <a:t>à la </a:t>
            </a:r>
            <a:r>
              <a:rPr sz="1800" spc="-5" dirty="0">
                <a:latin typeface="Avenir Roman" panose="02000503020000020003" pitchFamily="2" charset="0"/>
                <a:cs typeface="Georgia"/>
              </a:rPr>
              <a:t>demande</a:t>
            </a:r>
            <a:r>
              <a:rPr sz="1800" spc="60" dirty="0">
                <a:latin typeface="Avenir Roman" panose="02000503020000020003" pitchFamily="2" charset="0"/>
                <a:cs typeface="Georgia"/>
              </a:rPr>
              <a:t> </a:t>
            </a:r>
            <a:r>
              <a:rPr sz="1800" dirty="0">
                <a:latin typeface="Avenir Roman" panose="02000503020000020003" pitchFamily="2" charset="0"/>
                <a:cs typeface="Georgia"/>
              </a:rPr>
              <a:t>:</a:t>
            </a:r>
          </a:p>
          <a:p>
            <a:pPr marL="294640" indent="-271780">
              <a:lnSpc>
                <a:spcPct val="100000"/>
              </a:lnSpc>
              <a:spcBef>
                <a:spcPts val="969"/>
              </a:spcBef>
              <a:buClr>
                <a:srgbClr val="4595EB"/>
              </a:buClr>
              <a:buFont typeface="Arial"/>
              <a:buChar char="•"/>
              <a:tabLst>
                <a:tab pos="294640" algn="l"/>
                <a:tab pos="295275" algn="l"/>
              </a:tabLst>
            </a:pPr>
            <a:r>
              <a:rPr sz="1600" spc="-10" dirty="0">
                <a:latin typeface="Avenir Roman" panose="02000503020000020003" pitchFamily="2" charset="0"/>
                <a:cs typeface="Georgia"/>
              </a:rPr>
              <a:t>si </a:t>
            </a:r>
            <a:r>
              <a:rPr sz="1600" spc="-5" dirty="0">
                <a:latin typeface="Avenir Roman" panose="02000503020000020003" pitchFamily="2" charset="0"/>
                <a:cs typeface="Georgia"/>
              </a:rPr>
              <a:t>le </a:t>
            </a:r>
            <a:r>
              <a:rPr sz="1600" spc="-10" dirty="0">
                <a:latin typeface="Avenir Roman" panose="02000503020000020003" pitchFamily="2" charset="0"/>
                <a:cs typeface="Georgia"/>
              </a:rPr>
              <a:t>RT démontre </a:t>
            </a:r>
            <a:r>
              <a:rPr sz="1600" spc="-5" dirty="0">
                <a:latin typeface="Avenir Roman" panose="02000503020000020003" pitchFamily="2" charset="0"/>
                <a:cs typeface="Georgia"/>
              </a:rPr>
              <a:t>qu’il n’est </a:t>
            </a:r>
            <a:r>
              <a:rPr sz="1600" spc="-10" dirty="0">
                <a:latin typeface="Avenir Roman" panose="02000503020000020003" pitchFamily="2" charset="0"/>
                <a:cs typeface="Georgia"/>
              </a:rPr>
              <a:t>pas </a:t>
            </a:r>
            <a:r>
              <a:rPr sz="1600" spc="-5" dirty="0">
                <a:latin typeface="Avenir Roman" panose="02000503020000020003" pitchFamily="2" charset="0"/>
                <a:cs typeface="Georgia"/>
              </a:rPr>
              <a:t>en </a:t>
            </a:r>
            <a:r>
              <a:rPr sz="1600" spc="-10" dirty="0">
                <a:latin typeface="Avenir Roman" panose="02000503020000020003" pitchFamily="2" charset="0"/>
                <a:cs typeface="Georgia"/>
              </a:rPr>
              <a:t>mesure </a:t>
            </a:r>
            <a:r>
              <a:rPr sz="1600" spc="-5" dirty="0">
                <a:latin typeface="Avenir Roman" panose="02000503020000020003" pitchFamily="2" charset="0"/>
                <a:cs typeface="Georgia"/>
              </a:rPr>
              <a:t>d’identifier la </a:t>
            </a:r>
            <a:r>
              <a:rPr sz="1600" spc="-10" dirty="0">
                <a:latin typeface="Avenir Roman" panose="02000503020000020003" pitchFamily="2" charset="0"/>
                <a:cs typeface="Georgia"/>
              </a:rPr>
              <a:t>personne</a:t>
            </a:r>
            <a:r>
              <a:rPr sz="1600" spc="330" dirty="0">
                <a:latin typeface="Avenir Roman" panose="02000503020000020003" pitchFamily="2" charset="0"/>
                <a:cs typeface="Georgia"/>
              </a:rPr>
              <a:t> </a:t>
            </a:r>
            <a:r>
              <a:rPr sz="1600" spc="-10" dirty="0">
                <a:latin typeface="Avenir Roman" panose="02000503020000020003" pitchFamily="2" charset="0"/>
                <a:cs typeface="Georgia"/>
              </a:rPr>
              <a:t>concernée</a:t>
            </a:r>
            <a:endParaRPr sz="1600" dirty="0">
              <a:latin typeface="Avenir Roman" panose="02000503020000020003" pitchFamily="2" charset="0"/>
              <a:cs typeface="Georgia"/>
            </a:endParaRPr>
          </a:p>
          <a:p>
            <a:pPr marL="294640" indent="-271780">
              <a:lnSpc>
                <a:spcPct val="100000"/>
              </a:lnSpc>
              <a:spcBef>
                <a:spcPts val="395"/>
              </a:spcBef>
              <a:buClr>
                <a:srgbClr val="4595EB"/>
              </a:buClr>
              <a:buFont typeface="Arial"/>
              <a:buChar char="•"/>
              <a:tabLst>
                <a:tab pos="294640" algn="l"/>
                <a:tab pos="295275" algn="l"/>
              </a:tabLst>
            </a:pPr>
            <a:r>
              <a:rPr sz="1600" spc="-10" dirty="0">
                <a:latin typeface="Avenir Roman" panose="02000503020000020003" pitchFamily="2" charset="0"/>
                <a:cs typeface="Georgia"/>
              </a:rPr>
              <a:t>si</a:t>
            </a:r>
            <a:r>
              <a:rPr sz="1600" spc="10" dirty="0">
                <a:latin typeface="Avenir Roman" panose="02000503020000020003" pitchFamily="2" charset="0"/>
                <a:cs typeface="Georgia"/>
              </a:rPr>
              <a:t> </a:t>
            </a:r>
            <a:r>
              <a:rPr sz="1600" spc="-5" dirty="0">
                <a:latin typeface="Avenir Roman" panose="02000503020000020003" pitchFamily="2" charset="0"/>
                <a:cs typeface="Georgia"/>
              </a:rPr>
              <a:t>les</a:t>
            </a:r>
            <a:r>
              <a:rPr sz="1600" spc="10" dirty="0">
                <a:latin typeface="Avenir Roman" panose="02000503020000020003" pitchFamily="2" charset="0"/>
                <a:cs typeface="Georgia"/>
              </a:rPr>
              <a:t> </a:t>
            </a:r>
            <a:r>
              <a:rPr sz="1600" spc="-5" dirty="0">
                <a:latin typeface="Avenir Roman" panose="02000503020000020003" pitchFamily="2" charset="0"/>
                <a:cs typeface="Georgia"/>
              </a:rPr>
              <a:t>demandes</a:t>
            </a:r>
            <a:r>
              <a:rPr sz="1600" spc="50" dirty="0">
                <a:latin typeface="Avenir Roman" panose="02000503020000020003" pitchFamily="2" charset="0"/>
                <a:cs typeface="Georgia"/>
              </a:rPr>
              <a:t> </a:t>
            </a:r>
            <a:r>
              <a:rPr sz="1600" spc="-5" dirty="0">
                <a:latin typeface="Avenir Roman" panose="02000503020000020003" pitchFamily="2" charset="0"/>
                <a:cs typeface="Georgia"/>
              </a:rPr>
              <a:t>sont</a:t>
            </a:r>
            <a:r>
              <a:rPr sz="1600" spc="10" dirty="0">
                <a:latin typeface="Avenir Roman" panose="02000503020000020003" pitchFamily="2" charset="0"/>
                <a:cs typeface="Georgia"/>
              </a:rPr>
              <a:t> </a:t>
            </a:r>
            <a:r>
              <a:rPr sz="1600" spc="-5" dirty="0">
                <a:latin typeface="Avenir Roman" panose="02000503020000020003" pitchFamily="2" charset="0"/>
                <a:cs typeface="Georgia"/>
              </a:rPr>
              <a:t>manifestement</a:t>
            </a:r>
            <a:r>
              <a:rPr sz="1600" spc="60" dirty="0">
                <a:latin typeface="Avenir Roman" panose="02000503020000020003" pitchFamily="2" charset="0"/>
                <a:cs typeface="Georgia"/>
              </a:rPr>
              <a:t> </a:t>
            </a:r>
            <a:r>
              <a:rPr sz="1600" spc="-10" dirty="0">
                <a:latin typeface="Avenir Roman" panose="02000503020000020003" pitchFamily="2" charset="0"/>
                <a:cs typeface="Georgia"/>
              </a:rPr>
              <a:t>infondées</a:t>
            </a:r>
            <a:r>
              <a:rPr sz="1600" spc="40" dirty="0">
                <a:latin typeface="Avenir Roman" panose="02000503020000020003" pitchFamily="2" charset="0"/>
                <a:cs typeface="Georgia"/>
              </a:rPr>
              <a:t> </a:t>
            </a:r>
            <a:r>
              <a:rPr sz="1600" spc="-5" dirty="0">
                <a:latin typeface="Avenir Roman" panose="02000503020000020003" pitchFamily="2" charset="0"/>
                <a:cs typeface="Georgia"/>
              </a:rPr>
              <a:t>ou</a:t>
            </a:r>
            <a:r>
              <a:rPr sz="1600" spc="0" dirty="0">
                <a:latin typeface="Avenir Roman" panose="02000503020000020003" pitchFamily="2" charset="0"/>
                <a:cs typeface="Georgia"/>
              </a:rPr>
              <a:t> </a:t>
            </a:r>
            <a:r>
              <a:rPr sz="1600" spc="-10" dirty="0">
                <a:latin typeface="Avenir Roman" panose="02000503020000020003" pitchFamily="2" charset="0"/>
                <a:cs typeface="Georgia"/>
              </a:rPr>
              <a:t>excessives,</a:t>
            </a:r>
            <a:r>
              <a:rPr sz="1600" spc="60" dirty="0">
                <a:latin typeface="Avenir Roman" panose="02000503020000020003" pitchFamily="2" charset="0"/>
                <a:cs typeface="Georgia"/>
              </a:rPr>
              <a:t> </a:t>
            </a:r>
            <a:r>
              <a:rPr sz="1600" spc="-10" dirty="0">
                <a:latin typeface="Avenir Roman" panose="02000503020000020003" pitchFamily="2" charset="0"/>
                <a:cs typeface="Georgia"/>
              </a:rPr>
              <a:t>notamment</a:t>
            </a:r>
            <a:r>
              <a:rPr sz="1600" spc="50" dirty="0">
                <a:latin typeface="Avenir Roman" panose="02000503020000020003" pitchFamily="2" charset="0"/>
                <a:cs typeface="Georgia"/>
              </a:rPr>
              <a:t> </a:t>
            </a:r>
            <a:r>
              <a:rPr sz="1600" spc="-5" dirty="0">
                <a:latin typeface="Avenir Roman" panose="02000503020000020003" pitchFamily="2" charset="0"/>
                <a:cs typeface="Georgia"/>
              </a:rPr>
              <a:t>en</a:t>
            </a:r>
            <a:r>
              <a:rPr sz="1600" spc="15" dirty="0">
                <a:latin typeface="Avenir Roman" panose="02000503020000020003" pitchFamily="2" charset="0"/>
                <a:cs typeface="Georgia"/>
              </a:rPr>
              <a:t> </a:t>
            </a:r>
            <a:r>
              <a:rPr sz="1600" spc="-10" dirty="0">
                <a:latin typeface="Avenir Roman" panose="02000503020000020003" pitchFamily="2" charset="0"/>
                <a:cs typeface="Georgia"/>
              </a:rPr>
              <a:t>raison</a:t>
            </a:r>
            <a:r>
              <a:rPr sz="1600" spc="25" dirty="0">
                <a:latin typeface="Avenir Roman" panose="02000503020000020003" pitchFamily="2" charset="0"/>
                <a:cs typeface="Georgia"/>
              </a:rPr>
              <a:t> </a:t>
            </a:r>
            <a:r>
              <a:rPr sz="1600" spc="-5" dirty="0">
                <a:latin typeface="Avenir Roman" panose="02000503020000020003" pitchFamily="2" charset="0"/>
                <a:cs typeface="Georgia"/>
              </a:rPr>
              <a:t>de</a:t>
            </a:r>
            <a:r>
              <a:rPr sz="1600" spc="15" dirty="0">
                <a:latin typeface="Avenir Roman" panose="02000503020000020003" pitchFamily="2" charset="0"/>
                <a:cs typeface="Georgia"/>
              </a:rPr>
              <a:t> </a:t>
            </a:r>
            <a:r>
              <a:rPr sz="1600" spc="-10" dirty="0">
                <a:latin typeface="Avenir Roman" panose="02000503020000020003" pitchFamily="2" charset="0"/>
                <a:cs typeface="Georgia"/>
              </a:rPr>
              <a:t>leur</a:t>
            </a:r>
            <a:r>
              <a:rPr sz="1600" spc="15" dirty="0">
                <a:latin typeface="Avenir Roman" panose="02000503020000020003" pitchFamily="2" charset="0"/>
                <a:cs typeface="Georgia"/>
              </a:rPr>
              <a:t> </a:t>
            </a:r>
            <a:r>
              <a:rPr sz="1600" spc="-10" dirty="0">
                <a:latin typeface="Avenir Roman" panose="02000503020000020003" pitchFamily="2" charset="0"/>
                <a:cs typeface="Georgia"/>
              </a:rPr>
              <a:t>caractère</a:t>
            </a:r>
            <a:r>
              <a:rPr sz="1600" spc="50" dirty="0">
                <a:latin typeface="Avenir Roman" panose="02000503020000020003" pitchFamily="2" charset="0"/>
                <a:cs typeface="Georgia"/>
              </a:rPr>
              <a:t> </a:t>
            </a:r>
            <a:r>
              <a:rPr sz="1600" spc="-10" dirty="0">
                <a:latin typeface="Avenir Roman" panose="02000503020000020003" pitchFamily="2" charset="0"/>
                <a:cs typeface="Georgia"/>
              </a:rPr>
              <a:t>répétitif</a:t>
            </a:r>
            <a:endParaRPr sz="1600" dirty="0">
              <a:latin typeface="Avenir Roman" panose="02000503020000020003" pitchFamily="2" charset="0"/>
              <a:cs typeface="Georgia"/>
            </a:endParaRPr>
          </a:p>
          <a:p>
            <a:pPr marL="294640" marR="5080" indent="-271780" algn="just">
              <a:lnSpc>
                <a:spcPct val="90100"/>
              </a:lnSpc>
              <a:spcBef>
                <a:spcPts val="590"/>
              </a:spcBef>
              <a:buClr>
                <a:srgbClr val="4595EB"/>
              </a:buClr>
              <a:buFont typeface="Arial"/>
              <a:buChar char="•"/>
              <a:tabLst>
                <a:tab pos="295275" algn="l"/>
              </a:tabLst>
            </a:pPr>
            <a:r>
              <a:rPr sz="1600" spc="-5" dirty="0">
                <a:latin typeface="Avenir Roman" panose="02000503020000020003" pitchFamily="2" charset="0"/>
                <a:cs typeface="Georgia"/>
              </a:rPr>
              <a:t>le </a:t>
            </a:r>
            <a:r>
              <a:rPr sz="1600" spc="-10" dirty="0">
                <a:latin typeface="Avenir Roman" panose="02000503020000020003" pitchFamily="2" charset="0"/>
                <a:cs typeface="Georgia"/>
              </a:rPr>
              <a:t>RT </a:t>
            </a:r>
            <a:r>
              <a:rPr sz="1600" spc="-5" dirty="0">
                <a:latin typeface="Avenir Roman" panose="02000503020000020003" pitchFamily="2" charset="0"/>
                <a:cs typeface="Georgia"/>
              </a:rPr>
              <a:t>informe </a:t>
            </a:r>
            <a:r>
              <a:rPr sz="1600" dirty="0">
                <a:latin typeface="Avenir Roman" panose="02000503020000020003" pitchFamily="2" charset="0"/>
                <a:cs typeface="Georgia"/>
              </a:rPr>
              <a:t>la </a:t>
            </a:r>
            <a:r>
              <a:rPr sz="1600" spc="-5" dirty="0">
                <a:latin typeface="Avenir Roman" panose="02000503020000020003" pitchFamily="2" charset="0"/>
                <a:cs typeface="Georgia"/>
              </a:rPr>
              <a:t>personne sans tarder et au plus tard dans un délai </a:t>
            </a:r>
            <a:r>
              <a:rPr sz="1600" spc="-10" dirty="0">
                <a:latin typeface="Avenir Roman" panose="02000503020000020003" pitchFamily="2" charset="0"/>
                <a:cs typeface="Georgia"/>
              </a:rPr>
              <a:t>d’un </a:t>
            </a:r>
            <a:r>
              <a:rPr sz="1600" spc="-5" dirty="0">
                <a:latin typeface="Avenir Roman" panose="02000503020000020003" pitchFamily="2" charset="0"/>
                <a:cs typeface="Georgia"/>
              </a:rPr>
              <a:t>mois à </a:t>
            </a:r>
            <a:r>
              <a:rPr sz="1600" spc="-10" dirty="0">
                <a:latin typeface="Avenir Roman" panose="02000503020000020003" pitchFamily="2" charset="0"/>
                <a:cs typeface="Georgia"/>
              </a:rPr>
              <a:t>compter </a:t>
            </a:r>
            <a:r>
              <a:rPr sz="1600" spc="-5" dirty="0">
                <a:latin typeface="Avenir Roman" panose="02000503020000020003" pitchFamily="2" charset="0"/>
                <a:cs typeface="Georgia"/>
              </a:rPr>
              <a:t>de </a:t>
            </a:r>
            <a:r>
              <a:rPr sz="1600" dirty="0">
                <a:latin typeface="Avenir Roman" panose="02000503020000020003" pitchFamily="2" charset="0"/>
                <a:cs typeface="Georgia"/>
              </a:rPr>
              <a:t>la </a:t>
            </a:r>
            <a:r>
              <a:rPr sz="1600" spc="-10" dirty="0">
                <a:latin typeface="Avenir Roman" panose="02000503020000020003" pitchFamily="2" charset="0"/>
                <a:cs typeface="Georgia"/>
              </a:rPr>
              <a:t>réception </a:t>
            </a:r>
            <a:r>
              <a:rPr sz="1600" spc="-5" dirty="0">
                <a:latin typeface="Avenir Roman" panose="02000503020000020003" pitchFamily="2" charset="0"/>
                <a:cs typeface="Georgia"/>
              </a:rPr>
              <a:t>de </a:t>
            </a:r>
            <a:r>
              <a:rPr sz="1600" spc="-10" dirty="0">
                <a:latin typeface="Avenir Roman" panose="02000503020000020003" pitchFamily="2" charset="0"/>
                <a:cs typeface="Georgia"/>
              </a:rPr>
              <a:t>la  </a:t>
            </a:r>
            <a:r>
              <a:rPr sz="1600" spc="-5" dirty="0">
                <a:latin typeface="Avenir Roman" panose="02000503020000020003" pitchFamily="2" charset="0"/>
                <a:cs typeface="Georgia"/>
              </a:rPr>
              <a:t>demande des motifs de </a:t>
            </a:r>
            <a:r>
              <a:rPr sz="1600" spc="-10" dirty="0">
                <a:latin typeface="Avenir Roman" panose="02000503020000020003" pitchFamily="2" charset="0"/>
                <a:cs typeface="Georgia"/>
              </a:rPr>
              <a:t>son </a:t>
            </a:r>
            <a:r>
              <a:rPr sz="1600" spc="-5" dirty="0">
                <a:latin typeface="Avenir Roman" panose="02000503020000020003" pitchFamily="2" charset="0"/>
                <a:cs typeface="Georgia"/>
              </a:rPr>
              <a:t>inaction et de </a:t>
            </a:r>
            <a:r>
              <a:rPr sz="1600" dirty="0">
                <a:latin typeface="Avenir Roman" panose="02000503020000020003" pitchFamily="2" charset="0"/>
                <a:cs typeface="Georgia"/>
              </a:rPr>
              <a:t>la </a:t>
            </a:r>
            <a:r>
              <a:rPr sz="1600" spc="-5" dirty="0">
                <a:latin typeface="Avenir Roman" panose="02000503020000020003" pitchFamily="2" charset="0"/>
                <a:cs typeface="Georgia"/>
              </a:rPr>
              <a:t>possibilité d’introduire une réclamation auprès de l’autorité de  </a:t>
            </a:r>
            <a:r>
              <a:rPr sz="1600" spc="-10" dirty="0">
                <a:latin typeface="Avenir Roman" panose="02000503020000020003" pitchFamily="2" charset="0"/>
                <a:cs typeface="Georgia"/>
              </a:rPr>
              <a:t>contrôle</a:t>
            </a:r>
            <a:endParaRPr sz="1600" dirty="0">
              <a:latin typeface="Avenir Roman" panose="02000503020000020003" pitchFamily="2" charset="0"/>
              <a:cs typeface="Georgia"/>
            </a:endParaRPr>
          </a:p>
          <a:p>
            <a:pPr>
              <a:lnSpc>
                <a:spcPct val="100000"/>
              </a:lnSpc>
              <a:spcBef>
                <a:spcPts val="5"/>
              </a:spcBef>
            </a:pPr>
            <a:endParaRPr sz="2250" dirty="0">
              <a:latin typeface="Avenir Roman" panose="02000503020000020003" pitchFamily="2" charset="0"/>
              <a:cs typeface="Times New Roman"/>
            </a:endParaRPr>
          </a:p>
          <a:p>
            <a:pPr marL="12700" marR="5715">
              <a:lnSpc>
                <a:spcPct val="110000"/>
              </a:lnSpc>
            </a:pPr>
            <a:r>
              <a:rPr sz="1800" spc="-5" dirty="0">
                <a:latin typeface="Avenir Roman" panose="02000503020000020003" pitchFamily="2" charset="0"/>
                <a:cs typeface="Georgia"/>
              </a:rPr>
              <a:t>Pas de possibilité d’exiger un </a:t>
            </a:r>
            <a:r>
              <a:rPr sz="1800" spc="-5" dirty="0">
                <a:solidFill>
                  <a:srgbClr val="4595EB"/>
                </a:solidFill>
                <a:latin typeface="Avenir Roman" panose="02000503020000020003" pitchFamily="2" charset="0"/>
                <a:cs typeface="Georgia"/>
              </a:rPr>
              <a:t>paiement </a:t>
            </a:r>
            <a:r>
              <a:rPr sz="1800" spc="-5" dirty="0">
                <a:latin typeface="Avenir Roman" panose="02000503020000020003" pitchFamily="2" charset="0"/>
                <a:cs typeface="Georgia"/>
              </a:rPr>
              <a:t>sauf </a:t>
            </a:r>
            <a:r>
              <a:rPr sz="1800" dirty="0">
                <a:latin typeface="Avenir Roman" panose="02000503020000020003" pitchFamily="2" charset="0"/>
                <a:cs typeface="Georgia"/>
              </a:rPr>
              <a:t>en </a:t>
            </a:r>
            <a:r>
              <a:rPr sz="1800" spc="-5" dirty="0">
                <a:latin typeface="Avenir Roman" panose="02000503020000020003" pitchFamily="2" charset="0"/>
                <a:cs typeface="Georgia"/>
              </a:rPr>
              <a:t>cas de demandes manifestement infondées </a:t>
            </a:r>
            <a:r>
              <a:rPr sz="1800" dirty="0">
                <a:latin typeface="Avenir Roman" panose="02000503020000020003" pitchFamily="2" charset="0"/>
                <a:cs typeface="Georgia"/>
              </a:rPr>
              <a:t>ou </a:t>
            </a:r>
            <a:r>
              <a:rPr sz="1800" spc="-5" dirty="0">
                <a:latin typeface="Avenir Roman" panose="02000503020000020003" pitchFamily="2" charset="0"/>
                <a:cs typeface="Georgia"/>
              </a:rPr>
              <a:t>excessives  </a:t>
            </a:r>
            <a:r>
              <a:rPr sz="1800" dirty="0">
                <a:latin typeface="Avenir Roman" panose="02000503020000020003" pitchFamily="2" charset="0"/>
                <a:cs typeface="Georgia"/>
              </a:rPr>
              <a:t>ou </a:t>
            </a:r>
            <a:r>
              <a:rPr sz="1800" spc="-5" dirty="0">
                <a:latin typeface="Avenir Roman" panose="02000503020000020003" pitchFamily="2" charset="0"/>
                <a:cs typeface="Georgia"/>
              </a:rPr>
              <a:t>pour toute copie</a:t>
            </a:r>
            <a:r>
              <a:rPr sz="1800" spc="30" dirty="0">
                <a:latin typeface="Avenir Roman" panose="02000503020000020003" pitchFamily="2" charset="0"/>
                <a:cs typeface="Georgia"/>
              </a:rPr>
              <a:t> </a:t>
            </a:r>
            <a:r>
              <a:rPr sz="1800" spc="-5" dirty="0">
                <a:latin typeface="Avenir Roman" panose="02000503020000020003" pitchFamily="2" charset="0"/>
                <a:cs typeface="Georgia"/>
              </a:rPr>
              <a:t>supplémentaire.</a:t>
            </a:r>
            <a:endParaRPr sz="1800" dirty="0">
              <a:latin typeface="Avenir Roman" panose="02000503020000020003" pitchFamily="2" charset="0"/>
              <a:cs typeface="Georgia"/>
            </a:endParaRPr>
          </a:p>
          <a:p>
            <a:pPr>
              <a:lnSpc>
                <a:spcPct val="100000"/>
              </a:lnSpc>
              <a:spcBef>
                <a:spcPts val="10"/>
              </a:spcBef>
            </a:pPr>
            <a:endParaRPr sz="2750" dirty="0">
              <a:latin typeface="Avenir Roman" panose="02000503020000020003" pitchFamily="2" charset="0"/>
              <a:cs typeface="Times New Roman"/>
            </a:endParaRPr>
          </a:p>
          <a:p>
            <a:pPr marL="12700" marR="5715">
              <a:lnSpc>
                <a:spcPct val="110000"/>
              </a:lnSpc>
            </a:pPr>
            <a:r>
              <a:rPr sz="1800" spc="-5" dirty="0">
                <a:latin typeface="Avenir Roman" panose="02000503020000020003" pitchFamily="2" charset="0"/>
                <a:cs typeface="Georgia"/>
              </a:rPr>
              <a:t>Obligation de </a:t>
            </a:r>
            <a:r>
              <a:rPr sz="1800" spc="-5" dirty="0">
                <a:solidFill>
                  <a:srgbClr val="4595EB"/>
                </a:solidFill>
                <a:latin typeface="Avenir Roman" panose="02000503020000020003" pitchFamily="2" charset="0"/>
                <a:cs typeface="Georgia"/>
              </a:rPr>
              <a:t>notifier </a:t>
            </a:r>
            <a:r>
              <a:rPr sz="1800" dirty="0">
                <a:latin typeface="Avenir Roman" panose="02000503020000020003" pitchFamily="2" charset="0"/>
                <a:cs typeface="Georgia"/>
              </a:rPr>
              <a:t>à </a:t>
            </a:r>
            <a:r>
              <a:rPr sz="1800" spc="-5" dirty="0">
                <a:latin typeface="Avenir Roman" panose="02000503020000020003" pitchFamily="2" charset="0"/>
                <a:cs typeface="Georgia"/>
              </a:rPr>
              <a:t>tout destinataire des données les rectifications, effacement </a:t>
            </a:r>
            <a:r>
              <a:rPr sz="1800" dirty="0">
                <a:latin typeface="Avenir Roman" panose="02000503020000020003" pitchFamily="2" charset="0"/>
                <a:cs typeface="Georgia"/>
              </a:rPr>
              <a:t>ou </a:t>
            </a:r>
            <a:r>
              <a:rPr sz="1800" spc="-5" dirty="0">
                <a:latin typeface="Avenir Roman" panose="02000503020000020003" pitchFamily="2" charset="0"/>
                <a:cs typeface="Georgia"/>
              </a:rPr>
              <a:t>limitation de  traitement.</a:t>
            </a:r>
            <a:endParaRPr sz="1800" dirty="0">
              <a:latin typeface="Avenir Roman" panose="02000503020000020003" pitchFamily="2" charset="0"/>
              <a:cs typeface="Georgia"/>
            </a:endParaRPr>
          </a:p>
        </p:txBody>
      </p:sp>
      <p:sp>
        <p:nvSpPr>
          <p:cNvPr id="12" name="Footer Placeholder 11">
            <a:extLst>
              <a:ext uri="{FF2B5EF4-FFF2-40B4-BE49-F238E27FC236}">
                <a16:creationId xmlns="" xmlns:a16="http://schemas.microsoft.com/office/drawing/2014/main" id="{44B4EA65-8589-3F46-B51B-232F372CA5C6}"/>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64278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14" name="Text Placeholder 13">
            <a:extLst>
              <a:ext uri="{FF2B5EF4-FFF2-40B4-BE49-F238E27FC236}">
                <a16:creationId xmlns="" xmlns:a16="http://schemas.microsoft.com/office/drawing/2014/main" id="{A0CC774D-B70C-7240-BF84-E255D886736B}"/>
              </a:ext>
            </a:extLst>
          </p:cNvPr>
          <p:cNvSpPr>
            <a:spLocks noGrp="1"/>
          </p:cNvSpPr>
          <p:nvPr>
            <p:ph type="body" sz="quarter" idx="19"/>
          </p:nvPr>
        </p:nvSpPr>
        <p:spPr/>
        <p:txBody>
          <a:bodyPr/>
          <a:lstStyle/>
          <a:p>
            <a:r>
              <a:rPr lang="en-US" sz="2400" b="1" spc="-5" dirty="0" err="1">
                <a:solidFill>
                  <a:schemeClr val="tx2">
                    <a:lumMod val="75000"/>
                  </a:schemeClr>
                </a:solidFill>
              </a:rPr>
              <a:t>Consentement</a:t>
            </a:r>
            <a:r>
              <a:rPr lang="en-US" sz="2400" b="1" spc="-5" dirty="0">
                <a:solidFill>
                  <a:schemeClr val="tx2">
                    <a:lumMod val="75000"/>
                  </a:schemeClr>
                </a:solidFill>
              </a:rPr>
              <a:t> des</a:t>
            </a:r>
            <a:r>
              <a:rPr lang="en-US" sz="2400" b="1" spc="25" dirty="0">
                <a:solidFill>
                  <a:schemeClr val="tx2">
                    <a:lumMod val="75000"/>
                  </a:schemeClr>
                </a:solidFill>
              </a:rPr>
              <a:t> </a:t>
            </a:r>
            <a:r>
              <a:rPr lang="en-US" sz="2400" b="1" spc="-5" dirty="0" err="1">
                <a:solidFill>
                  <a:schemeClr val="tx2">
                    <a:lumMod val="75000"/>
                  </a:schemeClr>
                </a:solidFill>
              </a:rPr>
              <a:t>mineurs</a:t>
            </a:r>
            <a:endParaRPr lang="fr-FR" b="1" dirty="0">
              <a:solidFill>
                <a:schemeClr val="tx2">
                  <a:lumMod val="75000"/>
                </a:schemeClr>
              </a:solidFill>
            </a:endParaRPr>
          </a:p>
        </p:txBody>
      </p:sp>
      <p:sp>
        <p:nvSpPr>
          <p:cNvPr id="4" name="object 4"/>
          <p:cNvSpPr/>
          <p:nvPr/>
        </p:nvSpPr>
        <p:spPr>
          <a:xfrm>
            <a:off x="642823" y="2180335"/>
            <a:ext cx="178308" cy="17830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05535" y="2626867"/>
            <a:ext cx="112166" cy="1207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05535" y="2885948"/>
            <a:ext cx="112166" cy="1207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42823" y="3490848"/>
            <a:ext cx="178308" cy="178307"/>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005535" y="3937380"/>
            <a:ext cx="112166" cy="1207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005535" y="4248277"/>
            <a:ext cx="112166" cy="1207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42823" y="4914265"/>
            <a:ext cx="178308" cy="178307"/>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973023" y="1587500"/>
            <a:ext cx="10661650" cy="3924792"/>
          </a:xfrm>
          <a:prstGeom prst="rect">
            <a:avLst/>
          </a:prstGeom>
        </p:spPr>
        <p:txBody>
          <a:bodyPr vert="horz" wrap="square" lIns="0" tIns="13335" rIns="0" bIns="0" rtlCol="0">
            <a:spAutoFit/>
          </a:bodyPr>
          <a:lstStyle/>
          <a:p>
            <a:pPr marR="342900" algn="ctr">
              <a:lnSpc>
                <a:spcPct val="100000"/>
              </a:lnSpc>
              <a:spcBef>
                <a:spcPts val="105"/>
              </a:spcBef>
            </a:pPr>
            <a:r>
              <a:rPr sz="2000" spc="-5" dirty="0">
                <a:solidFill>
                  <a:srgbClr val="4595EB"/>
                </a:solidFill>
                <a:latin typeface="Avenir Roman" panose="02000503020000020003" pitchFamily="2" charset="0"/>
                <a:cs typeface="Georgia"/>
              </a:rPr>
              <a:t>Consentement des enfants en ce qui concerne les services de la société de</a:t>
            </a:r>
            <a:r>
              <a:rPr sz="2000" spc="40" dirty="0">
                <a:solidFill>
                  <a:srgbClr val="4595EB"/>
                </a:solidFill>
                <a:latin typeface="Avenir Roman" panose="02000503020000020003" pitchFamily="2" charset="0"/>
                <a:cs typeface="Georgia"/>
              </a:rPr>
              <a:t> </a:t>
            </a:r>
            <a:r>
              <a:rPr sz="2000" dirty="0">
                <a:solidFill>
                  <a:srgbClr val="4595EB"/>
                </a:solidFill>
                <a:latin typeface="Avenir Roman" panose="02000503020000020003" pitchFamily="2" charset="0"/>
                <a:cs typeface="Georgia"/>
              </a:rPr>
              <a:t>l’information</a:t>
            </a:r>
            <a:endParaRPr sz="2000" dirty="0">
              <a:latin typeface="Avenir Roman" panose="02000503020000020003" pitchFamily="2" charset="0"/>
              <a:cs typeface="Georgia"/>
            </a:endParaRPr>
          </a:p>
          <a:p>
            <a:pPr marL="12700">
              <a:lnSpc>
                <a:spcPct val="100000"/>
              </a:lnSpc>
              <a:spcBef>
                <a:spcPts val="1560"/>
              </a:spcBef>
            </a:pPr>
            <a:r>
              <a:rPr sz="2000" spc="-5" dirty="0">
                <a:solidFill>
                  <a:srgbClr val="333333"/>
                </a:solidFill>
                <a:latin typeface="Avenir Roman" panose="02000503020000020003" pitchFamily="2" charset="0"/>
                <a:cs typeface="Georgia"/>
              </a:rPr>
              <a:t>Conditions</a:t>
            </a:r>
            <a:r>
              <a:rPr sz="2000" spc="-20" dirty="0">
                <a:solidFill>
                  <a:srgbClr val="333333"/>
                </a:solidFill>
                <a:latin typeface="Avenir Roman" panose="02000503020000020003" pitchFamily="2" charset="0"/>
                <a:cs typeface="Georgia"/>
              </a:rPr>
              <a:t> </a:t>
            </a:r>
            <a:r>
              <a:rPr sz="2000" dirty="0">
                <a:solidFill>
                  <a:srgbClr val="333333"/>
                </a:solidFill>
                <a:latin typeface="Avenir Roman" panose="02000503020000020003" pitchFamily="2" charset="0"/>
                <a:cs typeface="Georgia"/>
              </a:rPr>
              <a:t>:</a:t>
            </a:r>
            <a:endParaRPr sz="2000" dirty="0">
              <a:latin typeface="Avenir Roman" panose="02000503020000020003" pitchFamily="2" charset="0"/>
              <a:cs typeface="Georgia"/>
            </a:endParaRPr>
          </a:p>
          <a:p>
            <a:pPr marL="384810">
              <a:lnSpc>
                <a:spcPct val="100000"/>
              </a:lnSpc>
              <a:spcBef>
                <a:spcPts val="1210"/>
              </a:spcBef>
            </a:pPr>
            <a:r>
              <a:rPr sz="1700" spc="-5" dirty="0">
                <a:solidFill>
                  <a:srgbClr val="333333"/>
                </a:solidFill>
                <a:latin typeface="Avenir Roman" panose="02000503020000020003" pitchFamily="2" charset="0"/>
                <a:cs typeface="Georgia"/>
              </a:rPr>
              <a:t>l'offre directe </a:t>
            </a:r>
            <a:r>
              <a:rPr sz="1700" dirty="0">
                <a:solidFill>
                  <a:srgbClr val="333333"/>
                </a:solidFill>
                <a:latin typeface="Avenir Roman" panose="02000503020000020003" pitchFamily="2" charset="0"/>
                <a:cs typeface="Georgia"/>
              </a:rPr>
              <a:t>de </a:t>
            </a:r>
            <a:r>
              <a:rPr sz="1700" spc="-5" dirty="0">
                <a:solidFill>
                  <a:srgbClr val="333333"/>
                </a:solidFill>
                <a:latin typeface="Avenir Roman" panose="02000503020000020003" pitchFamily="2" charset="0"/>
                <a:cs typeface="Georgia"/>
              </a:rPr>
              <a:t>services </a:t>
            </a:r>
            <a:r>
              <a:rPr sz="1700" dirty="0">
                <a:solidFill>
                  <a:srgbClr val="333333"/>
                </a:solidFill>
                <a:latin typeface="Avenir Roman" panose="02000503020000020003" pitchFamily="2" charset="0"/>
                <a:cs typeface="Georgia"/>
              </a:rPr>
              <a:t>de la </a:t>
            </a:r>
            <a:r>
              <a:rPr sz="1700" spc="-5" dirty="0">
                <a:solidFill>
                  <a:srgbClr val="333333"/>
                </a:solidFill>
                <a:latin typeface="Avenir Roman" panose="02000503020000020003" pitchFamily="2" charset="0"/>
                <a:cs typeface="Georgia"/>
              </a:rPr>
              <a:t>société </a:t>
            </a:r>
            <a:r>
              <a:rPr sz="1700" dirty="0">
                <a:solidFill>
                  <a:srgbClr val="333333"/>
                </a:solidFill>
                <a:latin typeface="Avenir Roman" panose="02000503020000020003" pitchFamily="2" charset="0"/>
                <a:cs typeface="Georgia"/>
              </a:rPr>
              <a:t>de </a:t>
            </a:r>
            <a:r>
              <a:rPr sz="1700" spc="-5" dirty="0">
                <a:solidFill>
                  <a:srgbClr val="333333"/>
                </a:solidFill>
                <a:latin typeface="Avenir Roman" panose="02000503020000020003" pitchFamily="2" charset="0"/>
                <a:cs typeface="Georgia"/>
              </a:rPr>
              <a:t>l'information </a:t>
            </a:r>
            <a:r>
              <a:rPr sz="1700" dirty="0">
                <a:solidFill>
                  <a:srgbClr val="333333"/>
                </a:solidFill>
                <a:latin typeface="Avenir Roman" panose="02000503020000020003" pitchFamily="2" charset="0"/>
                <a:cs typeface="Georgia"/>
              </a:rPr>
              <a:t>à des</a:t>
            </a:r>
            <a:r>
              <a:rPr sz="1700" spc="-35"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enfants</a:t>
            </a:r>
            <a:endParaRPr sz="1700" dirty="0">
              <a:latin typeface="Avenir Roman" panose="02000503020000020003" pitchFamily="2" charset="0"/>
              <a:cs typeface="Georgia"/>
            </a:endParaRPr>
          </a:p>
          <a:p>
            <a:pPr marL="384810">
              <a:lnSpc>
                <a:spcPct val="100000"/>
              </a:lnSpc>
            </a:pPr>
            <a:r>
              <a:rPr sz="1700" dirty="0">
                <a:solidFill>
                  <a:srgbClr val="333333"/>
                </a:solidFill>
                <a:latin typeface="Avenir Roman" panose="02000503020000020003" pitchFamily="2" charset="0"/>
                <a:cs typeface="Georgia"/>
              </a:rPr>
              <a:t>le </a:t>
            </a:r>
            <a:r>
              <a:rPr sz="1700" spc="-5" dirty="0">
                <a:solidFill>
                  <a:srgbClr val="333333"/>
                </a:solidFill>
                <a:latin typeface="Avenir Roman" panose="02000503020000020003" pitchFamily="2" charset="0"/>
                <a:cs typeface="Georgia"/>
              </a:rPr>
              <a:t>consentement constitue </a:t>
            </a:r>
            <a:r>
              <a:rPr sz="1700" dirty="0">
                <a:solidFill>
                  <a:srgbClr val="333333"/>
                </a:solidFill>
                <a:latin typeface="Avenir Roman" panose="02000503020000020003" pitchFamily="2" charset="0"/>
                <a:cs typeface="Georgia"/>
              </a:rPr>
              <a:t>la </a:t>
            </a:r>
            <a:r>
              <a:rPr sz="1700" spc="-5" dirty="0">
                <a:solidFill>
                  <a:srgbClr val="333333"/>
                </a:solidFill>
                <a:latin typeface="Avenir Roman" panose="02000503020000020003" pitchFamily="2" charset="0"/>
                <a:cs typeface="Georgia"/>
              </a:rPr>
              <a:t>condition </a:t>
            </a:r>
            <a:r>
              <a:rPr sz="1700" dirty="0">
                <a:solidFill>
                  <a:srgbClr val="333333"/>
                </a:solidFill>
                <a:latin typeface="Avenir Roman" panose="02000503020000020003" pitchFamily="2" charset="0"/>
                <a:cs typeface="Georgia"/>
              </a:rPr>
              <a:t>de </a:t>
            </a:r>
            <a:r>
              <a:rPr sz="1700" spc="-5" dirty="0">
                <a:solidFill>
                  <a:srgbClr val="333333"/>
                </a:solidFill>
                <a:latin typeface="Avenir Roman" panose="02000503020000020003" pitchFamily="2" charset="0"/>
                <a:cs typeface="Georgia"/>
              </a:rPr>
              <a:t>licéité </a:t>
            </a:r>
            <a:r>
              <a:rPr sz="1700" dirty="0">
                <a:solidFill>
                  <a:srgbClr val="333333"/>
                </a:solidFill>
                <a:latin typeface="Avenir Roman" panose="02000503020000020003" pitchFamily="2" charset="0"/>
                <a:cs typeface="Georgia"/>
              </a:rPr>
              <a:t>dudit</a:t>
            </a:r>
            <a:r>
              <a:rPr sz="1700" spc="-105"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traitement</a:t>
            </a:r>
            <a:endParaRPr sz="1700" dirty="0">
              <a:latin typeface="Avenir Roman" panose="02000503020000020003" pitchFamily="2" charset="0"/>
              <a:cs typeface="Georgia"/>
            </a:endParaRPr>
          </a:p>
          <a:p>
            <a:pPr>
              <a:lnSpc>
                <a:spcPct val="100000"/>
              </a:lnSpc>
              <a:spcBef>
                <a:spcPts val="40"/>
              </a:spcBef>
            </a:pPr>
            <a:endParaRPr sz="2250" dirty="0">
              <a:latin typeface="Avenir Roman" panose="02000503020000020003" pitchFamily="2" charset="0"/>
              <a:cs typeface="Times New Roman"/>
            </a:endParaRPr>
          </a:p>
          <a:p>
            <a:pPr marL="12700">
              <a:lnSpc>
                <a:spcPct val="100000"/>
              </a:lnSpc>
            </a:pPr>
            <a:r>
              <a:rPr sz="2000" dirty="0">
                <a:solidFill>
                  <a:srgbClr val="333333"/>
                </a:solidFill>
                <a:latin typeface="Avenir Roman" panose="02000503020000020003" pitchFamily="2" charset="0"/>
                <a:cs typeface="Georgia"/>
              </a:rPr>
              <a:t>L’âge de l’enfant</a:t>
            </a:r>
            <a:r>
              <a:rPr sz="2000" spc="-30" dirty="0">
                <a:solidFill>
                  <a:srgbClr val="333333"/>
                </a:solidFill>
                <a:latin typeface="Avenir Roman" panose="02000503020000020003" pitchFamily="2" charset="0"/>
                <a:cs typeface="Georgia"/>
              </a:rPr>
              <a:t> </a:t>
            </a:r>
            <a:r>
              <a:rPr sz="2000" dirty="0">
                <a:solidFill>
                  <a:srgbClr val="333333"/>
                </a:solidFill>
                <a:latin typeface="Avenir Roman" panose="02000503020000020003" pitchFamily="2" charset="0"/>
                <a:cs typeface="Georgia"/>
              </a:rPr>
              <a:t>:</a:t>
            </a:r>
            <a:endParaRPr sz="2000" dirty="0">
              <a:latin typeface="Avenir Roman" panose="02000503020000020003" pitchFamily="2" charset="0"/>
              <a:cs typeface="Georgia"/>
            </a:endParaRPr>
          </a:p>
          <a:p>
            <a:pPr marL="384810">
              <a:lnSpc>
                <a:spcPct val="100000"/>
              </a:lnSpc>
              <a:spcBef>
                <a:spcPts val="1215"/>
              </a:spcBef>
            </a:pPr>
            <a:r>
              <a:rPr sz="1700" dirty="0">
                <a:solidFill>
                  <a:srgbClr val="333333"/>
                </a:solidFill>
                <a:latin typeface="Avenir Roman" panose="02000503020000020003" pitchFamily="2" charset="0"/>
                <a:cs typeface="Georgia"/>
              </a:rPr>
              <a:t>consentement valide à </a:t>
            </a:r>
            <a:r>
              <a:rPr sz="1700" spc="-5" dirty="0">
                <a:solidFill>
                  <a:srgbClr val="333333"/>
                </a:solidFill>
                <a:latin typeface="Avenir Roman" panose="02000503020000020003" pitchFamily="2" charset="0"/>
                <a:cs typeface="Georgia"/>
              </a:rPr>
              <a:t>partir </a:t>
            </a:r>
            <a:r>
              <a:rPr sz="1700" dirty="0">
                <a:solidFill>
                  <a:srgbClr val="333333"/>
                </a:solidFill>
                <a:latin typeface="Avenir Roman" panose="02000503020000020003" pitchFamily="2" charset="0"/>
                <a:cs typeface="Georgia"/>
              </a:rPr>
              <a:t>de </a:t>
            </a:r>
            <a:r>
              <a:rPr sz="1700" b="1" dirty="0">
                <a:solidFill>
                  <a:srgbClr val="333333"/>
                </a:solidFill>
                <a:latin typeface="Avenir Roman" panose="02000503020000020003" pitchFamily="2" charset="0"/>
                <a:cs typeface="Georgia"/>
              </a:rPr>
              <a:t>16 ans </a:t>
            </a:r>
            <a:r>
              <a:rPr sz="1700" dirty="0">
                <a:solidFill>
                  <a:srgbClr val="333333"/>
                </a:solidFill>
                <a:latin typeface="Avenir Roman" panose="02000503020000020003" pitchFamily="2" charset="0"/>
                <a:cs typeface="Georgia"/>
              </a:rPr>
              <a:t>et </a:t>
            </a:r>
            <a:r>
              <a:rPr sz="1700" spc="-5" dirty="0">
                <a:solidFill>
                  <a:srgbClr val="333333"/>
                </a:solidFill>
                <a:latin typeface="Avenir Roman" panose="02000503020000020003" pitchFamily="2" charset="0"/>
                <a:cs typeface="Georgia"/>
              </a:rPr>
              <a:t>possiblement </a:t>
            </a:r>
            <a:r>
              <a:rPr sz="1700" dirty="0">
                <a:solidFill>
                  <a:srgbClr val="333333"/>
                </a:solidFill>
                <a:latin typeface="Avenir Roman" panose="02000503020000020003" pitchFamily="2" charset="0"/>
                <a:cs typeface="Georgia"/>
              </a:rPr>
              <a:t>moins dans la limite de </a:t>
            </a:r>
            <a:r>
              <a:rPr sz="1700" spc="-5" dirty="0">
                <a:solidFill>
                  <a:srgbClr val="333333"/>
                </a:solidFill>
                <a:latin typeface="Avenir Roman" panose="02000503020000020003" pitchFamily="2" charset="0"/>
                <a:cs typeface="Georgia"/>
              </a:rPr>
              <a:t>13</a:t>
            </a:r>
            <a:r>
              <a:rPr sz="1700" spc="-95"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ans</a:t>
            </a:r>
            <a:endParaRPr sz="1700" dirty="0">
              <a:latin typeface="Avenir Roman" panose="02000503020000020003" pitchFamily="2" charset="0"/>
              <a:cs typeface="Georgia"/>
            </a:endParaRPr>
          </a:p>
          <a:p>
            <a:pPr marL="384810">
              <a:lnSpc>
                <a:spcPct val="100000"/>
              </a:lnSpc>
              <a:spcBef>
                <a:spcPts val="405"/>
              </a:spcBef>
            </a:pPr>
            <a:r>
              <a:rPr sz="1700" dirty="0">
                <a:solidFill>
                  <a:srgbClr val="333333"/>
                </a:solidFill>
                <a:latin typeface="Avenir Roman" panose="02000503020000020003" pitchFamily="2" charset="0"/>
                <a:cs typeface="Georgia"/>
              </a:rPr>
              <a:t>en </a:t>
            </a:r>
            <a:r>
              <a:rPr sz="1700" spc="-5" dirty="0">
                <a:solidFill>
                  <a:srgbClr val="333333"/>
                </a:solidFill>
                <a:latin typeface="Avenir Roman" panose="02000503020000020003" pitchFamily="2" charset="0"/>
                <a:cs typeface="Georgia"/>
              </a:rPr>
              <a:t>dessous </a:t>
            </a:r>
            <a:r>
              <a:rPr sz="1700" dirty="0">
                <a:solidFill>
                  <a:srgbClr val="333333"/>
                </a:solidFill>
                <a:latin typeface="Avenir Roman" panose="02000503020000020003" pitchFamily="2" charset="0"/>
                <a:cs typeface="Georgia"/>
              </a:rPr>
              <a:t>de </a:t>
            </a:r>
            <a:r>
              <a:rPr sz="1700" spc="-5" dirty="0">
                <a:solidFill>
                  <a:srgbClr val="333333"/>
                </a:solidFill>
                <a:latin typeface="Avenir Roman" panose="02000503020000020003" pitchFamily="2" charset="0"/>
                <a:cs typeface="Georgia"/>
              </a:rPr>
              <a:t>cet </a:t>
            </a:r>
            <a:r>
              <a:rPr sz="1700" dirty="0">
                <a:solidFill>
                  <a:srgbClr val="333333"/>
                </a:solidFill>
                <a:latin typeface="Avenir Roman" panose="02000503020000020003" pitchFamily="2" charset="0"/>
                <a:cs typeface="Georgia"/>
              </a:rPr>
              <a:t>âge, le </a:t>
            </a:r>
            <a:r>
              <a:rPr sz="1700" spc="-5" dirty="0">
                <a:solidFill>
                  <a:srgbClr val="333333"/>
                </a:solidFill>
                <a:latin typeface="Avenir Roman" panose="02000503020000020003" pitchFamily="2" charset="0"/>
                <a:cs typeface="Georgia"/>
              </a:rPr>
              <a:t>consentement </a:t>
            </a:r>
            <a:r>
              <a:rPr sz="1700" dirty="0">
                <a:solidFill>
                  <a:srgbClr val="333333"/>
                </a:solidFill>
                <a:latin typeface="Avenir Roman" panose="02000503020000020003" pitchFamily="2" charset="0"/>
                <a:cs typeface="Georgia"/>
              </a:rPr>
              <a:t>doit </a:t>
            </a:r>
            <a:r>
              <a:rPr sz="1700" spc="-5" dirty="0">
                <a:solidFill>
                  <a:srgbClr val="333333"/>
                </a:solidFill>
                <a:latin typeface="Avenir Roman" panose="02000503020000020003" pitchFamily="2" charset="0"/>
                <a:cs typeface="Georgia"/>
              </a:rPr>
              <a:t>être </a:t>
            </a:r>
            <a:r>
              <a:rPr sz="1700" dirty="0">
                <a:solidFill>
                  <a:srgbClr val="333333"/>
                </a:solidFill>
                <a:latin typeface="Avenir Roman" panose="02000503020000020003" pitchFamily="2" charset="0"/>
                <a:cs typeface="Georgia"/>
              </a:rPr>
              <a:t>donné </a:t>
            </a:r>
            <a:r>
              <a:rPr sz="1700" spc="-5" dirty="0">
                <a:solidFill>
                  <a:srgbClr val="333333"/>
                </a:solidFill>
                <a:latin typeface="Avenir Roman" panose="02000503020000020003" pitchFamily="2" charset="0"/>
                <a:cs typeface="Georgia"/>
              </a:rPr>
              <a:t>par </a:t>
            </a:r>
            <a:r>
              <a:rPr sz="1700" dirty="0">
                <a:solidFill>
                  <a:srgbClr val="333333"/>
                </a:solidFill>
                <a:latin typeface="Avenir Roman" panose="02000503020000020003" pitchFamily="2" charset="0"/>
                <a:cs typeface="Georgia"/>
              </a:rPr>
              <a:t>le titulaire de la responsabilité</a:t>
            </a:r>
            <a:r>
              <a:rPr sz="1700" spc="-70"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parentale</a:t>
            </a:r>
            <a:endParaRPr sz="1700" dirty="0">
              <a:latin typeface="Avenir Roman" panose="02000503020000020003" pitchFamily="2" charset="0"/>
              <a:cs typeface="Georgia"/>
            </a:endParaRPr>
          </a:p>
          <a:p>
            <a:pPr>
              <a:lnSpc>
                <a:spcPct val="100000"/>
              </a:lnSpc>
              <a:spcBef>
                <a:spcPts val="5"/>
              </a:spcBef>
            </a:pPr>
            <a:endParaRPr sz="2700" dirty="0">
              <a:latin typeface="Avenir Roman" panose="02000503020000020003" pitchFamily="2" charset="0"/>
              <a:cs typeface="Times New Roman"/>
            </a:endParaRPr>
          </a:p>
          <a:p>
            <a:pPr marL="12700" marR="5080">
              <a:lnSpc>
                <a:spcPct val="100000"/>
              </a:lnSpc>
              <a:spcBef>
                <a:spcPts val="5"/>
              </a:spcBef>
            </a:pPr>
            <a:r>
              <a:rPr sz="2000" spc="-5" dirty="0">
                <a:solidFill>
                  <a:srgbClr val="333333"/>
                </a:solidFill>
                <a:latin typeface="Avenir Roman" panose="02000503020000020003" pitchFamily="2" charset="0"/>
                <a:cs typeface="Georgia"/>
              </a:rPr>
              <a:t>Obligation </a:t>
            </a:r>
            <a:r>
              <a:rPr sz="2000" dirty="0">
                <a:solidFill>
                  <a:srgbClr val="333333"/>
                </a:solidFill>
                <a:latin typeface="Avenir Roman" panose="02000503020000020003" pitchFamily="2" charset="0"/>
                <a:cs typeface="Georgia"/>
              </a:rPr>
              <a:t>de raisonnablement vérifier, </a:t>
            </a:r>
            <a:r>
              <a:rPr sz="2000" spc="-5" dirty="0">
                <a:solidFill>
                  <a:srgbClr val="333333"/>
                </a:solidFill>
                <a:latin typeface="Avenir Roman" panose="02000503020000020003" pitchFamily="2" charset="0"/>
                <a:cs typeface="Georgia"/>
              </a:rPr>
              <a:t>compte tenu des </a:t>
            </a:r>
            <a:r>
              <a:rPr sz="2000" dirty="0">
                <a:solidFill>
                  <a:srgbClr val="333333"/>
                </a:solidFill>
                <a:latin typeface="Avenir Roman" panose="02000503020000020003" pitchFamily="2" charset="0"/>
                <a:cs typeface="Georgia"/>
              </a:rPr>
              <a:t>moyens </a:t>
            </a:r>
            <a:r>
              <a:rPr sz="2000" spc="-5" dirty="0">
                <a:solidFill>
                  <a:srgbClr val="333333"/>
                </a:solidFill>
                <a:latin typeface="Avenir Roman" panose="02000503020000020003" pitchFamily="2" charset="0"/>
                <a:cs typeface="Georgia"/>
              </a:rPr>
              <a:t>technologiques disponibles,  </a:t>
            </a:r>
            <a:r>
              <a:rPr sz="2000" dirty="0">
                <a:solidFill>
                  <a:srgbClr val="333333"/>
                </a:solidFill>
                <a:latin typeface="Avenir Roman" panose="02000503020000020003" pitchFamily="2" charset="0"/>
                <a:cs typeface="Georgia"/>
              </a:rPr>
              <a:t>que ce </a:t>
            </a:r>
            <a:r>
              <a:rPr sz="2000" spc="-5" dirty="0">
                <a:solidFill>
                  <a:srgbClr val="333333"/>
                </a:solidFill>
                <a:latin typeface="Avenir Roman" panose="02000503020000020003" pitchFamily="2" charset="0"/>
                <a:cs typeface="Georgia"/>
              </a:rPr>
              <a:t>consentement est donné par </a:t>
            </a:r>
            <a:r>
              <a:rPr sz="2000" dirty="0">
                <a:solidFill>
                  <a:srgbClr val="333333"/>
                </a:solidFill>
                <a:latin typeface="Avenir Roman" panose="02000503020000020003" pitchFamily="2" charset="0"/>
                <a:cs typeface="Georgia"/>
              </a:rPr>
              <a:t>le </a:t>
            </a:r>
            <a:r>
              <a:rPr sz="2000" spc="-5" dirty="0">
                <a:solidFill>
                  <a:srgbClr val="333333"/>
                </a:solidFill>
                <a:latin typeface="Avenir Roman" panose="02000503020000020003" pitchFamily="2" charset="0"/>
                <a:cs typeface="Georgia"/>
              </a:rPr>
              <a:t>titulaire </a:t>
            </a:r>
            <a:r>
              <a:rPr sz="2000" dirty="0">
                <a:solidFill>
                  <a:srgbClr val="333333"/>
                </a:solidFill>
                <a:latin typeface="Avenir Roman" panose="02000503020000020003" pitchFamily="2" charset="0"/>
                <a:cs typeface="Georgia"/>
              </a:rPr>
              <a:t>de la </a:t>
            </a:r>
            <a:r>
              <a:rPr sz="2000" spc="-5" dirty="0">
                <a:solidFill>
                  <a:srgbClr val="333333"/>
                </a:solidFill>
                <a:latin typeface="Avenir Roman" panose="02000503020000020003" pitchFamily="2" charset="0"/>
                <a:cs typeface="Georgia"/>
              </a:rPr>
              <a:t>responsabilité</a:t>
            </a:r>
            <a:r>
              <a:rPr sz="2000" spc="-10" dirty="0">
                <a:solidFill>
                  <a:srgbClr val="333333"/>
                </a:solidFill>
                <a:latin typeface="Avenir Roman" panose="02000503020000020003" pitchFamily="2" charset="0"/>
                <a:cs typeface="Georgia"/>
              </a:rPr>
              <a:t> </a:t>
            </a:r>
            <a:r>
              <a:rPr sz="2000" dirty="0">
                <a:solidFill>
                  <a:srgbClr val="333333"/>
                </a:solidFill>
                <a:latin typeface="Avenir Roman" panose="02000503020000020003" pitchFamily="2" charset="0"/>
                <a:cs typeface="Georgia"/>
              </a:rPr>
              <a:t>parentale.</a:t>
            </a:r>
            <a:endParaRPr sz="2000" dirty="0">
              <a:latin typeface="Avenir Roman" panose="02000503020000020003" pitchFamily="2" charset="0"/>
              <a:cs typeface="Georgia"/>
            </a:endParaRPr>
          </a:p>
        </p:txBody>
      </p:sp>
      <p:sp>
        <p:nvSpPr>
          <p:cNvPr id="16" name="Footer Placeholder 15">
            <a:extLst>
              <a:ext uri="{FF2B5EF4-FFF2-40B4-BE49-F238E27FC236}">
                <a16:creationId xmlns="" xmlns:a16="http://schemas.microsoft.com/office/drawing/2014/main" id="{C031822E-4D66-FE4E-9D7D-2A6E3DA17D20}"/>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2267715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10" name="Text Placeholder 9">
            <a:extLst>
              <a:ext uri="{FF2B5EF4-FFF2-40B4-BE49-F238E27FC236}">
                <a16:creationId xmlns="" xmlns:a16="http://schemas.microsoft.com/office/drawing/2014/main" id="{21B2D982-62FD-224D-8AD8-6FA924D1579B}"/>
              </a:ext>
            </a:extLst>
          </p:cNvPr>
          <p:cNvSpPr>
            <a:spLocks noGrp="1"/>
          </p:cNvSpPr>
          <p:nvPr>
            <p:ph type="body" sz="quarter" idx="19"/>
          </p:nvPr>
        </p:nvSpPr>
        <p:spPr/>
        <p:txBody>
          <a:bodyPr/>
          <a:lstStyle/>
          <a:p>
            <a:r>
              <a:rPr lang="en-US" sz="2400" b="1" spc="-5" dirty="0" err="1">
                <a:solidFill>
                  <a:schemeClr val="tx2">
                    <a:lumMod val="75000"/>
                  </a:schemeClr>
                </a:solidFill>
              </a:rPr>
              <a:t>Consécration</a:t>
            </a:r>
            <a:r>
              <a:rPr lang="en-US" sz="2400" b="1" spc="-5" dirty="0">
                <a:solidFill>
                  <a:schemeClr val="tx2">
                    <a:lumMod val="75000"/>
                  </a:schemeClr>
                </a:solidFill>
              </a:rPr>
              <a:t> du droit </a:t>
            </a:r>
            <a:r>
              <a:rPr lang="en-US" sz="2400" b="1" spc="-5" dirty="0" err="1">
                <a:solidFill>
                  <a:schemeClr val="tx2">
                    <a:lumMod val="75000"/>
                  </a:schemeClr>
                </a:solidFill>
              </a:rPr>
              <a:t>à</a:t>
            </a:r>
            <a:r>
              <a:rPr lang="en-US" sz="2400" b="1" spc="25" dirty="0">
                <a:solidFill>
                  <a:schemeClr val="tx2">
                    <a:lumMod val="75000"/>
                  </a:schemeClr>
                </a:solidFill>
              </a:rPr>
              <a:t> </a:t>
            </a:r>
            <a:r>
              <a:rPr lang="en-US" sz="2400" b="1" spc="-5" dirty="0" err="1">
                <a:solidFill>
                  <a:schemeClr val="tx2">
                    <a:lumMod val="75000"/>
                  </a:schemeClr>
                </a:solidFill>
              </a:rPr>
              <a:t>l’oubli</a:t>
            </a:r>
            <a:endParaRPr lang="fr-FR" b="1" dirty="0">
              <a:solidFill>
                <a:schemeClr val="tx2">
                  <a:lumMod val="75000"/>
                </a:schemeClr>
              </a:solidFill>
            </a:endParaRPr>
          </a:p>
        </p:txBody>
      </p:sp>
      <p:sp>
        <p:nvSpPr>
          <p:cNvPr id="4" name="object 4"/>
          <p:cNvSpPr/>
          <p:nvPr/>
        </p:nvSpPr>
        <p:spPr>
          <a:xfrm>
            <a:off x="807796" y="2282444"/>
            <a:ext cx="140208" cy="1417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07796" y="4568316"/>
            <a:ext cx="140208" cy="14173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07796" y="5787580"/>
            <a:ext cx="140208" cy="141731"/>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045260" y="1649983"/>
            <a:ext cx="10589895" cy="4387740"/>
          </a:xfrm>
          <a:prstGeom prst="rect">
            <a:avLst/>
          </a:prstGeom>
        </p:spPr>
        <p:txBody>
          <a:bodyPr vert="horz" wrap="square" lIns="0" tIns="12065" rIns="0" bIns="0" rtlCol="0">
            <a:spAutoFit/>
          </a:bodyPr>
          <a:lstStyle/>
          <a:p>
            <a:pPr marL="3042285">
              <a:lnSpc>
                <a:spcPct val="100000"/>
              </a:lnSpc>
              <a:spcBef>
                <a:spcPts val="95"/>
              </a:spcBef>
            </a:pPr>
            <a:r>
              <a:rPr sz="1900" spc="-10" dirty="0">
                <a:solidFill>
                  <a:srgbClr val="4595EB"/>
                </a:solidFill>
                <a:latin typeface="Avenir Roman" panose="02000503020000020003" pitchFamily="2" charset="0"/>
                <a:cs typeface="Georgia"/>
              </a:rPr>
              <a:t>Droit </a:t>
            </a:r>
            <a:r>
              <a:rPr sz="1900" spc="-5" dirty="0">
                <a:solidFill>
                  <a:srgbClr val="4595EB"/>
                </a:solidFill>
                <a:latin typeface="Avenir Roman" panose="02000503020000020003" pitchFamily="2" charset="0"/>
                <a:cs typeface="Georgia"/>
              </a:rPr>
              <a:t>à </a:t>
            </a:r>
            <a:r>
              <a:rPr sz="1900" spc="-10" dirty="0">
                <a:solidFill>
                  <a:srgbClr val="4595EB"/>
                </a:solidFill>
                <a:latin typeface="Avenir Roman" panose="02000503020000020003" pitchFamily="2" charset="0"/>
                <a:cs typeface="Georgia"/>
              </a:rPr>
              <a:t>l’effacement </a:t>
            </a:r>
            <a:r>
              <a:rPr sz="1900" spc="-5" dirty="0">
                <a:solidFill>
                  <a:srgbClr val="4595EB"/>
                </a:solidFill>
                <a:latin typeface="Avenir Roman" panose="02000503020000020003" pitchFamily="2" charset="0"/>
                <a:cs typeface="Georgia"/>
              </a:rPr>
              <a:t>(« droit à </a:t>
            </a:r>
            <a:r>
              <a:rPr sz="1900" spc="-10" dirty="0">
                <a:solidFill>
                  <a:srgbClr val="4595EB"/>
                </a:solidFill>
                <a:latin typeface="Avenir Roman" panose="02000503020000020003" pitchFamily="2" charset="0"/>
                <a:cs typeface="Georgia"/>
              </a:rPr>
              <a:t>l’oubli</a:t>
            </a:r>
            <a:r>
              <a:rPr sz="1900" spc="80" dirty="0">
                <a:solidFill>
                  <a:srgbClr val="4595EB"/>
                </a:solidFill>
                <a:latin typeface="Avenir Roman" panose="02000503020000020003" pitchFamily="2" charset="0"/>
                <a:cs typeface="Georgia"/>
              </a:rPr>
              <a:t> </a:t>
            </a:r>
            <a:r>
              <a:rPr sz="1900" spc="-5" dirty="0">
                <a:solidFill>
                  <a:srgbClr val="4595EB"/>
                </a:solidFill>
                <a:latin typeface="Avenir Roman" panose="02000503020000020003" pitchFamily="2" charset="0"/>
                <a:cs typeface="Georgia"/>
              </a:rPr>
              <a:t>»)</a:t>
            </a:r>
            <a:endParaRPr sz="1900" dirty="0">
              <a:latin typeface="Avenir Roman" panose="02000503020000020003" pitchFamily="2" charset="0"/>
              <a:cs typeface="Georgia"/>
            </a:endParaRPr>
          </a:p>
          <a:p>
            <a:pPr>
              <a:lnSpc>
                <a:spcPct val="100000"/>
              </a:lnSpc>
              <a:spcBef>
                <a:spcPts val="55"/>
              </a:spcBef>
            </a:pPr>
            <a:endParaRPr sz="1800" dirty="0">
              <a:latin typeface="Avenir Roman" panose="02000503020000020003" pitchFamily="2" charset="0"/>
              <a:cs typeface="Times New Roman"/>
            </a:endParaRPr>
          </a:p>
          <a:p>
            <a:pPr marL="12700">
              <a:lnSpc>
                <a:spcPct val="100000"/>
              </a:lnSpc>
            </a:pPr>
            <a:r>
              <a:rPr sz="1600" spc="-5" dirty="0">
                <a:solidFill>
                  <a:srgbClr val="333333"/>
                </a:solidFill>
                <a:latin typeface="Avenir Roman" panose="02000503020000020003" pitchFamily="2" charset="0"/>
                <a:cs typeface="Georgia"/>
              </a:rPr>
              <a:t>Le </a:t>
            </a:r>
            <a:r>
              <a:rPr sz="1600" spc="-10" dirty="0">
                <a:solidFill>
                  <a:srgbClr val="333333"/>
                </a:solidFill>
                <a:latin typeface="Avenir Roman" panose="02000503020000020003" pitchFamily="2" charset="0"/>
                <a:cs typeface="Georgia"/>
              </a:rPr>
              <a:t>droit </a:t>
            </a:r>
            <a:r>
              <a:rPr sz="1600" spc="-5" dirty="0">
                <a:solidFill>
                  <a:srgbClr val="333333"/>
                </a:solidFill>
                <a:latin typeface="Avenir Roman" panose="02000503020000020003" pitchFamily="2" charset="0"/>
                <a:cs typeface="Georgia"/>
              </a:rPr>
              <a:t>à </a:t>
            </a:r>
            <a:r>
              <a:rPr sz="1600" b="1" spc="-5" dirty="0">
                <a:solidFill>
                  <a:srgbClr val="333333"/>
                </a:solidFill>
                <a:latin typeface="Avenir Roman" panose="02000503020000020003" pitchFamily="2" charset="0"/>
                <a:cs typeface="Georgia"/>
              </a:rPr>
              <a:t>l’effacement </a:t>
            </a:r>
            <a:r>
              <a:rPr sz="1600" spc="-10" dirty="0">
                <a:solidFill>
                  <a:srgbClr val="333333"/>
                </a:solidFill>
                <a:latin typeface="Avenir Roman" panose="02000503020000020003" pitchFamily="2" charset="0"/>
                <a:cs typeface="Georgia"/>
              </a:rPr>
              <a:t>trouve </a:t>
            </a:r>
            <a:r>
              <a:rPr sz="1600" spc="-5" dirty="0">
                <a:solidFill>
                  <a:srgbClr val="333333"/>
                </a:solidFill>
                <a:latin typeface="Avenir Roman" panose="02000503020000020003" pitchFamily="2" charset="0"/>
                <a:cs typeface="Georgia"/>
              </a:rPr>
              <a:t>à s’appliquer </a:t>
            </a:r>
            <a:r>
              <a:rPr sz="1600" spc="-10" dirty="0">
                <a:solidFill>
                  <a:srgbClr val="333333"/>
                </a:solidFill>
                <a:latin typeface="Avenir Roman" panose="02000503020000020003" pitchFamily="2" charset="0"/>
                <a:cs typeface="Georgia"/>
              </a:rPr>
              <a:t>dans </a:t>
            </a:r>
            <a:r>
              <a:rPr sz="1600" spc="-5" dirty="0">
                <a:solidFill>
                  <a:srgbClr val="333333"/>
                </a:solidFill>
                <a:latin typeface="Avenir Roman" panose="02000503020000020003" pitchFamily="2" charset="0"/>
                <a:cs typeface="Georgia"/>
              </a:rPr>
              <a:t>6 </a:t>
            </a:r>
            <a:r>
              <a:rPr sz="1600" spc="-10" dirty="0">
                <a:solidFill>
                  <a:srgbClr val="333333"/>
                </a:solidFill>
                <a:latin typeface="Avenir Roman" panose="02000503020000020003" pitchFamily="2" charset="0"/>
                <a:cs typeface="Georgia"/>
              </a:rPr>
              <a:t>cas</a:t>
            </a:r>
            <a:r>
              <a:rPr sz="1600" spc="16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a:t>
            </a:r>
            <a:endParaRPr sz="1600" dirty="0">
              <a:latin typeface="Avenir Roman" panose="02000503020000020003" pitchFamily="2" charset="0"/>
              <a:cs typeface="Georgia"/>
            </a:endParaRPr>
          </a:p>
          <a:p>
            <a:pPr>
              <a:lnSpc>
                <a:spcPct val="100000"/>
              </a:lnSpc>
              <a:spcBef>
                <a:spcPts val="30"/>
              </a:spcBef>
            </a:pPr>
            <a:endParaRPr sz="1650" dirty="0">
              <a:latin typeface="Avenir Roman" panose="02000503020000020003" pitchFamily="2" charset="0"/>
              <a:cs typeface="Times New Roman"/>
            </a:endParaRPr>
          </a:p>
          <a:p>
            <a:pPr marL="210820" indent="-186055">
              <a:lnSpc>
                <a:spcPct val="100000"/>
              </a:lnSpc>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les données ne sont plus </a:t>
            </a:r>
            <a:r>
              <a:rPr sz="1400" dirty="0">
                <a:solidFill>
                  <a:srgbClr val="333333"/>
                </a:solidFill>
                <a:latin typeface="Avenir Roman" panose="02000503020000020003" pitchFamily="2" charset="0"/>
                <a:cs typeface="Georgia"/>
              </a:rPr>
              <a:t>nécessaires au regard </a:t>
            </a:r>
            <a:r>
              <a:rPr sz="1400" spc="-5" dirty="0">
                <a:solidFill>
                  <a:srgbClr val="333333"/>
                </a:solidFill>
                <a:latin typeface="Avenir Roman" panose="02000503020000020003" pitchFamily="2" charset="0"/>
                <a:cs typeface="Georgia"/>
              </a:rPr>
              <a:t>des finalités pour lesquelles elles sont collectées ou</a:t>
            </a:r>
            <a:r>
              <a:rPr sz="1400" spc="-229" dirty="0">
                <a:solidFill>
                  <a:srgbClr val="333333"/>
                </a:solidFill>
                <a:latin typeface="Avenir Roman" panose="02000503020000020003" pitchFamily="2" charset="0"/>
                <a:cs typeface="Georgia"/>
              </a:rPr>
              <a:t> </a:t>
            </a:r>
            <a:r>
              <a:rPr sz="1400" spc="-5" dirty="0">
                <a:solidFill>
                  <a:srgbClr val="333333"/>
                </a:solidFill>
                <a:latin typeface="Avenir Roman" panose="02000503020000020003" pitchFamily="2" charset="0"/>
                <a:cs typeface="Georgia"/>
              </a:rPr>
              <a:t>traitées</a:t>
            </a:r>
            <a:endParaRPr sz="1400" dirty="0">
              <a:latin typeface="Avenir Roman" panose="02000503020000020003" pitchFamily="2" charset="0"/>
              <a:cs typeface="Georgia"/>
            </a:endParaRPr>
          </a:p>
          <a:p>
            <a:pPr marL="210820" indent="-186055">
              <a:lnSpc>
                <a:spcPct val="100000"/>
              </a:lnSpc>
              <a:spcBef>
                <a:spcPts val="335"/>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la </a:t>
            </a:r>
            <a:r>
              <a:rPr sz="1400" dirty="0">
                <a:solidFill>
                  <a:srgbClr val="333333"/>
                </a:solidFill>
                <a:latin typeface="Avenir Roman" panose="02000503020000020003" pitchFamily="2" charset="0"/>
                <a:cs typeface="Georgia"/>
              </a:rPr>
              <a:t>personne a retiré son consentement au traitement de ses</a:t>
            </a:r>
            <a:r>
              <a:rPr sz="1400" spc="-204" dirty="0">
                <a:solidFill>
                  <a:srgbClr val="333333"/>
                </a:solidFill>
                <a:latin typeface="Avenir Roman" panose="02000503020000020003" pitchFamily="2" charset="0"/>
                <a:cs typeface="Georgia"/>
              </a:rPr>
              <a:t> </a:t>
            </a:r>
            <a:r>
              <a:rPr sz="1400" spc="-5" dirty="0">
                <a:solidFill>
                  <a:srgbClr val="333333"/>
                </a:solidFill>
                <a:latin typeface="Avenir Roman" panose="02000503020000020003" pitchFamily="2" charset="0"/>
                <a:cs typeface="Georgia"/>
              </a:rPr>
              <a:t>données</a:t>
            </a:r>
            <a:endParaRPr sz="1400" dirty="0">
              <a:latin typeface="Avenir Roman" panose="02000503020000020003" pitchFamily="2" charset="0"/>
              <a:cs typeface="Georgia"/>
            </a:endParaRPr>
          </a:p>
          <a:p>
            <a:pPr marL="210820" indent="-186055">
              <a:lnSpc>
                <a:spcPct val="100000"/>
              </a:lnSpc>
              <a:spcBef>
                <a:spcPts val="340"/>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la personne </a:t>
            </a:r>
            <a:r>
              <a:rPr sz="1400" dirty="0">
                <a:solidFill>
                  <a:srgbClr val="333333"/>
                </a:solidFill>
                <a:latin typeface="Avenir Roman" panose="02000503020000020003" pitchFamily="2" charset="0"/>
                <a:cs typeface="Georgia"/>
              </a:rPr>
              <a:t>a exercé son </a:t>
            </a:r>
            <a:r>
              <a:rPr sz="1400" spc="-5" dirty="0">
                <a:solidFill>
                  <a:srgbClr val="333333"/>
                </a:solidFill>
                <a:latin typeface="Avenir Roman" panose="02000503020000020003" pitchFamily="2" charset="0"/>
                <a:cs typeface="Georgia"/>
              </a:rPr>
              <a:t>droit</a:t>
            </a:r>
            <a:r>
              <a:rPr sz="1400" spc="-100" dirty="0">
                <a:solidFill>
                  <a:srgbClr val="333333"/>
                </a:solidFill>
                <a:latin typeface="Avenir Roman" panose="02000503020000020003" pitchFamily="2" charset="0"/>
                <a:cs typeface="Georgia"/>
              </a:rPr>
              <a:t> </a:t>
            </a:r>
            <a:r>
              <a:rPr sz="1400" spc="-5" dirty="0">
                <a:solidFill>
                  <a:srgbClr val="333333"/>
                </a:solidFill>
                <a:latin typeface="Avenir Roman" panose="02000503020000020003" pitchFamily="2" charset="0"/>
                <a:cs typeface="Georgia"/>
              </a:rPr>
              <a:t>d’opposition</a:t>
            </a:r>
            <a:endParaRPr sz="1400" dirty="0">
              <a:latin typeface="Avenir Roman" panose="02000503020000020003" pitchFamily="2" charset="0"/>
              <a:cs typeface="Georgia"/>
            </a:endParaRPr>
          </a:p>
          <a:p>
            <a:pPr marL="210820" indent="-186055">
              <a:lnSpc>
                <a:spcPct val="100000"/>
              </a:lnSpc>
              <a:spcBef>
                <a:spcPts val="335"/>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le </a:t>
            </a:r>
            <a:r>
              <a:rPr sz="1400" dirty="0">
                <a:solidFill>
                  <a:srgbClr val="333333"/>
                </a:solidFill>
                <a:latin typeface="Avenir Roman" panose="02000503020000020003" pitchFamily="2" charset="0"/>
                <a:cs typeface="Georgia"/>
              </a:rPr>
              <a:t>traitement est</a:t>
            </a:r>
            <a:r>
              <a:rPr sz="1400" spc="-30" dirty="0">
                <a:solidFill>
                  <a:srgbClr val="333333"/>
                </a:solidFill>
                <a:latin typeface="Avenir Roman" panose="02000503020000020003" pitchFamily="2" charset="0"/>
                <a:cs typeface="Georgia"/>
              </a:rPr>
              <a:t> </a:t>
            </a:r>
            <a:r>
              <a:rPr sz="1400" spc="-5" dirty="0">
                <a:solidFill>
                  <a:srgbClr val="333333"/>
                </a:solidFill>
                <a:latin typeface="Avenir Roman" panose="02000503020000020003" pitchFamily="2" charset="0"/>
                <a:cs typeface="Georgia"/>
              </a:rPr>
              <a:t>illicite</a:t>
            </a:r>
            <a:endParaRPr sz="1400" dirty="0">
              <a:latin typeface="Avenir Roman" panose="02000503020000020003" pitchFamily="2" charset="0"/>
              <a:cs typeface="Georgia"/>
            </a:endParaRPr>
          </a:p>
          <a:p>
            <a:pPr marL="210820" indent="-186055">
              <a:lnSpc>
                <a:spcPct val="100000"/>
              </a:lnSpc>
              <a:spcBef>
                <a:spcPts val="335"/>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l’effacement correspond </a:t>
            </a:r>
            <a:r>
              <a:rPr sz="1400" dirty="0">
                <a:solidFill>
                  <a:srgbClr val="333333"/>
                </a:solidFill>
                <a:latin typeface="Avenir Roman" panose="02000503020000020003" pitchFamily="2" charset="0"/>
                <a:cs typeface="Georgia"/>
              </a:rPr>
              <a:t>au respect </a:t>
            </a:r>
            <a:r>
              <a:rPr sz="1400" spc="-5" dirty="0">
                <a:solidFill>
                  <a:srgbClr val="333333"/>
                </a:solidFill>
                <a:latin typeface="Avenir Roman" panose="02000503020000020003" pitchFamily="2" charset="0"/>
                <a:cs typeface="Georgia"/>
              </a:rPr>
              <a:t>d’une obligation</a:t>
            </a:r>
            <a:r>
              <a:rPr sz="1400" spc="-150" dirty="0">
                <a:solidFill>
                  <a:srgbClr val="333333"/>
                </a:solidFill>
                <a:latin typeface="Avenir Roman" panose="02000503020000020003" pitchFamily="2" charset="0"/>
                <a:cs typeface="Georgia"/>
              </a:rPr>
              <a:t> </a:t>
            </a:r>
            <a:r>
              <a:rPr sz="1400" spc="-5" dirty="0">
                <a:solidFill>
                  <a:srgbClr val="333333"/>
                </a:solidFill>
                <a:latin typeface="Avenir Roman" panose="02000503020000020003" pitchFamily="2" charset="0"/>
                <a:cs typeface="Georgia"/>
              </a:rPr>
              <a:t>légale</a:t>
            </a:r>
            <a:endParaRPr sz="1400" dirty="0">
              <a:latin typeface="Avenir Roman" panose="02000503020000020003" pitchFamily="2" charset="0"/>
              <a:cs typeface="Georgia"/>
            </a:endParaRPr>
          </a:p>
          <a:p>
            <a:pPr marL="210820" indent="-186055">
              <a:lnSpc>
                <a:spcPct val="100000"/>
              </a:lnSpc>
              <a:spcBef>
                <a:spcPts val="335"/>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les données ont </a:t>
            </a:r>
            <a:r>
              <a:rPr sz="1400" dirty="0">
                <a:solidFill>
                  <a:srgbClr val="333333"/>
                </a:solidFill>
                <a:latin typeface="Avenir Roman" panose="02000503020000020003" pitchFamily="2" charset="0"/>
                <a:cs typeface="Georgia"/>
              </a:rPr>
              <a:t>été </a:t>
            </a:r>
            <a:r>
              <a:rPr sz="1400" spc="-5" dirty="0">
                <a:solidFill>
                  <a:srgbClr val="333333"/>
                </a:solidFill>
                <a:latin typeface="Avenir Roman" panose="02000503020000020003" pitchFamily="2" charset="0"/>
                <a:cs typeface="Georgia"/>
              </a:rPr>
              <a:t>collectées dans le cadre de l’offre de </a:t>
            </a:r>
            <a:r>
              <a:rPr sz="1400" dirty="0">
                <a:solidFill>
                  <a:srgbClr val="333333"/>
                </a:solidFill>
                <a:latin typeface="Avenir Roman" panose="02000503020000020003" pitchFamily="2" charset="0"/>
                <a:cs typeface="Georgia"/>
              </a:rPr>
              <a:t>services </a:t>
            </a:r>
            <a:r>
              <a:rPr sz="1400" spc="-5" dirty="0">
                <a:solidFill>
                  <a:srgbClr val="333333"/>
                </a:solidFill>
                <a:latin typeface="Avenir Roman" panose="02000503020000020003" pitchFamily="2" charset="0"/>
                <a:cs typeface="Georgia"/>
              </a:rPr>
              <a:t>de la société de l’information pour les</a:t>
            </a:r>
            <a:r>
              <a:rPr sz="1400" spc="-180" dirty="0">
                <a:solidFill>
                  <a:srgbClr val="333333"/>
                </a:solidFill>
                <a:latin typeface="Avenir Roman" panose="02000503020000020003" pitchFamily="2" charset="0"/>
                <a:cs typeface="Georgia"/>
              </a:rPr>
              <a:t> </a:t>
            </a:r>
            <a:r>
              <a:rPr sz="1400" dirty="0">
                <a:solidFill>
                  <a:srgbClr val="333333"/>
                </a:solidFill>
                <a:latin typeface="Avenir Roman" panose="02000503020000020003" pitchFamily="2" charset="0"/>
                <a:cs typeface="Georgia"/>
              </a:rPr>
              <a:t>mineurs.</a:t>
            </a:r>
            <a:endParaRPr sz="1400" dirty="0">
              <a:latin typeface="Avenir Roman" panose="02000503020000020003" pitchFamily="2" charset="0"/>
              <a:cs typeface="Georgia"/>
            </a:endParaRPr>
          </a:p>
          <a:p>
            <a:pPr>
              <a:lnSpc>
                <a:spcPct val="100000"/>
              </a:lnSpc>
              <a:spcBef>
                <a:spcPts val="40"/>
              </a:spcBef>
              <a:buClr>
                <a:srgbClr val="4595EB"/>
              </a:buClr>
              <a:buFont typeface="Arial"/>
              <a:buChar char="•"/>
            </a:pPr>
            <a:endParaRPr sz="2050" dirty="0">
              <a:latin typeface="Avenir Roman" panose="02000503020000020003" pitchFamily="2" charset="0"/>
              <a:cs typeface="Times New Roman"/>
            </a:endParaRPr>
          </a:p>
          <a:p>
            <a:pPr marL="12700">
              <a:lnSpc>
                <a:spcPct val="100000"/>
              </a:lnSpc>
            </a:pPr>
            <a:r>
              <a:rPr sz="1600" spc="-5" dirty="0">
                <a:solidFill>
                  <a:srgbClr val="333333"/>
                </a:solidFill>
                <a:latin typeface="Avenir Roman" panose="02000503020000020003" pitchFamily="2" charset="0"/>
                <a:cs typeface="Georgia"/>
              </a:rPr>
              <a:t>La </a:t>
            </a:r>
            <a:r>
              <a:rPr sz="1600" b="1" spc="-10" dirty="0">
                <a:solidFill>
                  <a:srgbClr val="333333"/>
                </a:solidFill>
                <a:latin typeface="Avenir Roman" panose="02000503020000020003" pitchFamily="2" charset="0"/>
                <a:cs typeface="Georgia"/>
              </a:rPr>
              <a:t>notification </a:t>
            </a:r>
            <a:r>
              <a:rPr sz="1600" spc="-5" dirty="0">
                <a:solidFill>
                  <a:srgbClr val="333333"/>
                </a:solidFill>
                <a:latin typeface="Avenir Roman" panose="02000503020000020003" pitchFamily="2" charset="0"/>
                <a:cs typeface="Georgia"/>
              </a:rPr>
              <a:t>du </a:t>
            </a:r>
            <a:r>
              <a:rPr sz="1600" spc="-10" dirty="0">
                <a:solidFill>
                  <a:srgbClr val="333333"/>
                </a:solidFill>
                <a:latin typeface="Avenir Roman" panose="02000503020000020003" pitchFamily="2" charset="0"/>
                <a:cs typeface="Georgia"/>
              </a:rPr>
              <a:t>droit</a:t>
            </a:r>
            <a:r>
              <a:rPr sz="1600" spc="30" dirty="0">
                <a:solidFill>
                  <a:srgbClr val="333333"/>
                </a:solidFill>
                <a:latin typeface="Avenir Roman" panose="02000503020000020003" pitchFamily="2" charset="0"/>
                <a:cs typeface="Georgia"/>
              </a:rPr>
              <a:t> </a:t>
            </a:r>
            <a:r>
              <a:rPr sz="1600" spc="-5" dirty="0">
                <a:solidFill>
                  <a:srgbClr val="333333"/>
                </a:solidFill>
                <a:latin typeface="Avenir Roman" panose="02000503020000020003" pitchFamily="2" charset="0"/>
                <a:cs typeface="Georgia"/>
              </a:rPr>
              <a:t>:</a:t>
            </a:r>
            <a:endParaRPr sz="1600" dirty="0">
              <a:latin typeface="Avenir Roman" panose="02000503020000020003" pitchFamily="2" charset="0"/>
              <a:cs typeface="Georgia"/>
            </a:endParaRPr>
          </a:p>
          <a:p>
            <a:pPr>
              <a:lnSpc>
                <a:spcPct val="100000"/>
              </a:lnSpc>
              <a:spcBef>
                <a:spcPts val="30"/>
              </a:spcBef>
            </a:pPr>
            <a:endParaRPr sz="1650" dirty="0">
              <a:latin typeface="Avenir Roman" panose="02000503020000020003" pitchFamily="2" charset="0"/>
              <a:cs typeface="Times New Roman"/>
            </a:endParaRPr>
          </a:p>
          <a:p>
            <a:pPr marL="210820" marR="5080" indent="-186055">
              <a:lnSpc>
                <a:spcPct val="100000"/>
              </a:lnSpc>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le </a:t>
            </a:r>
            <a:r>
              <a:rPr sz="1400" dirty="0">
                <a:solidFill>
                  <a:srgbClr val="333333"/>
                </a:solidFill>
                <a:latin typeface="Avenir Roman" panose="02000503020000020003" pitchFamily="2" charset="0"/>
                <a:cs typeface="Georgia"/>
              </a:rPr>
              <a:t>RT </a:t>
            </a:r>
            <a:r>
              <a:rPr sz="1400" spc="-5" dirty="0">
                <a:solidFill>
                  <a:srgbClr val="333333"/>
                </a:solidFill>
                <a:latin typeface="Avenir Roman" panose="02000503020000020003" pitchFamily="2" charset="0"/>
                <a:cs typeface="Georgia"/>
              </a:rPr>
              <a:t>qui </a:t>
            </a:r>
            <a:r>
              <a:rPr sz="1400" dirty="0">
                <a:solidFill>
                  <a:srgbClr val="333333"/>
                </a:solidFill>
                <a:latin typeface="Avenir Roman" panose="02000503020000020003" pitchFamily="2" charset="0"/>
                <a:cs typeface="Georgia"/>
              </a:rPr>
              <a:t>a </a:t>
            </a:r>
            <a:r>
              <a:rPr sz="1400" spc="-5" dirty="0">
                <a:solidFill>
                  <a:srgbClr val="333333"/>
                </a:solidFill>
                <a:latin typeface="Avenir Roman" panose="02000503020000020003" pitchFamily="2" charset="0"/>
                <a:cs typeface="Georgia"/>
              </a:rPr>
              <a:t>rendu </a:t>
            </a:r>
            <a:r>
              <a:rPr sz="1400" spc="-10" dirty="0">
                <a:solidFill>
                  <a:srgbClr val="333333"/>
                </a:solidFill>
                <a:latin typeface="Avenir Roman" panose="02000503020000020003" pitchFamily="2" charset="0"/>
                <a:cs typeface="Georgia"/>
              </a:rPr>
              <a:t>des données publiques </a:t>
            </a:r>
            <a:r>
              <a:rPr sz="1400" spc="-5" dirty="0">
                <a:solidFill>
                  <a:srgbClr val="333333"/>
                </a:solidFill>
                <a:latin typeface="Avenir Roman" panose="02000503020000020003" pitchFamily="2" charset="0"/>
                <a:cs typeface="Georgia"/>
              </a:rPr>
              <a:t>est tenu, compte </a:t>
            </a:r>
            <a:r>
              <a:rPr sz="1400" dirty="0">
                <a:solidFill>
                  <a:srgbClr val="333333"/>
                </a:solidFill>
                <a:latin typeface="Avenir Roman" panose="02000503020000020003" pitchFamily="2" charset="0"/>
                <a:cs typeface="Georgia"/>
              </a:rPr>
              <a:t>tenu </a:t>
            </a:r>
            <a:r>
              <a:rPr sz="1400" spc="-10" dirty="0">
                <a:solidFill>
                  <a:srgbClr val="333333"/>
                </a:solidFill>
                <a:latin typeface="Avenir Roman" panose="02000503020000020003" pitchFamily="2" charset="0"/>
                <a:cs typeface="Georgia"/>
              </a:rPr>
              <a:t>des </a:t>
            </a:r>
            <a:r>
              <a:rPr sz="1400" spc="-5" dirty="0">
                <a:solidFill>
                  <a:srgbClr val="333333"/>
                </a:solidFill>
                <a:latin typeface="Avenir Roman" panose="02000503020000020003" pitchFamily="2" charset="0"/>
                <a:cs typeface="Georgia"/>
              </a:rPr>
              <a:t>technologies, d’informer </a:t>
            </a:r>
            <a:r>
              <a:rPr sz="1400" spc="-10" dirty="0">
                <a:solidFill>
                  <a:srgbClr val="333333"/>
                </a:solidFill>
                <a:latin typeface="Avenir Roman" panose="02000503020000020003" pitchFamily="2" charset="0"/>
                <a:cs typeface="Georgia"/>
              </a:rPr>
              <a:t>les </a:t>
            </a:r>
            <a:r>
              <a:rPr sz="1400" dirty="0">
                <a:solidFill>
                  <a:srgbClr val="333333"/>
                </a:solidFill>
                <a:latin typeface="Avenir Roman" panose="02000503020000020003" pitchFamily="2" charset="0"/>
                <a:cs typeface="Georgia"/>
              </a:rPr>
              <a:t>RT </a:t>
            </a:r>
            <a:r>
              <a:rPr sz="1400" spc="-5" dirty="0">
                <a:solidFill>
                  <a:srgbClr val="333333"/>
                </a:solidFill>
                <a:latin typeface="Avenir Roman" panose="02000503020000020003" pitchFamily="2" charset="0"/>
                <a:cs typeface="Georgia"/>
              </a:rPr>
              <a:t>qui </a:t>
            </a:r>
            <a:r>
              <a:rPr sz="1400" dirty="0">
                <a:solidFill>
                  <a:srgbClr val="333333"/>
                </a:solidFill>
                <a:latin typeface="Avenir Roman" panose="02000503020000020003" pitchFamily="2" charset="0"/>
                <a:cs typeface="Georgia"/>
              </a:rPr>
              <a:t>traitent </a:t>
            </a:r>
            <a:r>
              <a:rPr sz="1400" spc="-5" dirty="0">
                <a:solidFill>
                  <a:srgbClr val="333333"/>
                </a:solidFill>
                <a:latin typeface="Avenir Roman" panose="02000503020000020003" pitchFamily="2" charset="0"/>
                <a:cs typeface="Georgia"/>
              </a:rPr>
              <a:t>ces </a:t>
            </a:r>
            <a:r>
              <a:rPr sz="1400" spc="-10" dirty="0">
                <a:solidFill>
                  <a:srgbClr val="333333"/>
                </a:solidFill>
                <a:latin typeface="Avenir Roman" panose="02000503020000020003" pitchFamily="2" charset="0"/>
                <a:cs typeface="Georgia"/>
              </a:rPr>
              <a:t>données </a:t>
            </a:r>
            <a:r>
              <a:rPr sz="1400" dirty="0">
                <a:solidFill>
                  <a:srgbClr val="333333"/>
                </a:solidFill>
                <a:latin typeface="Avenir Roman" panose="02000503020000020003" pitchFamily="2" charset="0"/>
                <a:cs typeface="Georgia"/>
              </a:rPr>
              <a:t>« </a:t>
            </a:r>
            <a:r>
              <a:rPr sz="1400" i="1" spc="-10" dirty="0">
                <a:solidFill>
                  <a:srgbClr val="333333"/>
                </a:solidFill>
                <a:latin typeface="Avenir Roman" panose="02000503020000020003" pitchFamily="2" charset="0"/>
                <a:cs typeface="Georgia"/>
              </a:rPr>
              <a:t>qu’il  </a:t>
            </a:r>
            <a:r>
              <a:rPr sz="1400" i="1" dirty="0">
                <a:solidFill>
                  <a:srgbClr val="333333"/>
                </a:solidFill>
                <a:latin typeface="Avenir Roman" panose="02000503020000020003" pitchFamily="2" charset="0"/>
                <a:cs typeface="Georgia"/>
              </a:rPr>
              <a:t>convient </a:t>
            </a:r>
            <a:r>
              <a:rPr sz="1400" i="1" spc="-5" dirty="0">
                <a:solidFill>
                  <a:srgbClr val="333333"/>
                </a:solidFill>
                <a:latin typeface="Avenir Roman" panose="02000503020000020003" pitchFamily="2" charset="0"/>
                <a:cs typeface="Georgia"/>
              </a:rPr>
              <a:t>d’effacer tout lien vers </a:t>
            </a:r>
            <a:r>
              <a:rPr sz="1400" i="1" dirty="0">
                <a:solidFill>
                  <a:srgbClr val="333333"/>
                </a:solidFill>
                <a:latin typeface="Avenir Roman" panose="02000503020000020003" pitchFamily="2" charset="0"/>
                <a:cs typeface="Georgia"/>
              </a:rPr>
              <a:t>ces </a:t>
            </a:r>
            <a:r>
              <a:rPr sz="1400" i="1" spc="-5" dirty="0">
                <a:solidFill>
                  <a:srgbClr val="333333"/>
                </a:solidFill>
                <a:latin typeface="Avenir Roman" panose="02000503020000020003" pitchFamily="2" charset="0"/>
                <a:cs typeface="Georgia"/>
              </a:rPr>
              <a:t>données </a:t>
            </a:r>
            <a:r>
              <a:rPr sz="1400" dirty="0">
                <a:solidFill>
                  <a:srgbClr val="333333"/>
                </a:solidFill>
                <a:latin typeface="Avenir Roman" panose="02000503020000020003" pitchFamily="2" charset="0"/>
                <a:cs typeface="Georgia"/>
              </a:rPr>
              <a:t>», </a:t>
            </a:r>
            <a:r>
              <a:rPr sz="1400" spc="-5" dirty="0">
                <a:solidFill>
                  <a:srgbClr val="333333"/>
                </a:solidFill>
                <a:latin typeface="Avenir Roman" panose="02000503020000020003" pitchFamily="2" charset="0"/>
                <a:cs typeface="Georgia"/>
              </a:rPr>
              <a:t>toute copie ou reproduction de</a:t>
            </a:r>
            <a:r>
              <a:rPr sz="1400" spc="-105" dirty="0">
                <a:solidFill>
                  <a:srgbClr val="333333"/>
                </a:solidFill>
                <a:latin typeface="Avenir Roman" panose="02000503020000020003" pitchFamily="2" charset="0"/>
                <a:cs typeface="Georgia"/>
              </a:rPr>
              <a:t> </a:t>
            </a:r>
            <a:r>
              <a:rPr sz="1400" spc="-5" dirty="0">
                <a:solidFill>
                  <a:srgbClr val="333333"/>
                </a:solidFill>
                <a:latin typeface="Avenir Roman" panose="02000503020000020003" pitchFamily="2" charset="0"/>
                <a:cs typeface="Georgia"/>
              </a:rPr>
              <a:t>celles-ci</a:t>
            </a:r>
            <a:endParaRPr sz="1400" dirty="0">
              <a:latin typeface="Avenir Roman" panose="02000503020000020003" pitchFamily="2" charset="0"/>
              <a:cs typeface="Georgia"/>
            </a:endParaRPr>
          </a:p>
          <a:p>
            <a:pPr>
              <a:lnSpc>
                <a:spcPct val="100000"/>
              </a:lnSpc>
              <a:spcBef>
                <a:spcPts val="35"/>
              </a:spcBef>
            </a:pPr>
            <a:endParaRPr sz="2050" dirty="0">
              <a:latin typeface="Avenir Roman" panose="02000503020000020003" pitchFamily="2" charset="0"/>
              <a:cs typeface="Times New Roman"/>
            </a:endParaRPr>
          </a:p>
          <a:p>
            <a:pPr marL="12700">
              <a:lnSpc>
                <a:spcPct val="100000"/>
              </a:lnSpc>
            </a:pPr>
            <a:r>
              <a:rPr sz="1600" b="1" spc="-10" dirty="0">
                <a:solidFill>
                  <a:srgbClr val="333333"/>
                </a:solidFill>
                <a:latin typeface="Avenir Roman" panose="02000503020000020003" pitchFamily="2" charset="0"/>
                <a:cs typeface="Georgia"/>
              </a:rPr>
              <a:t>Exceptions </a:t>
            </a:r>
            <a:r>
              <a:rPr sz="1600" spc="-5" dirty="0">
                <a:solidFill>
                  <a:srgbClr val="333333"/>
                </a:solidFill>
                <a:latin typeface="Avenir Roman" panose="02000503020000020003" pitchFamily="2" charset="0"/>
                <a:cs typeface="Georgia"/>
              </a:rPr>
              <a:t>au </a:t>
            </a:r>
            <a:r>
              <a:rPr sz="1600" spc="-10" dirty="0">
                <a:solidFill>
                  <a:srgbClr val="333333"/>
                </a:solidFill>
                <a:latin typeface="Avenir Roman" panose="02000503020000020003" pitchFamily="2" charset="0"/>
                <a:cs typeface="Georgia"/>
              </a:rPr>
              <a:t>droit </a:t>
            </a:r>
            <a:r>
              <a:rPr sz="1600" spc="-5" dirty="0">
                <a:solidFill>
                  <a:srgbClr val="333333"/>
                </a:solidFill>
                <a:latin typeface="Avenir Roman" panose="02000503020000020003" pitchFamily="2" charset="0"/>
                <a:cs typeface="Georgia"/>
              </a:rPr>
              <a:t>à</a:t>
            </a:r>
            <a:r>
              <a:rPr sz="1600" spc="50" dirty="0">
                <a:solidFill>
                  <a:srgbClr val="333333"/>
                </a:solidFill>
                <a:latin typeface="Avenir Roman" panose="02000503020000020003" pitchFamily="2" charset="0"/>
                <a:cs typeface="Georgia"/>
              </a:rPr>
              <a:t> </a:t>
            </a:r>
            <a:r>
              <a:rPr sz="1600" spc="-10" dirty="0">
                <a:solidFill>
                  <a:srgbClr val="333333"/>
                </a:solidFill>
                <a:latin typeface="Avenir Roman" panose="02000503020000020003" pitchFamily="2" charset="0"/>
                <a:cs typeface="Georgia"/>
              </a:rPr>
              <a:t>l’effacement</a:t>
            </a:r>
            <a:endParaRPr sz="1600" dirty="0">
              <a:latin typeface="Avenir Roman" panose="02000503020000020003" pitchFamily="2" charset="0"/>
              <a:cs typeface="Georgia"/>
            </a:endParaRPr>
          </a:p>
        </p:txBody>
      </p:sp>
      <p:sp>
        <p:nvSpPr>
          <p:cNvPr id="12" name="Footer Placeholder 11">
            <a:extLst>
              <a:ext uri="{FF2B5EF4-FFF2-40B4-BE49-F238E27FC236}">
                <a16:creationId xmlns="" xmlns:a16="http://schemas.microsoft.com/office/drawing/2014/main" id="{5E8BB2BB-413C-DF4E-83F9-A5B751C8D57F}"/>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28167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11" name="Text Placeholder 10">
            <a:extLst>
              <a:ext uri="{FF2B5EF4-FFF2-40B4-BE49-F238E27FC236}">
                <a16:creationId xmlns="" xmlns:a16="http://schemas.microsoft.com/office/drawing/2014/main" id="{2D57F8C9-1B1D-B54C-8F44-403EE5E20E0D}"/>
              </a:ext>
            </a:extLst>
          </p:cNvPr>
          <p:cNvSpPr>
            <a:spLocks noGrp="1"/>
          </p:cNvSpPr>
          <p:nvPr>
            <p:ph type="body" sz="quarter" idx="19"/>
          </p:nvPr>
        </p:nvSpPr>
        <p:spPr/>
        <p:txBody>
          <a:bodyPr/>
          <a:lstStyle/>
          <a:p>
            <a:r>
              <a:rPr lang="en-US" sz="2400" b="1" spc="-5" dirty="0">
                <a:solidFill>
                  <a:schemeClr val="tx2">
                    <a:lumMod val="75000"/>
                  </a:schemeClr>
                </a:solidFill>
              </a:rPr>
              <a:t>Nouveaux</a:t>
            </a:r>
            <a:r>
              <a:rPr lang="en-US" sz="2400" b="1" spc="-15" dirty="0">
                <a:solidFill>
                  <a:schemeClr val="tx2">
                    <a:lumMod val="75000"/>
                  </a:schemeClr>
                </a:solidFill>
              </a:rPr>
              <a:t> </a:t>
            </a:r>
            <a:r>
              <a:rPr lang="en-US" sz="2400" b="1" spc="-5" dirty="0">
                <a:solidFill>
                  <a:schemeClr val="tx2">
                    <a:lumMod val="75000"/>
                  </a:schemeClr>
                </a:solidFill>
              </a:rPr>
              <a:t>droits</a:t>
            </a:r>
            <a:endParaRPr lang="fr-FR" b="1" dirty="0">
              <a:solidFill>
                <a:schemeClr val="tx2">
                  <a:lumMod val="75000"/>
                </a:schemeClr>
              </a:solidFill>
            </a:endParaRPr>
          </a:p>
        </p:txBody>
      </p:sp>
      <p:sp>
        <p:nvSpPr>
          <p:cNvPr id="4" name="object 4"/>
          <p:cNvSpPr/>
          <p:nvPr/>
        </p:nvSpPr>
        <p:spPr>
          <a:xfrm>
            <a:off x="663778" y="2105660"/>
            <a:ext cx="140208" cy="1508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3778" y="3108451"/>
            <a:ext cx="140208" cy="15087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63778" y="4223892"/>
            <a:ext cx="140208" cy="15087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63778" y="5132196"/>
            <a:ext cx="140208" cy="150876"/>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901090" y="1595120"/>
            <a:ext cx="10662920" cy="4237990"/>
          </a:xfrm>
          <a:prstGeom prst="rect">
            <a:avLst/>
          </a:prstGeom>
        </p:spPr>
        <p:txBody>
          <a:bodyPr vert="horz" wrap="square" lIns="0" tIns="12700" rIns="0" bIns="0" rtlCol="0">
            <a:spAutoFit/>
          </a:bodyPr>
          <a:lstStyle/>
          <a:p>
            <a:pPr marL="4129404">
              <a:lnSpc>
                <a:spcPct val="100000"/>
              </a:lnSpc>
              <a:spcBef>
                <a:spcPts val="100"/>
              </a:spcBef>
            </a:pPr>
            <a:r>
              <a:rPr sz="1800" spc="-10" dirty="0">
                <a:solidFill>
                  <a:srgbClr val="4595EB"/>
                </a:solidFill>
                <a:latin typeface="Avenir Roman" panose="02000503020000020003" pitchFamily="2" charset="0"/>
                <a:cs typeface="Georgia"/>
              </a:rPr>
              <a:t>Droit </a:t>
            </a:r>
            <a:r>
              <a:rPr sz="1800" dirty="0">
                <a:solidFill>
                  <a:srgbClr val="4595EB"/>
                </a:solidFill>
                <a:latin typeface="Avenir Roman" panose="02000503020000020003" pitchFamily="2" charset="0"/>
                <a:cs typeface="Georgia"/>
              </a:rPr>
              <a:t>à </a:t>
            </a:r>
            <a:r>
              <a:rPr sz="1800" spc="-5" dirty="0">
                <a:solidFill>
                  <a:srgbClr val="4595EB"/>
                </a:solidFill>
                <a:latin typeface="Avenir Roman" panose="02000503020000020003" pitchFamily="2" charset="0"/>
                <a:cs typeface="Georgia"/>
              </a:rPr>
              <a:t>la</a:t>
            </a:r>
            <a:r>
              <a:rPr sz="1800" spc="25" dirty="0">
                <a:solidFill>
                  <a:srgbClr val="4595EB"/>
                </a:solidFill>
                <a:latin typeface="Avenir Roman" panose="02000503020000020003" pitchFamily="2" charset="0"/>
                <a:cs typeface="Georgia"/>
              </a:rPr>
              <a:t> </a:t>
            </a:r>
            <a:r>
              <a:rPr sz="1800" spc="-5" dirty="0">
                <a:solidFill>
                  <a:srgbClr val="4595EB"/>
                </a:solidFill>
                <a:latin typeface="Avenir Roman" panose="02000503020000020003" pitchFamily="2" charset="0"/>
                <a:cs typeface="Georgia"/>
              </a:rPr>
              <a:t>portabilité</a:t>
            </a:r>
            <a:endParaRPr sz="1800" dirty="0">
              <a:latin typeface="Avenir Roman" panose="02000503020000020003" pitchFamily="2" charset="0"/>
              <a:cs typeface="Georgia"/>
            </a:endParaRPr>
          </a:p>
          <a:p>
            <a:pPr marL="12700">
              <a:lnSpc>
                <a:spcPts val="2000"/>
              </a:lnSpc>
              <a:spcBef>
                <a:spcPts val="1250"/>
              </a:spcBef>
            </a:pPr>
            <a:r>
              <a:rPr sz="1700" dirty="0">
                <a:solidFill>
                  <a:srgbClr val="333333"/>
                </a:solidFill>
                <a:latin typeface="Avenir Roman" panose="02000503020000020003" pitchFamily="2" charset="0"/>
                <a:cs typeface="Georgia"/>
              </a:rPr>
              <a:t>Nouveau </a:t>
            </a:r>
            <a:r>
              <a:rPr sz="1700" spc="-5" dirty="0">
                <a:solidFill>
                  <a:srgbClr val="333333"/>
                </a:solidFill>
                <a:latin typeface="Avenir Roman" panose="02000503020000020003" pitchFamily="2" charset="0"/>
                <a:cs typeface="Georgia"/>
              </a:rPr>
              <a:t>droit permettant </a:t>
            </a:r>
            <a:r>
              <a:rPr sz="1700" dirty="0">
                <a:solidFill>
                  <a:srgbClr val="333333"/>
                </a:solidFill>
                <a:latin typeface="Avenir Roman" panose="02000503020000020003" pitchFamily="2" charset="0"/>
                <a:cs typeface="Georgia"/>
              </a:rPr>
              <a:t>à </a:t>
            </a:r>
            <a:r>
              <a:rPr sz="1700" spc="-5" dirty="0">
                <a:solidFill>
                  <a:srgbClr val="333333"/>
                </a:solidFill>
                <a:latin typeface="Avenir Roman" panose="02000503020000020003" pitchFamily="2" charset="0"/>
                <a:cs typeface="Georgia"/>
              </a:rPr>
              <a:t>toute personne</a:t>
            </a:r>
            <a:r>
              <a:rPr sz="1700" spc="-40"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a:t>
            </a:r>
            <a:endParaRPr sz="1700" dirty="0">
              <a:latin typeface="Avenir Roman" panose="02000503020000020003" pitchFamily="2" charset="0"/>
              <a:cs typeface="Georgia"/>
            </a:endParaRPr>
          </a:p>
          <a:p>
            <a:pPr marL="210820" marR="5080" indent="-186055">
              <a:lnSpc>
                <a:spcPts val="1340"/>
              </a:lnSpc>
              <a:spcBef>
                <a:spcPts val="285"/>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de </a:t>
            </a:r>
            <a:r>
              <a:rPr sz="1400" b="1" spc="-5" dirty="0">
                <a:solidFill>
                  <a:srgbClr val="333333"/>
                </a:solidFill>
                <a:latin typeface="Avenir Roman" panose="02000503020000020003" pitchFamily="2" charset="0"/>
                <a:cs typeface="Georgia"/>
              </a:rPr>
              <a:t>récupérer </a:t>
            </a:r>
            <a:r>
              <a:rPr sz="1400" spc="-10" dirty="0">
                <a:solidFill>
                  <a:srgbClr val="333333"/>
                </a:solidFill>
                <a:latin typeface="Avenir Roman" panose="02000503020000020003" pitchFamily="2" charset="0"/>
                <a:cs typeface="Georgia"/>
              </a:rPr>
              <a:t>les données </a:t>
            </a:r>
            <a:r>
              <a:rPr sz="1400" spc="-5" dirty="0">
                <a:solidFill>
                  <a:srgbClr val="333333"/>
                </a:solidFill>
                <a:latin typeface="Avenir Roman" panose="02000503020000020003" pitchFamily="2" charset="0"/>
                <a:cs typeface="Georgia"/>
              </a:rPr>
              <a:t>la concernant </a:t>
            </a:r>
            <a:r>
              <a:rPr sz="1400" spc="-10" dirty="0">
                <a:solidFill>
                  <a:srgbClr val="333333"/>
                </a:solidFill>
                <a:latin typeface="Avenir Roman" panose="02000503020000020003" pitchFamily="2" charset="0"/>
                <a:cs typeface="Georgia"/>
              </a:rPr>
              <a:t>qu’elle </a:t>
            </a:r>
            <a:r>
              <a:rPr sz="1400" dirty="0">
                <a:solidFill>
                  <a:srgbClr val="333333"/>
                </a:solidFill>
                <a:latin typeface="Avenir Roman" panose="02000503020000020003" pitchFamily="2" charset="0"/>
                <a:cs typeface="Georgia"/>
              </a:rPr>
              <a:t>a </a:t>
            </a:r>
            <a:r>
              <a:rPr sz="1400" spc="-10" dirty="0">
                <a:solidFill>
                  <a:srgbClr val="333333"/>
                </a:solidFill>
                <a:latin typeface="Avenir Roman" panose="02000503020000020003" pitchFamily="2" charset="0"/>
                <a:cs typeface="Georgia"/>
              </a:rPr>
              <a:t>fournies </a:t>
            </a:r>
            <a:r>
              <a:rPr sz="1400" dirty="0">
                <a:solidFill>
                  <a:srgbClr val="333333"/>
                </a:solidFill>
                <a:latin typeface="Avenir Roman" panose="02000503020000020003" pitchFamily="2" charset="0"/>
                <a:cs typeface="Georgia"/>
              </a:rPr>
              <a:t>à </a:t>
            </a:r>
            <a:r>
              <a:rPr sz="1400" spc="-5" dirty="0">
                <a:solidFill>
                  <a:srgbClr val="333333"/>
                </a:solidFill>
                <a:latin typeface="Avenir Roman" panose="02000503020000020003" pitchFamily="2" charset="0"/>
                <a:cs typeface="Georgia"/>
              </a:rPr>
              <a:t>un </a:t>
            </a:r>
            <a:r>
              <a:rPr sz="1400" dirty="0">
                <a:solidFill>
                  <a:srgbClr val="333333"/>
                </a:solidFill>
                <a:latin typeface="Avenir Roman" panose="02000503020000020003" pitchFamily="2" charset="0"/>
                <a:cs typeface="Georgia"/>
              </a:rPr>
              <a:t>RT </a:t>
            </a:r>
            <a:r>
              <a:rPr sz="1400" spc="-10" dirty="0">
                <a:solidFill>
                  <a:srgbClr val="333333"/>
                </a:solidFill>
                <a:latin typeface="Avenir Roman" panose="02000503020000020003" pitchFamily="2" charset="0"/>
                <a:cs typeface="Georgia"/>
              </a:rPr>
              <a:t>dans </a:t>
            </a:r>
            <a:r>
              <a:rPr sz="1400" spc="-5" dirty="0">
                <a:solidFill>
                  <a:srgbClr val="333333"/>
                </a:solidFill>
                <a:latin typeface="Avenir Roman" panose="02000503020000020003" pitchFamily="2" charset="0"/>
                <a:cs typeface="Georgia"/>
              </a:rPr>
              <a:t>un format structuré, couramment utilisé </a:t>
            </a:r>
            <a:r>
              <a:rPr sz="1400" dirty="0">
                <a:solidFill>
                  <a:srgbClr val="333333"/>
                </a:solidFill>
                <a:latin typeface="Avenir Roman" panose="02000503020000020003" pitchFamily="2" charset="0"/>
                <a:cs typeface="Georgia"/>
              </a:rPr>
              <a:t>et </a:t>
            </a:r>
            <a:r>
              <a:rPr sz="1400" spc="-5" dirty="0">
                <a:solidFill>
                  <a:srgbClr val="333333"/>
                </a:solidFill>
                <a:latin typeface="Avenir Roman" panose="02000503020000020003" pitchFamily="2" charset="0"/>
                <a:cs typeface="Georgia"/>
              </a:rPr>
              <a:t>lisible par  </a:t>
            </a:r>
            <a:r>
              <a:rPr sz="1400" dirty="0">
                <a:solidFill>
                  <a:srgbClr val="333333"/>
                </a:solidFill>
                <a:latin typeface="Avenir Roman" panose="02000503020000020003" pitchFamily="2" charset="0"/>
                <a:cs typeface="Georgia"/>
              </a:rPr>
              <a:t>machine</a:t>
            </a:r>
            <a:endParaRPr sz="1400" dirty="0">
              <a:latin typeface="Avenir Roman" panose="02000503020000020003" pitchFamily="2" charset="0"/>
              <a:cs typeface="Georgia"/>
            </a:endParaRPr>
          </a:p>
          <a:p>
            <a:pPr marL="210820" indent="-186055">
              <a:lnSpc>
                <a:spcPct val="100000"/>
              </a:lnSpc>
              <a:spcBef>
                <a:spcPts val="15"/>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de les </a:t>
            </a:r>
            <a:r>
              <a:rPr sz="1400" b="1" dirty="0">
                <a:solidFill>
                  <a:srgbClr val="333333"/>
                </a:solidFill>
                <a:latin typeface="Avenir Roman" panose="02000503020000020003" pitchFamily="2" charset="0"/>
                <a:cs typeface="Georgia"/>
              </a:rPr>
              <a:t>transmettre </a:t>
            </a:r>
            <a:r>
              <a:rPr sz="1400" dirty="0">
                <a:solidFill>
                  <a:srgbClr val="333333"/>
                </a:solidFill>
                <a:latin typeface="Avenir Roman" panose="02000503020000020003" pitchFamily="2" charset="0"/>
                <a:cs typeface="Georgia"/>
              </a:rPr>
              <a:t>à </a:t>
            </a:r>
            <a:r>
              <a:rPr sz="1400" spc="-5" dirty="0">
                <a:solidFill>
                  <a:srgbClr val="333333"/>
                </a:solidFill>
                <a:latin typeface="Avenir Roman" panose="02000503020000020003" pitchFamily="2" charset="0"/>
                <a:cs typeface="Georgia"/>
              </a:rPr>
              <a:t>un autre </a:t>
            </a:r>
            <a:r>
              <a:rPr sz="1400" dirty="0">
                <a:solidFill>
                  <a:srgbClr val="333333"/>
                </a:solidFill>
                <a:latin typeface="Avenir Roman" panose="02000503020000020003" pitchFamily="2" charset="0"/>
                <a:cs typeface="Georgia"/>
              </a:rPr>
              <a:t>RT </a:t>
            </a:r>
            <a:r>
              <a:rPr sz="1400" spc="-5" dirty="0">
                <a:solidFill>
                  <a:srgbClr val="333333"/>
                </a:solidFill>
                <a:latin typeface="Avenir Roman" panose="02000503020000020003" pitchFamily="2" charset="0"/>
                <a:cs typeface="Georgia"/>
              </a:rPr>
              <a:t>ou de demander la </a:t>
            </a:r>
            <a:r>
              <a:rPr sz="1400" dirty="0">
                <a:solidFill>
                  <a:srgbClr val="333333"/>
                </a:solidFill>
                <a:latin typeface="Avenir Roman" panose="02000503020000020003" pitchFamily="2" charset="0"/>
                <a:cs typeface="Georgia"/>
              </a:rPr>
              <a:t>transmission </a:t>
            </a:r>
            <a:r>
              <a:rPr sz="1400" spc="-5" dirty="0">
                <a:solidFill>
                  <a:srgbClr val="333333"/>
                </a:solidFill>
                <a:latin typeface="Avenir Roman" panose="02000503020000020003" pitchFamily="2" charset="0"/>
                <a:cs typeface="Georgia"/>
              </a:rPr>
              <a:t>directement d’un </a:t>
            </a:r>
            <a:r>
              <a:rPr sz="1400" dirty="0">
                <a:solidFill>
                  <a:srgbClr val="333333"/>
                </a:solidFill>
                <a:latin typeface="Avenir Roman" panose="02000503020000020003" pitchFamily="2" charset="0"/>
                <a:cs typeface="Georgia"/>
              </a:rPr>
              <a:t>RT à </a:t>
            </a:r>
            <a:r>
              <a:rPr sz="1400" spc="-5" dirty="0">
                <a:solidFill>
                  <a:srgbClr val="333333"/>
                </a:solidFill>
                <a:latin typeface="Avenir Roman" panose="02000503020000020003" pitchFamily="2" charset="0"/>
                <a:cs typeface="Georgia"/>
              </a:rPr>
              <a:t>un autre </a:t>
            </a:r>
            <a:r>
              <a:rPr sz="1400" dirty="0">
                <a:solidFill>
                  <a:srgbClr val="333333"/>
                </a:solidFill>
                <a:latin typeface="Avenir Roman" panose="02000503020000020003" pitchFamily="2" charset="0"/>
                <a:cs typeface="Georgia"/>
              </a:rPr>
              <a:t>RT si </a:t>
            </a:r>
            <a:r>
              <a:rPr sz="1400" spc="-5" dirty="0">
                <a:solidFill>
                  <a:srgbClr val="333333"/>
                </a:solidFill>
                <a:latin typeface="Avenir Roman" panose="02000503020000020003" pitchFamily="2" charset="0"/>
                <a:cs typeface="Georgia"/>
              </a:rPr>
              <a:t>techniquement</a:t>
            </a:r>
            <a:r>
              <a:rPr sz="1400" spc="-125" dirty="0">
                <a:solidFill>
                  <a:srgbClr val="333333"/>
                </a:solidFill>
                <a:latin typeface="Avenir Roman" panose="02000503020000020003" pitchFamily="2" charset="0"/>
                <a:cs typeface="Georgia"/>
              </a:rPr>
              <a:t> </a:t>
            </a:r>
            <a:r>
              <a:rPr sz="1400" dirty="0">
                <a:solidFill>
                  <a:srgbClr val="333333"/>
                </a:solidFill>
                <a:latin typeface="Avenir Roman" panose="02000503020000020003" pitchFamily="2" charset="0"/>
                <a:cs typeface="Georgia"/>
              </a:rPr>
              <a:t>possible</a:t>
            </a:r>
            <a:endParaRPr sz="1400" dirty="0">
              <a:latin typeface="Avenir Roman" panose="02000503020000020003" pitchFamily="2" charset="0"/>
              <a:cs typeface="Georgia"/>
            </a:endParaRPr>
          </a:p>
          <a:p>
            <a:pPr marL="12700">
              <a:lnSpc>
                <a:spcPct val="100000"/>
              </a:lnSpc>
              <a:spcBef>
                <a:spcPts val="1240"/>
              </a:spcBef>
            </a:pPr>
            <a:r>
              <a:rPr sz="1700" spc="-5" dirty="0">
                <a:solidFill>
                  <a:srgbClr val="333333"/>
                </a:solidFill>
                <a:latin typeface="Avenir Roman" panose="02000503020000020003" pitchFamily="2" charset="0"/>
                <a:cs typeface="Georgia"/>
              </a:rPr>
              <a:t>Conditions</a:t>
            </a:r>
            <a:r>
              <a:rPr sz="1700" spc="-35"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a:t>
            </a:r>
            <a:endParaRPr sz="1700" dirty="0">
              <a:latin typeface="Avenir Roman" panose="02000503020000020003" pitchFamily="2" charset="0"/>
              <a:cs typeface="Georgia"/>
            </a:endParaRPr>
          </a:p>
          <a:p>
            <a:pPr marL="210820" marR="5080" indent="-186055">
              <a:lnSpc>
                <a:spcPts val="1340"/>
              </a:lnSpc>
              <a:spcBef>
                <a:spcPts val="1010"/>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le </a:t>
            </a:r>
            <a:r>
              <a:rPr sz="1400" dirty="0">
                <a:solidFill>
                  <a:srgbClr val="333333"/>
                </a:solidFill>
                <a:latin typeface="Avenir Roman" panose="02000503020000020003" pitchFamily="2" charset="0"/>
                <a:cs typeface="Georgia"/>
              </a:rPr>
              <a:t>traitement </a:t>
            </a:r>
            <a:r>
              <a:rPr sz="1400" spc="-5" dirty="0">
                <a:solidFill>
                  <a:srgbClr val="333333"/>
                </a:solidFill>
                <a:latin typeface="Avenir Roman" panose="02000503020000020003" pitchFamily="2" charset="0"/>
                <a:cs typeface="Georgia"/>
              </a:rPr>
              <a:t>se </a:t>
            </a:r>
            <a:r>
              <a:rPr sz="1400" spc="-10" dirty="0">
                <a:solidFill>
                  <a:srgbClr val="333333"/>
                </a:solidFill>
                <a:latin typeface="Avenir Roman" panose="02000503020000020003" pitchFamily="2" charset="0"/>
                <a:cs typeface="Georgia"/>
              </a:rPr>
              <a:t>fonde </a:t>
            </a:r>
            <a:r>
              <a:rPr sz="1400" dirty="0">
                <a:solidFill>
                  <a:srgbClr val="333333"/>
                </a:solidFill>
                <a:latin typeface="Avenir Roman" panose="02000503020000020003" pitchFamily="2" charset="0"/>
                <a:cs typeface="Georgia"/>
              </a:rPr>
              <a:t>sur </a:t>
            </a:r>
            <a:r>
              <a:rPr sz="1400" spc="-5" dirty="0">
                <a:solidFill>
                  <a:srgbClr val="333333"/>
                </a:solidFill>
                <a:latin typeface="Avenir Roman" panose="02000503020000020003" pitchFamily="2" charset="0"/>
                <a:cs typeface="Georgia"/>
              </a:rPr>
              <a:t>le </a:t>
            </a:r>
            <a:r>
              <a:rPr sz="1400" b="1" spc="-5" dirty="0">
                <a:solidFill>
                  <a:srgbClr val="333333"/>
                </a:solidFill>
                <a:latin typeface="Avenir Roman" panose="02000503020000020003" pitchFamily="2" charset="0"/>
                <a:cs typeface="Georgia"/>
              </a:rPr>
              <a:t>consentement </a:t>
            </a:r>
            <a:r>
              <a:rPr sz="1400" spc="-5" dirty="0">
                <a:solidFill>
                  <a:srgbClr val="333333"/>
                </a:solidFill>
                <a:latin typeface="Avenir Roman" panose="02000503020000020003" pitchFamily="2" charset="0"/>
                <a:cs typeface="Georgia"/>
              </a:rPr>
              <a:t>de la </a:t>
            </a:r>
            <a:r>
              <a:rPr sz="1400" spc="-10" dirty="0">
                <a:solidFill>
                  <a:srgbClr val="333333"/>
                </a:solidFill>
                <a:latin typeface="Avenir Roman" panose="02000503020000020003" pitchFamily="2" charset="0"/>
                <a:cs typeface="Georgia"/>
              </a:rPr>
              <a:t>personne ou </a:t>
            </a:r>
            <a:r>
              <a:rPr sz="1400" spc="-5" dirty="0">
                <a:solidFill>
                  <a:srgbClr val="333333"/>
                </a:solidFill>
                <a:latin typeface="Avenir Roman" panose="02000503020000020003" pitchFamily="2" charset="0"/>
                <a:cs typeface="Georgia"/>
              </a:rPr>
              <a:t>sur un </a:t>
            </a:r>
            <a:r>
              <a:rPr sz="1400" b="1" spc="-5" dirty="0">
                <a:solidFill>
                  <a:srgbClr val="333333"/>
                </a:solidFill>
                <a:latin typeface="Avenir Roman" panose="02000503020000020003" pitchFamily="2" charset="0"/>
                <a:cs typeface="Georgia"/>
              </a:rPr>
              <a:t>contrat </a:t>
            </a:r>
            <a:r>
              <a:rPr sz="1400" spc="-5" dirty="0">
                <a:solidFill>
                  <a:srgbClr val="333333"/>
                </a:solidFill>
                <a:latin typeface="Avenir Roman" panose="02000503020000020003" pitchFamily="2" charset="0"/>
                <a:cs typeface="Georgia"/>
              </a:rPr>
              <a:t>(</a:t>
            </a:r>
            <a:r>
              <a:rPr sz="1400" i="1" spc="-5" dirty="0">
                <a:solidFill>
                  <a:srgbClr val="333333"/>
                </a:solidFill>
                <a:latin typeface="Avenir Roman" panose="02000503020000020003" pitchFamily="2" charset="0"/>
                <a:cs typeface="Georgia"/>
              </a:rPr>
              <a:t>donc </a:t>
            </a:r>
            <a:r>
              <a:rPr sz="1400" i="1" dirty="0">
                <a:solidFill>
                  <a:srgbClr val="333333"/>
                </a:solidFill>
                <a:latin typeface="Avenir Roman" panose="02000503020000020003" pitchFamily="2" charset="0"/>
                <a:cs typeface="Georgia"/>
              </a:rPr>
              <a:t>pas </a:t>
            </a:r>
            <a:r>
              <a:rPr sz="1400" i="1" spc="-5" dirty="0">
                <a:solidFill>
                  <a:srgbClr val="333333"/>
                </a:solidFill>
                <a:latin typeface="Avenir Roman" panose="02000503020000020003" pitchFamily="2" charset="0"/>
                <a:cs typeface="Georgia"/>
              </a:rPr>
              <a:t>applicable si traitement fondé sur l’intérêt  public </a:t>
            </a:r>
            <a:r>
              <a:rPr sz="1400" i="1" dirty="0">
                <a:solidFill>
                  <a:srgbClr val="333333"/>
                </a:solidFill>
                <a:latin typeface="Avenir Roman" panose="02000503020000020003" pitchFamily="2" charset="0"/>
                <a:cs typeface="Georgia"/>
              </a:rPr>
              <a:t>ou </a:t>
            </a:r>
            <a:r>
              <a:rPr sz="1400" i="1" spc="-5" dirty="0">
                <a:solidFill>
                  <a:srgbClr val="333333"/>
                </a:solidFill>
                <a:latin typeface="Avenir Roman" panose="02000503020000020003" pitchFamily="2" charset="0"/>
                <a:cs typeface="Georgia"/>
              </a:rPr>
              <a:t>intérêt légitime du</a:t>
            </a:r>
            <a:r>
              <a:rPr sz="1400" i="1" spc="-60" dirty="0">
                <a:solidFill>
                  <a:srgbClr val="333333"/>
                </a:solidFill>
                <a:latin typeface="Avenir Roman" panose="02000503020000020003" pitchFamily="2" charset="0"/>
                <a:cs typeface="Georgia"/>
              </a:rPr>
              <a:t> </a:t>
            </a:r>
            <a:r>
              <a:rPr sz="1400" i="1" spc="-5" dirty="0">
                <a:solidFill>
                  <a:srgbClr val="333333"/>
                </a:solidFill>
                <a:latin typeface="Avenir Roman" panose="02000503020000020003" pitchFamily="2" charset="0"/>
                <a:cs typeface="Georgia"/>
              </a:rPr>
              <a:t>RT</a:t>
            </a:r>
            <a:r>
              <a:rPr sz="1400" spc="-5" dirty="0">
                <a:solidFill>
                  <a:srgbClr val="333333"/>
                </a:solidFill>
                <a:latin typeface="Avenir Roman" panose="02000503020000020003" pitchFamily="2" charset="0"/>
                <a:cs typeface="Georgia"/>
              </a:rPr>
              <a:t>)</a:t>
            </a:r>
            <a:endParaRPr sz="1400" dirty="0">
              <a:latin typeface="Avenir Roman" panose="02000503020000020003" pitchFamily="2" charset="0"/>
              <a:cs typeface="Georgia"/>
            </a:endParaRPr>
          </a:p>
          <a:p>
            <a:pPr marL="210820" indent="-186055">
              <a:lnSpc>
                <a:spcPct val="100000"/>
              </a:lnSpc>
              <a:spcBef>
                <a:spcPts val="20"/>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le </a:t>
            </a:r>
            <a:r>
              <a:rPr sz="1400" dirty="0">
                <a:solidFill>
                  <a:srgbClr val="333333"/>
                </a:solidFill>
                <a:latin typeface="Avenir Roman" panose="02000503020000020003" pitchFamily="2" charset="0"/>
                <a:cs typeface="Georgia"/>
              </a:rPr>
              <a:t>traitement est </a:t>
            </a:r>
            <a:r>
              <a:rPr sz="1400" spc="-5" dirty="0">
                <a:solidFill>
                  <a:srgbClr val="333333"/>
                </a:solidFill>
                <a:latin typeface="Avenir Roman" panose="02000503020000020003" pitchFamily="2" charset="0"/>
                <a:cs typeface="Georgia"/>
              </a:rPr>
              <a:t>effectué </a:t>
            </a:r>
            <a:r>
              <a:rPr sz="1400" dirty="0">
                <a:solidFill>
                  <a:srgbClr val="333333"/>
                </a:solidFill>
                <a:latin typeface="Avenir Roman" panose="02000503020000020003" pitchFamily="2" charset="0"/>
                <a:cs typeface="Georgia"/>
              </a:rPr>
              <a:t>à </a:t>
            </a:r>
            <a:r>
              <a:rPr sz="1400" spc="-5" dirty="0">
                <a:solidFill>
                  <a:srgbClr val="333333"/>
                </a:solidFill>
                <a:latin typeface="Avenir Roman" panose="02000503020000020003" pitchFamily="2" charset="0"/>
                <a:cs typeface="Georgia"/>
              </a:rPr>
              <a:t>l’aide de procédés</a:t>
            </a:r>
            <a:r>
              <a:rPr sz="1400" spc="-120" dirty="0">
                <a:solidFill>
                  <a:srgbClr val="333333"/>
                </a:solidFill>
                <a:latin typeface="Avenir Roman" panose="02000503020000020003" pitchFamily="2" charset="0"/>
                <a:cs typeface="Georgia"/>
              </a:rPr>
              <a:t> </a:t>
            </a:r>
            <a:r>
              <a:rPr sz="1400" spc="-5" dirty="0">
                <a:solidFill>
                  <a:srgbClr val="333333"/>
                </a:solidFill>
                <a:latin typeface="Avenir Roman" panose="02000503020000020003" pitchFamily="2" charset="0"/>
                <a:cs typeface="Georgia"/>
              </a:rPr>
              <a:t>automatisés</a:t>
            </a:r>
            <a:endParaRPr sz="1400" dirty="0">
              <a:latin typeface="Avenir Roman" panose="02000503020000020003" pitchFamily="2" charset="0"/>
              <a:cs typeface="Georgia"/>
            </a:endParaRPr>
          </a:p>
          <a:p>
            <a:pPr marL="12700">
              <a:lnSpc>
                <a:spcPct val="100000"/>
              </a:lnSpc>
              <a:spcBef>
                <a:spcPts val="1355"/>
              </a:spcBef>
            </a:pPr>
            <a:r>
              <a:rPr sz="1700" spc="-5" dirty="0">
                <a:solidFill>
                  <a:srgbClr val="333333"/>
                </a:solidFill>
                <a:latin typeface="Avenir Roman" panose="02000503020000020003" pitchFamily="2" charset="0"/>
                <a:cs typeface="Georgia"/>
              </a:rPr>
              <a:t>Données concernées</a:t>
            </a:r>
            <a:r>
              <a:rPr sz="1700" spc="-30"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a:t>
            </a:r>
            <a:endParaRPr sz="1700" dirty="0">
              <a:latin typeface="Avenir Roman" panose="02000503020000020003" pitchFamily="2" charset="0"/>
              <a:cs typeface="Georgia"/>
            </a:endParaRPr>
          </a:p>
          <a:p>
            <a:pPr marL="210820" indent="-186055">
              <a:lnSpc>
                <a:spcPct val="100000"/>
              </a:lnSpc>
              <a:spcBef>
                <a:spcPts val="520"/>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données </a:t>
            </a:r>
            <a:r>
              <a:rPr sz="1400" b="1" dirty="0">
                <a:solidFill>
                  <a:srgbClr val="333333"/>
                </a:solidFill>
                <a:latin typeface="Avenir Roman" panose="02000503020000020003" pitchFamily="2" charset="0"/>
                <a:cs typeface="Georgia"/>
              </a:rPr>
              <a:t>fournies sciemment </a:t>
            </a:r>
            <a:r>
              <a:rPr sz="1400" dirty="0">
                <a:solidFill>
                  <a:srgbClr val="333333"/>
                </a:solidFill>
                <a:latin typeface="Avenir Roman" panose="02000503020000020003" pitchFamily="2" charset="0"/>
                <a:cs typeface="Georgia"/>
              </a:rPr>
              <a:t>et </a:t>
            </a:r>
            <a:r>
              <a:rPr sz="1400" spc="-5" dirty="0">
                <a:solidFill>
                  <a:srgbClr val="333333"/>
                </a:solidFill>
                <a:latin typeface="Avenir Roman" panose="02000503020000020003" pitchFamily="2" charset="0"/>
                <a:cs typeface="Georgia"/>
              </a:rPr>
              <a:t>activement par la</a:t>
            </a:r>
            <a:r>
              <a:rPr sz="1400" spc="-110" dirty="0">
                <a:solidFill>
                  <a:srgbClr val="333333"/>
                </a:solidFill>
                <a:latin typeface="Avenir Roman" panose="02000503020000020003" pitchFamily="2" charset="0"/>
                <a:cs typeface="Georgia"/>
              </a:rPr>
              <a:t> </a:t>
            </a:r>
            <a:r>
              <a:rPr sz="1400" spc="-5" dirty="0">
                <a:solidFill>
                  <a:srgbClr val="333333"/>
                </a:solidFill>
                <a:latin typeface="Avenir Roman" panose="02000503020000020003" pitchFamily="2" charset="0"/>
                <a:cs typeface="Georgia"/>
              </a:rPr>
              <a:t>personne</a:t>
            </a:r>
            <a:endParaRPr sz="1400" dirty="0">
              <a:latin typeface="Avenir Roman" panose="02000503020000020003" pitchFamily="2" charset="0"/>
              <a:cs typeface="Georgia"/>
            </a:endParaRPr>
          </a:p>
          <a:p>
            <a:pPr marL="210820" indent="-186055">
              <a:lnSpc>
                <a:spcPct val="100000"/>
              </a:lnSpc>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données </a:t>
            </a:r>
            <a:r>
              <a:rPr sz="1400" b="1" spc="-5" dirty="0">
                <a:solidFill>
                  <a:srgbClr val="333333"/>
                </a:solidFill>
                <a:latin typeface="Avenir Roman" panose="02000503020000020003" pitchFamily="2" charset="0"/>
                <a:cs typeface="Georgia"/>
              </a:rPr>
              <a:t>générées </a:t>
            </a:r>
            <a:r>
              <a:rPr sz="1400" b="1" dirty="0">
                <a:solidFill>
                  <a:srgbClr val="333333"/>
                </a:solidFill>
                <a:latin typeface="Avenir Roman" panose="02000503020000020003" pitchFamily="2" charset="0"/>
                <a:cs typeface="Georgia"/>
              </a:rPr>
              <a:t>par </a:t>
            </a:r>
            <a:r>
              <a:rPr sz="1400" b="1" spc="-5" dirty="0">
                <a:solidFill>
                  <a:srgbClr val="333333"/>
                </a:solidFill>
                <a:latin typeface="Avenir Roman" panose="02000503020000020003" pitchFamily="2" charset="0"/>
                <a:cs typeface="Georgia"/>
              </a:rPr>
              <a:t>son </a:t>
            </a:r>
            <a:r>
              <a:rPr sz="1400" b="1" dirty="0">
                <a:solidFill>
                  <a:srgbClr val="333333"/>
                </a:solidFill>
                <a:latin typeface="Avenir Roman" panose="02000503020000020003" pitchFamily="2" charset="0"/>
                <a:cs typeface="Georgia"/>
              </a:rPr>
              <a:t>activité </a:t>
            </a:r>
            <a:r>
              <a:rPr sz="1400" dirty="0">
                <a:solidFill>
                  <a:srgbClr val="333333"/>
                </a:solidFill>
                <a:latin typeface="Avenir Roman" panose="02000503020000020003" pitchFamily="2" charset="0"/>
                <a:cs typeface="Georgia"/>
              </a:rPr>
              <a:t>et </a:t>
            </a:r>
            <a:r>
              <a:rPr sz="1400" spc="-5" dirty="0">
                <a:solidFill>
                  <a:srgbClr val="333333"/>
                </a:solidFill>
                <a:latin typeface="Avenir Roman" panose="02000503020000020003" pitchFamily="2" charset="0"/>
                <a:cs typeface="Georgia"/>
              </a:rPr>
              <a:t>données</a:t>
            </a:r>
            <a:r>
              <a:rPr sz="1400" spc="-145" dirty="0">
                <a:solidFill>
                  <a:srgbClr val="333333"/>
                </a:solidFill>
                <a:latin typeface="Avenir Roman" panose="02000503020000020003" pitchFamily="2" charset="0"/>
                <a:cs typeface="Georgia"/>
              </a:rPr>
              <a:t> </a:t>
            </a:r>
            <a:r>
              <a:rPr sz="1400" dirty="0">
                <a:solidFill>
                  <a:srgbClr val="333333"/>
                </a:solidFill>
                <a:latin typeface="Avenir Roman" panose="02000503020000020003" pitchFamily="2" charset="0"/>
                <a:cs typeface="Georgia"/>
              </a:rPr>
              <a:t>observées</a:t>
            </a:r>
            <a:endParaRPr sz="1400" dirty="0">
              <a:latin typeface="Avenir Roman" panose="02000503020000020003" pitchFamily="2" charset="0"/>
              <a:cs typeface="Georgia"/>
            </a:endParaRPr>
          </a:p>
          <a:p>
            <a:pPr marL="12700">
              <a:lnSpc>
                <a:spcPct val="100000"/>
              </a:lnSpc>
              <a:spcBef>
                <a:spcPts val="1235"/>
              </a:spcBef>
            </a:pPr>
            <a:r>
              <a:rPr sz="1700" spc="-5" dirty="0">
                <a:solidFill>
                  <a:srgbClr val="333333"/>
                </a:solidFill>
                <a:latin typeface="Avenir Roman" panose="02000503020000020003" pitchFamily="2" charset="0"/>
                <a:cs typeface="Georgia"/>
              </a:rPr>
              <a:t>Données exclues</a:t>
            </a:r>
            <a:r>
              <a:rPr sz="1700" spc="-25"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a:t>
            </a:r>
            <a:endParaRPr sz="1700" dirty="0">
              <a:latin typeface="Avenir Roman" panose="02000503020000020003" pitchFamily="2" charset="0"/>
              <a:cs typeface="Georgia"/>
            </a:endParaRPr>
          </a:p>
          <a:p>
            <a:pPr marL="210820" indent="-186055">
              <a:lnSpc>
                <a:spcPct val="100000"/>
              </a:lnSpc>
              <a:spcBef>
                <a:spcPts val="515"/>
              </a:spcBef>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données</a:t>
            </a:r>
            <a:r>
              <a:rPr sz="1400" spc="-50" dirty="0">
                <a:solidFill>
                  <a:srgbClr val="333333"/>
                </a:solidFill>
                <a:latin typeface="Avenir Roman" panose="02000503020000020003" pitchFamily="2" charset="0"/>
                <a:cs typeface="Georgia"/>
              </a:rPr>
              <a:t> </a:t>
            </a:r>
            <a:r>
              <a:rPr sz="1400" b="1" dirty="0">
                <a:solidFill>
                  <a:srgbClr val="333333"/>
                </a:solidFill>
                <a:latin typeface="Avenir Roman" panose="02000503020000020003" pitchFamily="2" charset="0"/>
                <a:cs typeface="Georgia"/>
              </a:rPr>
              <a:t>anonymes</a:t>
            </a:r>
            <a:endParaRPr sz="1400" dirty="0">
              <a:latin typeface="Avenir Roman" panose="02000503020000020003" pitchFamily="2" charset="0"/>
              <a:cs typeface="Georgia"/>
            </a:endParaRPr>
          </a:p>
          <a:p>
            <a:pPr marL="210820" indent="-186055">
              <a:lnSpc>
                <a:spcPct val="100000"/>
              </a:lnSpc>
              <a:buClr>
                <a:srgbClr val="4595EB"/>
              </a:buClr>
              <a:buFont typeface="Arial"/>
              <a:buChar char="•"/>
              <a:tabLst>
                <a:tab pos="210820" algn="l"/>
              </a:tabLst>
            </a:pPr>
            <a:r>
              <a:rPr sz="1400" spc="-5" dirty="0">
                <a:solidFill>
                  <a:srgbClr val="333333"/>
                </a:solidFill>
                <a:latin typeface="Avenir Roman" panose="02000503020000020003" pitchFamily="2" charset="0"/>
                <a:cs typeface="Georgia"/>
              </a:rPr>
              <a:t>données </a:t>
            </a:r>
            <a:r>
              <a:rPr sz="1400" b="1" dirty="0">
                <a:solidFill>
                  <a:srgbClr val="333333"/>
                </a:solidFill>
                <a:latin typeface="Avenir Roman" panose="02000503020000020003" pitchFamily="2" charset="0"/>
                <a:cs typeface="Georgia"/>
              </a:rPr>
              <a:t>déduites </a:t>
            </a:r>
            <a:r>
              <a:rPr sz="1400" b="1" spc="-5" dirty="0">
                <a:solidFill>
                  <a:srgbClr val="333333"/>
                </a:solidFill>
                <a:latin typeface="Avenir Roman" panose="02000503020000020003" pitchFamily="2" charset="0"/>
                <a:cs typeface="Georgia"/>
              </a:rPr>
              <a:t>ou</a:t>
            </a:r>
            <a:r>
              <a:rPr sz="1400" b="1" spc="-80" dirty="0">
                <a:solidFill>
                  <a:srgbClr val="333333"/>
                </a:solidFill>
                <a:latin typeface="Avenir Roman" panose="02000503020000020003" pitchFamily="2" charset="0"/>
                <a:cs typeface="Georgia"/>
              </a:rPr>
              <a:t> </a:t>
            </a:r>
            <a:r>
              <a:rPr sz="1400" b="1" spc="-5" dirty="0">
                <a:solidFill>
                  <a:srgbClr val="333333"/>
                </a:solidFill>
                <a:latin typeface="Avenir Roman" panose="02000503020000020003" pitchFamily="2" charset="0"/>
                <a:cs typeface="Georgia"/>
              </a:rPr>
              <a:t>dérivées</a:t>
            </a:r>
            <a:endParaRPr sz="1400" dirty="0">
              <a:latin typeface="Avenir Roman" panose="02000503020000020003" pitchFamily="2" charset="0"/>
              <a:cs typeface="Georgia"/>
            </a:endParaRPr>
          </a:p>
        </p:txBody>
      </p:sp>
      <p:sp>
        <p:nvSpPr>
          <p:cNvPr id="13" name="Footer Placeholder 12">
            <a:extLst>
              <a:ext uri="{FF2B5EF4-FFF2-40B4-BE49-F238E27FC236}">
                <a16:creationId xmlns="" xmlns:a16="http://schemas.microsoft.com/office/drawing/2014/main" id="{9159231A-7858-BF4C-8ED5-7CE6B289B791}"/>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00582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10" name="Text Placeholder 9">
            <a:extLst>
              <a:ext uri="{FF2B5EF4-FFF2-40B4-BE49-F238E27FC236}">
                <a16:creationId xmlns="" xmlns:a16="http://schemas.microsoft.com/office/drawing/2014/main" id="{20BF9043-075C-EF48-B43B-7403A22E7CB5}"/>
              </a:ext>
            </a:extLst>
          </p:cNvPr>
          <p:cNvSpPr>
            <a:spLocks noGrp="1"/>
          </p:cNvSpPr>
          <p:nvPr>
            <p:ph type="body" sz="quarter" idx="19"/>
          </p:nvPr>
        </p:nvSpPr>
        <p:spPr/>
        <p:txBody>
          <a:bodyPr/>
          <a:lstStyle/>
          <a:p>
            <a:r>
              <a:rPr lang="en-US" sz="2400" b="1" spc="-5" dirty="0">
                <a:solidFill>
                  <a:schemeClr val="tx2">
                    <a:lumMod val="75000"/>
                  </a:schemeClr>
                </a:solidFill>
              </a:rPr>
              <a:t>Nouveaux</a:t>
            </a:r>
            <a:r>
              <a:rPr lang="en-US" sz="2400" b="1" spc="-15" dirty="0">
                <a:solidFill>
                  <a:schemeClr val="tx2">
                    <a:lumMod val="75000"/>
                  </a:schemeClr>
                </a:solidFill>
              </a:rPr>
              <a:t> </a:t>
            </a:r>
            <a:r>
              <a:rPr lang="en-US" sz="2400" b="1" spc="-5" dirty="0">
                <a:solidFill>
                  <a:schemeClr val="tx2">
                    <a:lumMod val="75000"/>
                  </a:schemeClr>
                </a:solidFill>
              </a:rPr>
              <a:t>droits</a:t>
            </a:r>
            <a:endParaRPr lang="fr-FR" b="1" dirty="0">
              <a:solidFill>
                <a:schemeClr val="tx2">
                  <a:lumMod val="75000"/>
                </a:schemeClr>
              </a:solidFill>
            </a:endParaRPr>
          </a:p>
        </p:txBody>
      </p:sp>
      <p:sp>
        <p:nvSpPr>
          <p:cNvPr id="4" name="object 4"/>
          <p:cNvSpPr/>
          <p:nvPr/>
        </p:nvSpPr>
        <p:spPr>
          <a:xfrm>
            <a:off x="642823" y="2247392"/>
            <a:ext cx="140208" cy="1508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flipV="1">
            <a:off x="642823" y="4149080"/>
            <a:ext cx="140208" cy="1435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42823" y="5805264"/>
            <a:ext cx="140208" cy="15087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73023" y="1621028"/>
            <a:ext cx="10527665" cy="4490332"/>
          </a:xfrm>
          <a:prstGeom prst="rect">
            <a:avLst/>
          </a:prstGeom>
        </p:spPr>
        <p:txBody>
          <a:bodyPr vert="horz" wrap="square" lIns="0" tIns="12065" rIns="0" bIns="0" rtlCol="0">
            <a:spAutoFit/>
          </a:bodyPr>
          <a:lstStyle/>
          <a:p>
            <a:pPr marL="3307715">
              <a:lnSpc>
                <a:spcPct val="100000"/>
              </a:lnSpc>
              <a:spcBef>
                <a:spcPts val="95"/>
              </a:spcBef>
            </a:pPr>
            <a:r>
              <a:rPr sz="1900" spc="-10" dirty="0">
                <a:solidFill>
                  <a:srgbClr val="4595EB"/>
                </a:solidFill>
                <a:latin typeface="Avenir Roman" panose="02000503020000020003" pitchFamily="2" charset="0"/>
                <a:cs typeface="Georgia"/>
              </a:rPr>
              <a:t>Droit </a:t>
            </a:r>
            <a:r>
              <a:rPr sz="1900" spc="-5" dirty="0">
                <a:solidFill>
                  <a:srgbClr val="4595EB"/>
                </a:solidFill>
                <a:latin typeface="Avenir Roman" panose="02000503020000020003" pitchFamily="2" charset="0"/>
                <a:cs typeface="Georgia"/>
              </a:rPr>
              <a:t>à la limitation du</a:t>
            </a:r>
            <a:r>
              <a:rPr sz="1900" spc="55" dirty="0">
                <a:solidFill>
                  <a:srgbClr val="4595EB"/>
                </a:solidFill>
                <a:latin typeface="Avenir Roman" panose="02000503020000020003" pitchFamily="2" charset="0"/>
                <a:cs typeface="Georgia"/>
              </a:rPr>
              <a:t> </a:t>
            </a:r>
            <a:r>
              <a:rPr sz="1900" spc="-5" dirty="0">
                <a:solidFill>
                  <a:srgbClr val="4595EB"/>
                </a:solidFill>
                <a:latin typeface="Avenir Roman" panose="02000503020000020003" pitchFamily="2" charset="0"/>
                <a:cs typeface="Georgia"/>
              </a:rPr>
              <a:t>traitement</a:t>
            </a:r>
            <a:endParaRPr sz="1900" dirty="0">
              <a:latin typeface="Avenir Roman" panose="02000503020000020003" pitchFamily="2" charset="0"/>
              <a:cs typeface="Georgia"/>
            </a:endParaRPr>
          </a:p>
          <a:p>
            <a:pPr>
              <a:lnSpc>
                <a:spcPct val="100000"/>
              </a:lnSpc>
              <a:spcBef>
                <a:spcPts val="35"/>
              </a:spcBef>
            </a:pPr>
            <a:endParaRPr sz="1750" dirty="0">
              <a:latin typeface="Avenir Roman" panose="02000503020000020003" pitchFamily="2" charset="0"/>
              <a:cs typeface="Times New Roman"/>
            </a:endParaRPr>
          </a:p>
          <a:p>
            <a:pPr marL="12700">
              <a:lnSpc>
                <a:spcPct val="100000"/>
              </a:lnSpc>
            </a:pPr>
            <a:r>
              <a:rPr sz="1700" dirty="0">
                <a:solidFill>
                  <a:srgbClr val="333333"/>
                </a:solidFill>
                <a:latin typeface="Avenir Roman" panose="02000503020000020003" pitchFamily="2" charset="0"/>
                <a:cs typeface="Georgia"/>
              </a:rPr>
              <a:t>La </a:t>
            </a:r>
            <a:r>
              <a:rPr sz="1700" spc="-5" dirty="0">
                <a:solidFill>
                  <a:srgbClr val="333333"/>
                </a:solidFill>
                <a:latin typeface="Avenir Roman" panose="02000503020000020003" pitchFamily="2" charset="0"/>
                <a:cs typeface="Georgia"/>
              </a:rPr>
              <a:t>limitation du traitement peut être </a:t>
            </a:r>
            <a:r>
              <a:rPr sz="1700" dirty="0">
                <a:solidFill>
                  <a:srgbClr val="333333"/>
                </a:solidFill>
                <a:latin typeface="Avenir Roman" panose="02000503020000020003" pitchFamily="2" charset="0"/>
                <a:cs typeface="Georgia"/>
              </a:rPr>
              <a:t>demandée dans </a:t>
            </a:r>
            <a:r>
              <a:rPr sz="1700" b="1" dirty="0">
                <a:solidFill>
                  <a:srgbClr val="333333"/>
                </a:solidFill>
                <a:latin typeface="Avenir Roman" panose="02000503020000020003" pitchFamily="2" charset="0"/>
                <a:cs typeface="Georgia"/>
              </a:rPr>
              <a:t>4 </a:t>
            </a:r>
            <a:r>
              <a:rPr sz="1700" b="1" spc="-5" dirty="0">
                <a:solidFill>
                  <a:srgbClr val="333333"/>
                </a:solidFill>
                <a:latin typeface="Avenir Roman" panose="02000503020000020003" pitchFamily="2" charset="0"/>
                <a:cs typeface="Georgia"/>
              </a:rPr>
              <a:t>cas</a:t>
            </a:r>
            <a:r>
              <a:rPr sz="1700" spc="-5" dirty="0">
                <a:solidFill>
                  <a:srgbClr val="333333"/>
                </a:solidFill>
                <a:latin typeface="Avenir Roman" panose="02000503020000020003" pitchFamily="2" charset="0"/>
                <a:cs typeface="Georgia"/>
              </a:rPr>
              <a:t>, lorsque</a:t>
            </a:r>
            <a:r>
              <a:rPr sz="1700" spc="-45"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a:t>
            </a:r>
            <a:endParaRPr sz="1700" dirty="0">
              <a:latin typeface="Avenir Roman" panose="02000503020000020003" pitchFamily="2" charset="0"/>
              <a:cs typeface="Georgia"/>
            </a:endParaRPr>
          </a:p>
          <a:p>
            <a:pPr marL="294640" indent="-271780">
              <a:lnSpc>
                <a:spcPct val="100000"/>
              </a:lnSpc>
              <a:spcBef>
                <a:spcPts val="10"/>
              </a:spcBef>
              <a:buClr>
                <a:srgbClr val="4595EB"/>
              </a:buClr>
              <a:buFont typeface="Arial"/>
              <a:buChar char="•"/>
              <a:tabLst>
                <a:tab pos="294640" algn="l"/>
                <a:tab pos="295275" algn="l"/>
              </a:tabLst>
            </a:pPr>
            <a:r>
              <a:rPr sz="1500" spc="-5" dirty="0">
                <a:solidFill>
                  <a:srgbClr val="333333"/>
                </a:solidFill>
                <a:latin typeface="Avenir Roman" panose="02000503020000020003" pitchFamily="2" charset="0"/>
                <a:cs typeface="Georgia"/>
              </a:rPr>
              <a:t>le </a:t>
            </a:r>
            <a:r>
              <a:rPr sz="1500" dirty="0">
                <a:solidFill>
                  <a:srgbClr val="333333"/>
                </a:solidFill>
                <a:latin typeface="Avenir Roman" panose="02000503020000020003" pitchFamily="2" charset="0"/>
                <a:cs typeface="Georgia"/>
              </a:rPr>
              <a:t>RT </a:t>
            </a:r>
            <a:r>
              <a:rPr sz="1500" spc="-5" dirty="0">
                <a:solidFill>
                  <a:srgbClr val="333333"/>
                </a:solidFill>
                <a:latin typeface="Avenir Roman" panose="02000503020000020003" pitchFamily="2" charset="0"/>
                <a:cs typeface="Georgia"/>
              </a:rPr>
              <a:t>doit vérifier l’exactitude des</a:t>
            </a:r>
            <a:r>
              <a:rPr sz="1500" spc="-30" dirty="0">
                <a:solidFill>
                  <a:srgbClr val="333333"/>
                </a:solidFill>
                <a:latin typeface="Avenir Roman" panose="02000503020000020003" pitchFamily="2" charset="0"/>
                <a:cs typeface="Georgia"/>
              </a:rPr>
              <a:t> </a:t>
            </a:r>
            <a:r>
              <a:rPr sz="1500" spc="-5" dirty="0">
                <a:solidFill>
                  <a:srgbClr val="333333"/>
                </a:solidFill>
                <a:latin typeface="Avenir Roman" panose="02000503020000020003" pitchFamily="2" charset="0"/>
                <a:cs typeface="Georgia"/>
              </a:rPr>
              <a:t>données</a:t>
            </a:r>
            <a:endParaRPr sz="1500" dirty="0">
              <a:latin typeface="Avenir Roman" panose="02000503020000020003" pitchFamily="2" charset="0"/>
              <a:cs typeface="Georgia"/>
            </a:endParaRPr>
          </a:p>
          <a:p>
            <a:pPr marL="294640" indent="-271780">
              <a:lnSpc>
                <a:spcPct val="100000"/>
              </a:lnSpc>
              <a:buClr>
                <a:srgbClr val="4595EB"/>
              </a:buClr>
              <a:buFont typeface="Arial"/>
              <a:buChar char="•"/>
              <a:tabLst>
                <a:tab pos="294640" algn="l"/>
                <a:tab pos="295275" algn="l"/>
              </a:tabLst>
            </a:pPr>
            <a:r>
              <a:rPr sz="1500" spc="-5" dirty="0">
                <a:solidFill>
                  <a:srgbClr val="333333"/>
                </a:solidFill>
                <a:latin typeface="Avenir Roman" panose="02000503020000020003" pitchFamily="2" charset="0"/>
                <a:cs typeface="Georgia"/>
              </a:rPr>
              <a:t>le </a:t>
            </a:r>
            <a:r>
              <a:rPr sz="1500" dirty="0">
                <a:solidFill>
                  <a:srgbClr val="333333"/>
                </a:solidFill>
                <a:latin typeface="Avenir Roman" panose="02000503020000020003" pitchFamily="2" charset="0"/>
                <a:cs typeface="Georgia"/>
              </a:rPr>
              <a:t>RT </a:t>
            </a:r>
            <a:r>
              <a:rPr sz="1500" spc="-5" dirty="0">
                <a:solidFill>
                  <a:srgbClr val="333333"/>
                </a:solidFill>
                <a:latin typeface="Avenir Roman" panose="02000503020000020003" pitchFamily="2" charset="0"/>
                <a:cs typeface="Georgia"/>
              </a:rPr>
              <a:t>doit apprécier la légitimité des motifs légitimes d’une demande</a:t>
            </a:r>
            <a:r>
              <a:rPr sz="1500" spc="-25" dirty="0">
                <a:solidFill>
                  <a:srgbClr val="333333"/>
                </a:solidFill>
                <a:latin typeface="Avenir Roman" panose="02000503020000020003" pitchFamily="2" charset="0"/>
                <a:cs typeface="Georgia"/>
              </a:rPr>
              <a:t> </a:t>
            </a:r>
            <a:r>
              <a:rPr sz="1500" spc="-10" dirty="0">
                <a:solidFill>
                  <a:srgbClr val="333333"/>
                </a:solidFill>
                <a:latin typeface="Avenir Roman" panose="02000503020000020003" pitchFamily="2" charset="0"/>
                <a:cs typeface="Georgia"/>
              </a:rPr>
              <a:t>d’opposition</a:t>
            </a:r>
            <a:endParaRPr sz="1500" dirty="0">
              <a:latin typeface="Avenir Roman" panose="02000503020000020003" pitchFamily="2" charset="0"/>
              <a:cs typeface="Georgia"/>
            </a:endParaRPr>
          </a:p>
          <a:p>
            <a:pPr marL="294640" indent="-271780">
              <a:lnSpc>
                <a:spcPct val="100000"/>
              </a:lnSpc>
              <a:buClr>
                <a:srgbClr val="4595EB"/>
              </a:buClr>
              <a:buFont typeface="Arial"/>
              <a:buChar char="•"/>
              <a:tabLst>
                <a:tab pos="294640" algn="l"/>
                <a:tab pos="295275" algn="l"/>
              </a:tabLst>
            </a:pPr>
            <a:r>
              <a:rPr sz="1500" spc="-5" dirty="0">
                <a:solidFill>
                  <a:srgbClr val="333333"/>
                </a:solidFill>
                <a:latin typeface="Avenir Roman" panose="02000503020000020003" pitchFamily="2" charset="0"/>
                <a:cs typeface="Georgia"/>
              </a:rPr>
              <a:t>sur le point d’être effacées, les données </a:t>
            </a:r>
            <a:r>
              <a:rPr sz="1500" i="1"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sont </a:t>
            </a:r>
            <a:r>
              <a:rPr sz="1500" i="1" dirty="0">
                <a:solidFill>
                  <a:srgbClr val="333333"/>
                </a:solidFill>
                <a:latin typeface="Avenir Roman" panose="02000503020000020003" pitchFamily="2" charset="0"/>
                <a:cs typeface="Georgia"/>
              </a:rPr>
              <a:t>encore </a:t>
            </a:r>
            <a:r>
              <a:rPr sz="1500" i="1" spc="-5" dirty="0">
                <a:solidFill>
                  <a:srgbClr val="333333"/>
                </a:solidFill>
                <a:latin typeface="Avenir Roman" panose="02000503020000020003" pitchFamily="2" charset="0"/>
                <a:cs typeface="Georgia"/>
              </a:rPr>
              <a:t>nécessaires </a:t>
            </a:r>
            <a:r>
              <a:rPr sz="1500" i="1" dirty="0">
                <a:solidFill>
                  <a:srgbClr val="333333"/>
                </a:solidFill>
                <a:latin typeface="Avenir Roman" panose="02000503020000020003" pitchFamily="2" charset="0"/>
                <a:cs typeface="Georgia"/>
              </a:rPr>
              <a:t>à la </a:t>
            </a:r>
            <a:r>
              <a:rPr sz="1500" i="1" spc="-5" dirty="0">
                <a:solidFill>
                  <a:srgbClr val="333333"/>
                </a:solidFill>
                <a:latin typeface="Avenir Roman" panose="02000503020000020003" pitchFamily="2" charset="0"/>
                <a:cs typeface="Georgia"/>
              </a:rPr>
              <a:t>personne </a:t>
            </a:r>
            <a:r>
              <a:rPr sz="1500" i="1" dirty="0">
                <a:solidFill>
                  <a:srgbClr val="333333"/>
                </a:solidFill>
                <a:latin typeface="Avenir Roman" panose="02000503020000020003" pitchFamily="2" charset="0"/>
                <a:cs typeface="Georgia"/>
              </a:rPr>
              <a:t>concernée </a:t>
            </a:r>
            <a:r>
              <a:rPr sz="1500" i="1" spc="-5" dirty="0">
                <a:solidFill>
                  <a:srgbClr val="333333"/>
                </a:solidFill>
                <a:latin typeface="Avenir Roman" panose="02000503020000020003" pitchFamily="2" charset="0"/>
                <a:cs typeface="Georgia"/>
              </a:rPr>
              <a:t>pour la constatation,</a:t>
            </a:r>
            <a:r>
              <a:rPr sz="1500" i="1" spc="135"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l’exercice</a:t>
            </a:r>
            <a:endParaRPr sz="1500" dirty="0">
              <a:latin typeface="Avenir Roman" panose="02000503020000020003" pitchFamily="2" charset="0"/>
              <a:cs typeface="Georgia"/>
            </a:endParaRPr>
          </a:p>
          <a:p>
            <a:pPr marL="294640">
              <a:lnSpc>
                <a:spcPct val="100000"/>
              </a:lnSpc>
            </a:pPr>
            <a:r>
              <a:rPr sz="1500" i="1" spc="-5" dirty="0">
                <a:solidFill>
                  <a:srgbClr val="333333"/>
                </a:solidFill>
                <a:latin typeface="Avenir Roman" panose="02000503020000020003" pitchFamily="2" charset="0"/>
                <a:cs typeface="Georgia"/>
              </a:rPr>
              <a:t>ou la défense de droits </a:t>
            </a:r>
            <a:r>
              <a:rPr sz="1500" i="1" dirty="0">
                <a:solidFill>
                  <a:srgbClr val="333333"/>
                </a:solidFill>
                <a:latin typeface="Avenir Roman" panose="02000503020000020003" pitchFamily="2" charset="0"/>
                <a:cs typeface="Georgia"/>
              </a:rPr>
              <a:t>en </a:t>
            </a:r>
            <a:r>
              <a:rPr sz="1500" i="1" spc="-5" dirty="0">
                <a:solidFill>
                  <a:srgbClr val="333333"/>
                </a:solidFill>
                <a:latin typeface="Avenir Roman" panose="02000503020000020003" pitchFamily="2" charset="0"/>
                <a:cs typeface="Georgia"/>
              </a:rPr>
              <a:t>justice</a:t>
            </a:r>
            <a:r>
              <a:rPr sz="1500" i="1" spc="40"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a:t>
            </a:r>
            <a:endParaRPr sz="1500" dirty="0">
              <a:latin typeface="Avenir Roman" panose="02000503020000020003" pitchFamily="2" charset="0"/>
              <a:cs typeface="Georgia"/>
            </a:endParaRPr>
          </a:p>
          <a:p>
            <a:pPr marL="294640" indent="-271780">
              <a:lnSpc>
                <a:spcPct val="100000"/>
              </a:lnSpc>
              <a:buClr>
                <a:srgbClr val="4595EB"/>
              </a:buClr>
              <a:buFont typeface="Arial"/>
              <a:buChar char="•"/>
              <a:tabLst>
                <a:tab pos="294640" algn="l"/>
                <a:tab pos="295275" algn="l"/>
              </a:tabLst>
            </a:pPr>
            <a:r>
              <a:rPr sz="1500" spc="-5" dirty="0">
                <a:solidFill>
                  <a:srgbClr val="333333"/>
                </a:solidFill>
                <a:latin typeface="Avenir Roman" panose="02000503020000020003" pitchFamily="2" charset="0"/>
                <a:cs typeface="Georgia"/>
              </a:rPr>
              <a:t>le traitement est illicite </a:t>
            </a:r>
            <a:r>
              <a:rPr sz="1500" dirty="0">
                <a:solidFill>
                  <a:srgbClr val="333333"/>
                </a:solidFill>
                <a:latin typeface="Avenir Roman" panose="02000503020000020003" pitchFamily="2" charset="0"/>
                <a:cs typeface="Georgia"/>
              </a:rPr>
              <a:t>mais que </a:t>
            </a:r>
            <a:r>
              <a:rPr sz="1500" spc="-5" dirty="0">
                <a:solidFill>
                  <a:srgbClr val="333333"/>
                </a:solidFill>
                <a:latin typeface="Avenir Roman" panose="02000503020000020003" pitchFamily="2" charset="0"/>
                <a:cs typeface="Georgia"/>
              </a:rPr>
              <a:t>la personne concernée préfère la</a:t>
            </a:r>
            <a:r>
              <a:rPr sz="1500" dirty="0">
                <a:solidFill>
                  <a:srgbClr val="333333"/>
                </a:solidFill>
                <a:latin typeface="Avenir Roman" panose="02000503020000020003" pitchFamily="2" charset="0"/>
                <a:cs typeface="Georgia"/>
              </a:rPr>
              <a:t> </a:t>
            </a:r>
            <a:r>
              <a:rPr sz="1500" spc="-5" dirty="0">
                <a:solidFill>
                  <a:srgbClr val="333333"/>
                </a:solidFill>
                <a:latin typeface="Avenir Roman" panose="02000503020000020003" pitchFamily="2" charset="0"/>
                <a:cs typeface="Georgia"/>
              </a:rPr>
              <a:t>limitation</a:t>
            </a:r>
            <a:endParaRPr sz="1500" dirty="0">
              <a:latin typeface="Avenir Roman" panose="02000503020000020003" pitchFamily="2" charset="0"/>
              <a:cs typeface="Georgia"/>
            </a:endParaRPr>
          </a:p>
          <a:p>
            <a:pPr>
              <a:lnSpc>
                <a:spcPct val="100000"/>
              </a:lnSpc>
              <a:spcBef>
                <a:spcPts val="45"/>
              </a:spcBef>
              <a:buClr>
                <a:srgbClr val="4595EB"/>
              </a:buClr>
              <a:buFont typeface="Arial"/>
              <a:buChar char="•"/>
            </a:pPr>
            <a:endParaRPr sz="2050" dirty="0">
              <a:latin typeface="Avenir Roman" panose="02000503020000020003" pitchFamily="2" charset="0"/>
              <a:cs typeface="Times New Roman"/>
            </a:endParaRPr>
          </a:p>
          <a:p>
            <a:pPr marL="12700" marR="466090">
              <a:lnSpc>
                <a:spcPts val="1839"/>
              </a:lnSpc>
            </a:pPr>
            <a:r>
              <a:rPr sz="1700" dirty="0">
                <a:solidFill>
                  <a:srgbClr val="333333"/>
                </a:solidFill>
                <a:latin typeface="Avenir Roman" panose="02000503020000020003" pitchFamily="2" charset="0"/>
                <a:cs typeface="Georgia"/>
              </a:rPr>
              <a:t>La </a:t>
            </a:r>
            <a:r>
              <a:rPr sz="1700" spc="-5" dirty="0">
                <a:solidFill>
                  <a:srgbClr val="333333"/>
                </a:solidFill>
                <a:latin typeface="Avenir Roman" panose="02000503020000020003" pitchFamily="2" charset="0"/>
                <a:cs typeface="Georgia"/>
              </a:rPr>
              <a:t>limitation entraine le </a:t>
            </a:r>
            <a:r>
              <a:rPr sz="1700" b="1" dirty="0">
                <a:solidFill>
                  <a:srgbClr val="333333"/>
                </a:solidFill>
                <a:latin typeface="Avenir Roman" panose="02000503020000020003" pitchFamily="2" charset="0"/>
                <a:cs typeface="Georgia"/>
              </a:rPr>
              <a:t>gel temporaire </a:t>
            </a:r>
            <a:r>
              <a:rPr sz="1700" dirty="0">
                <a:solidFill>
                  <a:srgbClr val="333333"/>
                </a:solidFill>
                <a:latin typeface="Avenir Roman" panose="02000503020000020003" pitchFamily="2" charset="0"/>
                <a:cs typeface="Georgia"/>
              </a:rPr>
              <a:t>du </a:t>
            </a:r>
            <a:r>
              <a:rPr sz="1700" spc="-5" dirty="0">
                <a:solidFill>
                  <a:srgbClr val="333333"/>
                </a:solidFill>
                <a:latin typeface="Avenir Roman" panose="02000503020000020003" pitchFamily="2" charset="0"/>
                <a:cs typeface="Georgia"/>
              </a:rPr>
              <a:t>traitement </a:t>
            </a:r>
            <a:r>
              <a:rPr sz="1700" dirty="0">
                <a:solidFill>
                  <a:srgbClr val="333333"/>
                </a:solidFill>
                <a:latin typeface="Avenir Roman" panose="02000503020000020003" pitchFamily="2" charset="0"/>
                <a:cs typeface="Georgia"/>
              </a:rPr>
              <a:t>des données </a:t>
            </a:r>
            <a:r>
              <a:rPr sz="1700" spc="-5" dirty="0">
                <a:solidFill>
                  <a:srgbClr val="333333"/>
                </a:solidFill>
                <a:latin typeface="Avenir Roman" panose="02000503020000020003" pitchFamily="2" charset="0"/>
                <a:cs typeface="Georgia"/>
              </a:rPr>
              <a:t>qui </a:t>
            </a:r>
            <a:r>
              <a:rPr sz="1700" dirty="0">
                <a:solidFill>
                  <a:srgbClr val="333333"/>
                </a:solidFill>
                <a:latin typeface="Avenir Roman" panose="02000503020000020003" pitchFamily="2" charset="0"/>
                <a:cs typeface="Georgia"/>
              </a:rPr>
              <a:t>ne peuvent </a:t>
            </a:r>
            <a:r>
              <a:rPr sz="1700" spc="-5" dirty="0">
                <a:solidFill>
                  <a:srgbClr val="333333"/>
                </a:solidFill>
                <a:latin typeface="Avenir Roman" panose="02000503020000020003" pitchFamily="2" charset="0"/>
                <a:cs typeface="Georgia"/>
              </a:rPr>
              <a:t>plus faire l’objet que  </a:t>
            </a:r>
            <a:r>
              <a:rPr sz="1700" dirty="0">
                <a:solidFill>
                  <a:srgbClr val="333333"/>
                </a:solidFill>
                <a:latin typeface="Avenir Roman" panose="02000503020000020003" pitchFamily="2" charset="0"/>
                <a:cs typeface="Georgia"/>
              </a:rPr>
              <a:t>d’une conservation </a:t>
            </a:r>
            <a:r>
              <a:rPr sz="1700" spc="-5" dirty="0">
                <a:solidFill>
                  <a:srgbClr val="333333"/>
                </a:solidFill>
                <a:latin typeface="Avenir Roman" panose="02000503020000020003" pitchFamily="2" charset="0"/>
                <a:cs typeface="Georgia"/>
              </a:rPr>
              <a:t>sauf si</a:t>
            </a:r>
            <a:r>
              <a:rPr sz="1700" spc="-40" dirty="0">
                <a:solidFill>
                  <a:srgbClr val="333333"/>
                </a:solidFill>
                <a:latin typeface="Avenir Roman" panose="02000503020000020003" pitchFamily="2" charset="0"/>
                <a:cs typeface="Georgia"/>
              </a:rPr>
              <a:t> </a:t>
            </a:r>
            <a:r>
              <a:rPr sz="1700" dirty="0">
                <a:solidFill>
                  <a:srgbClr val="333333"/>
                </a:solidFill>
                <a:latin typeface="Avenir Roman" panose="02000503020000020003" pitchFamily="2" charset="0"/>
                <a:cs typeface="Georgia"/>
              </a:rPr>
              <a:t>:</a:t>
            </a:r>
            <a:endParaRPr sz="1700" dirty="0">
              <a:latin typeface="Avenir Roman" panose="02000503020000020003" pitchFamily="2" charset="0"/>
              <a:cs typeface="Georgia"/>
            </a:endParaRPr>
          </a:p>
          <a:p>
            <a:pPr marL="294640" indent="-271780">
              <a:lnSpc>
                <a:spcPts val="1780"/>
              </a:lnSpc>
              <a:buClr>
                <a:srgbClr val="4595EB"/>
              </a:buClr>
              <a:buFont typeface="Arial"/>
              <a:buChar char="•"/>
              <a:tabLst>
                <a:tab pos="294640" algn="l"/>
                <a:tab pos="295275" algn="l"/>
              </a:tabLst>
            </a:pPr>
            <a:r>
              <a:rPr sz="1500" spc="-5" dirty="0">
                <a:solidFill>
                  <a:srgbClr val="333333"/>
                </a:solidFill>
                <a:latin typeface="Avenir Roman" panose="02000503020000020003" pitchFamily="2" charset="0"/>
                <a:cs typeface="Georgia"/>
              </a:rPr>
              <a:t>la personne concernée donne son consentement </a:t>
            </a:r>
            <a:r>
              <a:rPr sz="1500" dirty="0">
                <a:solidFill>
                  <a:srgbClr val="333333"/>
                </a:solidFill>
                <a:latin typeface="Avenir Roman" panose="02000503020000020003" pitchFamily="2" charset="0"/>
                <a:cs typeface="Georgia"/>
              </a:rPr>
              <a:t>à </a:t>
            </a:r>
            <a:r>
              <a:rPr sz="1500" spc="-5" dirty="0">
                <a:solidFill>
                  <a:srgbClr val="333333"/>
                </a:solidFill>
                <a:latin typeface="Avenir Roman" panose="02000503020000020003" pitchFamily="2" charset="0"/>
                <a:cs typeface="Georgia"/>
              </a:rPr>
              <a:t>une </a:t>
            </a:r>
            <a:r>
              <a:rPr sz="1500" dirty="0">
                <a:solidFill>
                  <a:srgbClr val="333333"/>
                </a:solidFill>
                <a:latin typeface="Avenir Roman" panose="02000503020000020003" pitchFamily="2" charset="0"/>
                <a:cs typeface="Georgia"/>
              </a:rPr>
              <a:t>autre </a:t>
            </a:r>
            <a:r>
              <a:rPr sz="1500" spc="-5" dirty="0">
                <a:solidFill>
                  <a:srgbClr val="333333"/>
                </a:solidFill>
                <a:latin typeface="Avenir Roman" panose="02000503020000020003" pitchFamily="2" charset="0"/>
                <a:cs typeface="Georgia"/>
              </a:rPr>
              <a:t>forme de</a:t>
            </a:r>
            <a:r>
              <a:rPr sz="1500" spc="40" dirty="0">
                <a:solidFill>
                  <a:srgbClr val="333333"/>
                </a:solidFill>
                <a:latin typeface="Avenir Roman" panose="02000503020000020003" pitchFamily="2" charset="0"/>
                <a:cs typeface="Georgia"/>
              </a:rPr>
              <a:t> </a:t>
            </a:r>
            <a:r>
              <a:rPr sz="1500" spc="-5" dirty="0">
                <a:solidFill>
                  <a:srgbClr val="333333"/>
                </a:solidFill>
                <a:latin typeface="Avenir Roman" panose="02000503020000020003" pitchFamily="2" charset="0"/>
                <a:cs typeface="Georgia"/>
              </a:rPr>
              <a:t>traitement</a:t>
            </a:r>
            <a:endParaRPr sz="1500" dirty="0">
              <a:latin typeface="Avenir Roman" panose="02000503020000020003" pitchFamily="2" charset="0"/>
              <a:cs typeface="Georgia"/>
            </a:endParaRPr>
          </a:p>
          <a:p>
            <a:pPr marL="294640" marR="59055" indent="-271780" algn="just">
              <a:lnSpc>
                <a:spcPct val="100000"/>
              </a:lnSpc>
              <a:buClr>
                <a:srgbClr val="4595EB"/>
              </a:buClr>
              <a:buFont typeface="Arial"/>
              <a:buChar char="•"/>
              <a:tabLst>
                <a:tab pos="295275" algn="l"/>
              </a:tabLst>
            </a:pPr>
            <a:r>
              <a:rPr sz="1500" spc="-5" dirty="0">
                <a:solidFill>
                  <a:srgbClr val="333333"/>
                </a:solidFill>
                <a:latin typeface="Avenir Roman" panose="02000503020000020003" pitchFamily="2" charset="0"/>
                <a:cs typeface="Georgia"/>
              </a:rPr>
              <a:t>leur traitement est nécessaire </a:t>
            </a:r>
            <a:r>
              <a:rPr sz="1500" dirty="0">
                <a:solidFill>
                  <a:srgbClr val="333333"/>
                </a:solidFill>
                <a:latin typeface="Avenir Roman" panose="02000503020000020003" pitchFamily="2" charset="0"/>
                <a:cs typeface="Georgia"/>
              </a:rPr>
              <a:t>à </a:t>
            </a:r>
            <a:r>
              <a:rPr sz="1500" i="1"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la constatation, l’exercice ou la défense de droits </a:t>
            </a:r>
            <a:r>
              <a:rPr sz="1500" i="1" dirty="0">
                <a:solidFill>
                  <a:srgbClr val="333333"/>
                </a:solidFill>
                <a:latin typeface="Avenir Roman" panose="02000503020000020003" pitchFamily="2" charset="0"/>
                <a:cs typeface="Georgia"/>
              </a:rPr>
              <a:t>en </a:t>
            </a:r>
            <a:r>
              <a:rPr sz="1500" i="1" spc="-5" dirty="0">
                <a:solidFill>
                  <a:srgbClr val="333333"/>
                </a:solidFill>
                <a:latin typeface="Avenir Roman" panose="02000503020000020003" pitchFamily="2" charset="0"/>
                <a:cs typeface="Georgia"/>
              </a:rPr>
              <a:t>justice </a:t>
            </a:r>
            <a:r>
              <a:rPr sz="1500" dirty="0">
                <a:solidFill>
                  <a:srgbClr val="333333"/>
                </a:solidFill>
                <a:latin typeface="Avenir Roman" panose="02000503020000020003" pitchFamily="2" charset="0"/>
                <a:cs typeface="Georgia"/>
              </a:rPr>
              <a:t>(…)</a:t>
            </a:r>
            <a:r>
              <a:rPr sz="1500" i="1" dirty="0">
                <a:solidFill>
                  <a:srgbClr val="333333"/>
                </a:solidFill>
                <a:latin typeface="Avenir Roman" panose="02000503020000020003" pitchFamily="2" charset="0"/>
                <a:cs typeface="Georgia"/>
              </a:rPr>
              <a:t>, </a:t>
            </a:r>
            <a:r>
              <a:rPr sz="1500" i="1" spc="-5" dirty="0">
                <a:solidFill>
                  <a:srgbClr val="333333"/>
                </a:solidFill>
                <a:latin typeface="Avenir Roman" panose="02000503020000020003" pitchFamily="2" charset="0"/>
                <a:cs typeface="Georgia"/>
              </a:rPr>
              <a:t>la protection des droits  d’une autre personne physique ou morale, ou encore pour des motifs importants d’intérêt public de l’Union ou d’un État  membre</a:t>
            </a:r>
            <a:r>
              <a:rPr sz="1500" i="1" spc="0" dirty="0">
                <a:solidFill>
                  <a:srgbClr val="333333"/>
                </a:solidFill>
                <a:latin typeface="Avenir Roman" panose="02000503020000020003" pitchFamily="2" charset="0"/>
                <a:cs typeface="Georgia"/>
              </a:rPr>
              <a:t> </a:t>
            </a:r>
            <a:r>
              <a:rPr sz="1500" i="1" dirty="0">
                <a:solidFill>
                  <a:srgbClr val="333333"/>
                </a:solidFill>
                <a:latin typeface="Avenir Roman" panose="02000503020000020003" pitchFamily="2" charset="0"/>
                <a:cs typeface="Georgia"/>
              </a:rPr>
              <a:t>»</a:t>
            </a:r>
            <a:endParaRPr sz="1500" dirty="0">
              <a:latin typeface="Avenir Roman" panose="02000503020000020003" pitchFamily="2" charset="0"/>
              <a:cs typeface="Georgia"/>
            </a:endParaRPr>
          </a:p>
          <a:p>
            <a:pPr>
              <a:lnSpc>
                <a:spcPct val="100000"/>
              </a:lnSpc>
              <a:spcBef>
                <a:spcPts val="10"/>
              </a:spcBef>
            </a:pPr>
            <a:endParaRPr sz="2000" dirty="0">
              <a:latin typeface="Avenir Roman" panose="02000503020000020003" pitchFamily="2" charset="0"/>
              <a:cs typeface="Times New Roman"/>
            </a:endParaRPr>
          </a:p>
          <a:p>
            <a:pPr marL="12700">
              <a:lnSpc>
                <a:spcPct val="100000"/>
              </a:lnSpc>
            </a:pPr>
            <a:r>
              <a:rPr sz="1700" dirty="0">
                <a:solidFill>
                  <a:srgbClr val="333333"/>
                </a:solidFill>
                <a:latin typeface="Avenir Roman" panose="02000503020000020003" pitchFamily="2" charset="0"/>
                <a:cs typeface="Georgia"/>
              </a:rPr>
              <a:t>Le RT doit </a:t>
            </a:r>
            <a:r>
              <a:rPr sz="1700" b="1" dirty="0">
                <a:solidFill>
                  <a:srgbClr val="333333"/>
                </a:solidFill>
                <a:latin typeface="Avenir Roman" panose="02000503020000020003" pitchFamily="2" charset="0"/>
                <a:cs typeface="Georgia"/>
              </a:rPr>
              <a:t>informer </a:t>
            </a:r>
            <a:r>
              <a:rPr sz="1700" dirty="0">
                <a:solidFill>
                  <a:srgbClr val="333333"/>
                </a:solidFill>
                <a:latin typeface="Avenir Roman" panose="02000503020000020003" pitchFamily="2" charset="0"/>
                <a:cs typeface="Georgia"/>
              </a:rPr>
              <a:t>la </a:t>
            </a:r>
            <a:r>
              <a:rPr sz="1700" spc="-5" dirty="0">
                <a:solidFill>
                  <a:srgbClr val="333333"/>
                </a:solidFill>
                <a:latin typeface="Avenir Roman" panose="02000503020000020003" pitchFamily="2" charset="0"/>
                <a:cs typeface="Georgia"/>
              </a:rPr>
              <a:t>personne concernée </a:t>
            </a:r>
            <a:r>
              <a:rPr sz="1700" dirty="0">
                <a:solidFill>
                  <a:srgbClr val="333333"/>
                </a:solidFill>
                <a:latin typeface="Avenir Roman" panose="02000503020000020003" pitchFamily="2" charset="0"/>
                <a:cs typeface="Georgia"/>
              </a:rPr>
              <a:t>avant la </a:t>
            </a:r>
            <a:r>
              <a:rPr sz="1700" spc="-5" dirty="0">
                <a:solidFill>
                  <a:srgbClr val="333333"/>
                </a:solidFill>
                <a:latin typeface="Avenir Roman" panose="02000503020000020003" pitchFamily="2" charset="0"/>
                <a:cs typeface="Georgia"/>
              </a:rPr>
              <a:t>levée </a:t>
            </a:r>
            <a:r>
              <a:rPr sz="1700" dirty="0">
                <a:solidFill>
                  <a:srgbClr val="333333"/>
                </a:solidFill>
                <a:latin typeface="Avenir Roman" panose="02000503020000020003" pitchFamily="2" charset="0"/>
                <a:cs typeface="Georgia"/>
              </a:rPr>
              <a:t>de </a:t>
            </a:r>
            <a:r>
              <a:rPr sz="1700" spc="-5" dirty="0">
                <a:solidFill>
                  <a:srgbClr val="333333"/>
                </a:solidFill>
                <a:latin typeface="Avenir Roman" panose="02000503020000020003" pitchFamily="2" charset="0"/>
                <a:cs typeface="Georgia"/>
              </a:rPr>
              <a:t>cette</a:t>
            </a:r>
            <a:r>
              <a:rPr sz="1700" spc="-100" dirty="0">
                <a:solidFill>
                  <a:srgbClr val="333333"/>
                </a:solidFill>
                <a:latin typeface="Avenir Roman" panose="02000503020000020003" pitchFamily="2" charset="0"/>
                <a:cs typeface="Georgia"/>
              </a:rPr>
              <a:t> </a:t>
            </a:r>
            <a:r>
              <a:rPr sz="1700" spc="-5" dirty="0">
                <a:solidFill>
                  <a:srgbClr val="333333"/>
                </a:solidFill>
                <a:latin typeface="Avenir Roman" panose="02000503020000020003" pitchFamily="2" charset="0"/>
                <a:cs typeface="Georgia"/>
              </a:rPr>
              <a:t>mesure.</a:t>
            </a:r>
            <a:endParaRPr sz="1700" dirty="0">
              <a:latin typeface="Avenir Roman" panose="02000503020000020003" pitchFamily="2" charset="0"/>
              <a:cs typeface="Georgia"/>
            </a:endParaRPr>
          </a:p>
        </p:txBody>
      </p:sp>
      <p:sp>
        <p:nvSpPr>
          <p:cNvPr id="12" name="Footer Placeholder 11">
            <a:extLst>
              <a:ext uri="{FF2B5EF4-FFF2-40B4-BE49-F238E27FC236}">
                <a16:creationId xmlns="" xmlns:a16="http://schemas.microsoft.com/office/drawing/2014/main" id="{2818D7E7-ECC1-204C-BD19-BF1D22DC92A0}"/>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42410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 xmlns:a16="http://schemas.microsoft.com/office/drawing/2014/main" id="{C70B4541-46EC-894F-AD4F-6149026C2A68}"/>
              </a:ext>
            </a:extLst>
          </p:cNvPr>
          <p:cNvSpPr txBox="1">
            <a:spLocks/>
          </p:cNvSpPr>
          <p:nvPr/>
        </p:nvSpPr>
        <p:spPr bwMode="auto">
          <a:xfrm>
            <a:off x="1127448" y="4280401"/>
            <a:ext cx="3362675" cy="128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ctr" rtl="0" eaLnBrk="0" fontAlgn="base" hangingPunct="0">
              <a:lnSpc>
                <a:spcPct val="100000"/>
              </a:lnSpc>
              <a:spcBef>
                <a:spcPts val="0"/>
              </a:spcBef>
              <a:spcAft>
                <a:spcPct val="0"/>
              </a:spcAft>
              <a:buFont typeface="Arial" panose="020B0604020202020204" pitchFamily="34" charset="0"/>
              <a:buNone/>
              <a:defRPr sz="2600" kern="1200" baseline="0">
                <a:solidFill>
                  <a:schemeClr val="tx1"/>
                </a:solidFill>
                <a:latin typeface="Avenir Book" charset="0"/>
                <a:ea typeface="Avenir Book" charset="0"/>
                <a:cs typeface="Avenir Book" charset="0"/>
              </a:defRPr>
            </a:lvl1pPr>
            <a:lvl2pPr marL="457189" indent="0" algn="l" rtl="0" eaLnBrk="0" fontAlgn="base" hangingPunct="0">
              <a:spcBef>
                <a:spcPct val="20000"/>
              </a:spcBef>
              <a:spcAft>
                <a:spcPct val="0"/>
              </a:spcAft>
              <a:buFont typeface="Arial" panose="020B0604020202020204" pitchFamily="34" charset="0"/>
              <a:buNone/>
              <a:defRPr sz="2800" kern="1200">
                <a:solidFill>
                  <a:schemeClr val="tx1"/>
                </a:solidFill>
                <a:latin typeface="Arial" charset="0"/>
                <a:ea typeface="+mn-ea"/>
                <a:cs typeface="+mn-cs"/>
              </a:defRPr>
            </a:lvl2pPr>
            <a:lvl3pPr marL="914377" indent="0" algn="l" rtl="0" eaLnBrk="0" fontAlgn="base" hangingPunct="0">
              <a:spcBef>
                <a:spcPct val="20000"/>
              </a:spcBef>
              <a:spcAft>
                <a:spcPct val="0"/>
              </a:spcAft>
              <a:buFont typeface="Arial" panose="020B0604020202020204" pitchFamily="34" charset="0"/>
              <a:buNone/>
              <a:defRPr sz="2400" kern="1200">
                <a:solidFill>
                  <a:schemeClr val="tx1"/>
                </a:solidFill>
                <a:latin typeface="Arial" charset="0"/>
                <a:ea typeface="+mn-ea"/>
                <a:cs typeface="+mn-cs"/>
              </a:defRPr>
            </a:lvl3pPr>
            <a:lvl4pPr marL="1371566" indent="0" algn="l" rtl="0" eaLnBrk="0" fontAlgn="base" hangingPunct="0">
              <a:spcBef>
                <a:spcPct val="20000"/>
              </a:spcBef>
              <a:spcAft>
                <a:spcPct val="0"/>
              </a:spcAft>
              <a:buFont typeface="Arial" panose="020B0604020202020204" pitchFamily="34" charset="0"/>
              <a:buNone/>
              <a:defRPr sz="2000" kern="1200">
                <a:solidFill>
                  <a:schemeClr val="tx1"/>
                </a:solidFill>
                <a:latin typeface="Arial" charset="0"/>
                <a:ea typeface="+mn-ea"/>
                <a:cs typeface="+mn-cs"/>
              </a:defRPr>
            </a:lvl4pPr>
            <a:lvl5pPr marL="1828754" indent="0" algn="l" rtl="0" eaLnBrk="0" fontAlgn="base" hangingPunct="0">
              <a:spcBef>
                <a:spcPct val="20000"/>
              </a:spcBef>
              <a:spcAft>
                <a:spcPct val="0"/>
              </a:spcAft>
              <a:buFont typeface="Arial" panose="020B0604020202020204" pitchFamily="34" charset="0"/>
              <a:buNone/>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COMMENT SE CONFORMER ?</a:t>
            </a:r>
          </a:p>
        </p:txBody>
      </p:sp>
      <p:sp>
        <p:nvSpPr>
          <p:cNvPr id="5" name="Footer Placeholder 4">
            <a:extLst>
              <a:ext uri="{FF2B5EF4-FFF2-40B4-BE49-F238E27FC236}">
                <a16:creationId xmlns="" xmlns:a16="http://schemas.microsoft.com/office/drawing/2014/main" id="{8990982C-7EF9-7449-9D6B-27000A29575C}"/>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899674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2645229" y="522515"/>
            <a:ext cx="6711042" cy="1009403"/>
          </a:xfrm>
        </p:spPr>
        <p:txBody>
          <a:bodyPr/>
          <a:lstStyle/>
          <a:p>
            <a:r>
              <a:rPr lang="fr-FR" dirty="0"/>
              <a:t>LA CNIL PRECONISE UN PLAN EN 6 ETAPES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336800"/>
            <a:ext cx="10058400" cy="2537811"/>
          </a:xfrm>
          <a:prstGeom prst="rect">
            <a:avLst/>
          </a:prstGeom>
        </p:spPr>
      </p:pic>
      <p:sp>
        <p:nvSpPr>
          <p:cNvPr id="6" name="TextBox 5"/>
          <p:cNvSpPr txBox="1"/>
          <p:nvPr/>
        </p:nvSpPr>
        <p:spPr>
          <a:xfrm>
            <a:off x="1463136" y="2073607"/>
            <a:ext cx="1128771" cy="584775"/>
          </a:xfrm>
          <a:prstGeom prst="rect">
            <a:avLst/>
          </a:prstGeom>
          <a:noFill/>
        </p:spPr>
        <p:txBody>
          <a:bodyPr wrap="none" rtlCol="0">
            <a:spAutoFit/>
          </a:bodyPr>
          <a:lstStyle/>
          <a:p>
            <a:r>
              <a:rPr lang="fr-FR" sz="1600" b="1" dirty="0"/>
              <a:t>DÉSIGNER </a:t>
            </a:r>
          </a:p>
          <a:p>
            <a:r>
              <a:rPr lang="fr-FR" sz="1600" b="1" dirty="0"/>
              <a:t>UN PILOTE </a:t>
            </a:r>
          </a:p>
        </p:txBody>
      </p:sp>
      <p:sp>
        <p:nvSpPr>
          <p:cNvPr id="7" name="TextBox 6"/>
          <p:cNvSpPr txBox="1"/>
          <p:nvPr/>
        </p:nvSpPr>
        <p:spPr>
          <a:xfrm>
            <a:off x="2847479" y="2073608"/>
            <a:ext cx="1693605" cy="584775"/>
          </a:xfrm>
          <a:prstGeom prst="rect">
            <a:avLst/>
          </a:prstGeom>
          <a:noFill/>
        </p:spPr>
        <p:txBody>
          <a:bodyPr wrap="none" rtlCol="0">
            <a:spAutoFit/>
          </a:bodyPr>
          <a:lstStyle/>
          <a:p>
            <a:pPr algn="ctr"/>
            <a:r>
              <a:rPr lang="fr-FR" sz="1600" b="1" dirty="0"/>
              <a:t>CARTOGRAPHIER </a:t>
            </a:r>
          </a:p>
          <a:p>
            <a:pPr algn="ctr"/>
            <a:r>
              <a:rPr lang="fr-FR" sz="1600" b="1" dirty="0"/>
              <a:t>LES RISQUES</a:t>
            </a:r>
          </a:p>
        </p:txBody>
      </p:sp>
      <p:sp>
        <p:nvSpPr>
          <p:cNvPr id="8" name="TextBox 7"/>
          <p:cNvSpPr txBox="1"/>
          <p:nvPr/>
        </p:nvSpPr>
        <p:spPr>
          <a:xfrm>
            <a:off x="4716583" y="2103511"/>
            <a:ext cx="1085554" cy="338554"/>
          </a:xfrm>
          <a:prstGeom prst="rect">
            <a:avLst/>
          </a:prstGeom>
          <a:noFill/>
        </p:spPr>
        <p:txBody>
          <a:bodyPr wrap="none" rtlCol="0">
            <a:spAutoFit/>
          </a:bodyPr>
          <a:lstStyle/>
          <a:p>
            <a:r>
              <a:rPr lang="fr-FR" sz="1600" b="1" dirty="0"/>
              <a:t>PRIORISER</a:t>
            </a:r>
          </a:p>
        </p:txBody>
      </p:sp>
      <p:sp>
        <p:nvSpPr>
          <p:cNvPr id="9" name="TextBox 8"/>
          <p:cNvSpPr txBox="1"/>
          <p:nvPr/>
        </p:nvSpPr>
        <p:spPr>
          <a:xfrm>
            <a:off x="6312275" y="2073607"/>
            <a:ext cx="1251496" cy="584775"/>
          </a:xfrm>
          <a:prstGeom prst="rect">
            <a:avLst/>
          </a:prstGeom>
          <a:noFill/>
        </p:spPr>
        <p:txBody>
          <a:bodyPr wrap="none" rtlCol="0">
            <a:spAutoFit/>
          </a:bodyPr>
          <a:lstStyle/>
          <a:p>
            <a:pPr algn="ctr"/>
            <a:r>
              <a:rPr lang="fr-FR" sz="1600" b="1" dirty="0"/>
              <a:t>GERER </a:t>
            </a:r>
          </a:p>
          <a:p>
            <a:pPr algn="ctr"/>
            <a:r>
              <a:rPr lang="fr-FR" sz="1600" b="1" dirty="0"/>
              <a:t>LES RISQUES</a:t>
            </a:r>
          </a:p>
        </p:txBody>
      </p:sp>
      <p:sp>
        <p:nvSpPr>
          <p:cNvPr id="10" name="TextBox 9"/>
          <p:cNvSpPr txBox="1"/>
          <p:nvPr/>
        </p:nvSpPr>
        <p:spPr>
          <a:xfrm>
            <a:off x="7747961" y="2044412"/>
            <a:ext cx="1315617" cy="338554"/>
          </a:xfrm>
          <a:prstGeom prst="rect">
            <a:avLst/>
          </a:prstGeom>
          <a:noFill/>
        </p:spPr>
        <p:txBody>
          <a:bodyPr wrap="none" rtlCol="0">
            <a:spAutoFit/>
          </a:bodyPr>
          <a:lstStyle/>
          <a:p>
            <a:r>
              <a:rPr lang="fr-FR" sz="1600" b="1" dirty="0"/>
              <a:t>PROCESSISER</a:t>
            </a:r>
          </a:p>
        </p:txBody>
      </p:sp>
      <p:sp>
        <p:nvSpPr>
          <p:cNvPr id="11" name="TextBox 10"/>
          <p:cNvSpPr txBox="1"/>
          <p:nvPr/>
        </p:nvSpPr>
        <p:spPr>
          <a:xfrm>
            <a:off x="9423046" y="2082940"/>
            <a:ext cx="1426994" cy="338554"/>
          </a:xfrm>
          <a:prstGeom prst="rect">
            <a:avLst/>
          </a:prstGeom>
          <a:noFill/>
        </p:spPr>
        <p:txBody>
          <a:bodyPr wrap="none" rtlCol="0">
            <a:spAutoFit/>
          </a:bodyPr>
          <a:lstStyle/>
          <a:p>
            <a:r>
              <a:rPr lang="fr-FR" sz="1600" b="1" dirty="0"/>
              <a:t>DOCUMENTER</a:t>
            </a:r>
          </a:p>
        </p:txBody>
      </p:sp>
      <p:sp>
        <p:nvSpPr>
          <p:cNvPr id="5" name="Footer Placeholder 4">
            <a:extLst>
              <a:ext uri="{FF2B5EF4-FFF2-40B4-BE49-F238E27FC236}">
                <a16:creationId xmlns="" xmlns:a16="http://schemas.microsoft.com/office/drawing/2014/main" id="{A99B7A8B-8723-1E41-B91C-6A43137759A8}"/>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226341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fr-FR" dirty="0"/>
              <a:t>ETAPE 1: DESIGNER UN PILOTE</a:t>
            </a:r>
          </a:p>
        </p:txBody>
      </p:sp>
      <p:sp>
        <p:nvSpPr>
          <p:cNvPr id="4" name="TextBox 3"/>
          <p:cNvSpPr txBox="1"/>
          <p:nvPr/>
        </p:nvSpPr>
        <p:spPr>
          <a:xfrm>
            <a:off x="1061357" y="1531918"/>
            <a:ext cx="9617529" cy="4093428"/>
          </a:xfrm>
          <a:prstGeom prst="rect">
            <a:avLst/>
          </a:prstGeom>
          <a:noFill/>
        </p:spPr>
        <p:txBody>
          <a:bodyPr wrap="square" rtlCol="0">
            <a:spAutoFit/>
          </a:bodyPr>
          <a:lstStyle/>
          <a:p>
            <a:pPr marL="285750" indent="-285750">
              <a:buFont typeface="Arial" charset="0"/>
              <a:buChar char="•"/>
            </a:pPr>
            <a:r>
              <a:rPr lang="fr-FR" sz="2000" dirty="0">
                <a:latin typeface="Avenir Book" charset="0"/>
                <a:ea typeface="Avenir Book" charset="0"/>
                <a:cs typeface="Avenir Book" charset="0"/>
              </a:rPr>
              <a:t>Désignation d’une personne chargée de ces questions</a:t>
            </a:r>
          </a:p>
          <a:p>
            <a:pPr marL="285750" indent="-285750">
              <a:buFont typeface="Arial" charset="0"/>
              <a:buChar char="•"/>
            </a:pPr>
            <a:r>
              <a:rPr lang="fr-FR" sz="2000" dirty="0">
                <a:latin typeface="Avenir Book" charset="0"/>
                <a:ea typeface="Avenir Book" charset="0"/>
                <a:cs typeface="Avenir Book" charset="0"/>
              </a:rPr>
              <a:t>Obligation de désigner un </a:t>
            </a:r>
            <a:r>
              <a:rPr lang="fr-FR" sz="2000" b="1" dirty="0">
                <a:latin typeface="Avenir Book" charset="0"/>
                <a:ea typeface="Avenir Book" charset="0"/>
                <a:cs typeface="Avenir Book" charset="0"/>
              </a:rPr>
              <a:t>Délégué à la protection des données personnelles DPO </a:t>
            </a:r>
          </a:p>
          <a:p>
            <a:pPr marL="742950" lvl="1" indent="-285750">
              <a:buFont typeface="Wingdings" charset="2"/>
              <a:buChar char="Ø"/>
            </a:pPr>
            <a:r>
              <a:rPr lang="fr-FR" sz="2000" dirty="0">
                <a:latin typeface="Avenir Book" charset="0"/>
                <a:ea typeface="Avenir Book" charset="0"/>
                <a:cs typeface="Avenir Book" charset="0"/>
              </a:rPr>
              <a:t>Pour les autorités et organismes publics (ministères, collectivités territoriales, établissements publics)</a:t>
            </a:r>
          </a:p>
          <a:p>
            <a:pPr marL="742950" lvl="1" indent="-285750">
              <a:buFont typeface="Wingdings" charset="2"/>
              <a:buChar char="Ø"/>
            </a:pPr>
            <a:r>
              <a:rPr lang="fr-FR" sz="2000" dirty="0">
                <a:latin typeface="Avenir Book" charset="0"/>
                <a:ea typeface="Avenir Book" charset="0"/>
                <a:cs typeface="Avenir Book" charset="0"/>
              </a:rPr>
              <a:t>Pour les organismes </a:t>
            </a:r>
            <a:r>
              <a:rPr lang="fr-FR" sz="2000" b="1" dirty="0">
                <a:latin typeface="Avenir Book" charset="0"/>
                <a:ea typeface="Avenir Book" charset="0"/>
                <a:cs typeface="Avenir Book" charset="0"/>
              </a:rPr>
              <a:t>dont les activités de base les amènent à réaliser un suivi régulier et systématique des personnes à grande échelle</a:t>
            </a:r>
            <a:r>
              <a:rPr lang="fr-FR" sz="2000" dirty="0">
                <a:latin typeface="Avenir Book" charset="0"/>
                <a:ea typeface="Avenir Book" charset="0"/>
                <a:cs typeface="Avenir Book" charset="0"/>
              </a:rPr>
              <a:t>(compagnies d'assurance ou les banques pour leurs fichiers clients, opérateurs téléphoniques ou fournisseurs d'accès internet)</a:t>
            </a:r>
          </a:p>
          <a:p>
            <a:pPr marL="742950" lvl="1" indent="-285750">
              <a:buFont typeface="Wingdings" charset="2"/>
              <a:buChar char="Ø"/>
            </a:pPr>
            <a:r>
              <a:rPr lang="fr-FR" sz="2000" dirty="0">
                <a:latin typeface="Avenir Book" charset="0"/>
                <a:ea typeface="Avenir Book" charset="0"/>
                <a:cs typeface="Avenir Book" charset="0"/>
              </a:rPr>
              <a:t>Pour les organismes dont les activités de base </a:t>
            </a:r>
            <a:r>
              <a:rPr lang="fr-FR" sz="2000" b="1" dirty="0">
                <a:latin typeface="Avenir Book" charset="0"/>
                <a:ea typeface="Avenir Book" charset="0"/>
                <a:cs typeface="Avenir Book" charset="0"/>
              </a:rPr>
              <a:t>les amènent à traiter à grande échelle des données dites "sensibles" </a:t>
            </a:r>
            <a:r>
              <a:rPr lang="fr-FR" sz="2000" dirty="0">
                <a:latin typeface="Avenir Book" charset="0"/>
                <a:ea typeface="Avenir Book" charset="0"/>
                <a:cs typeface="Avenir Book" charset="0"/>
              </a:rPr>
              <a:t>(données biométriques, génétiques, relatives à la santé, la vie sexuelle, l'origine raciale ou ethnique, les opinions politiques, les convictions religieuses ou philosophiques ou l'appartenance syndicale)ou </a:t>
            </a:r>
            <a:r>
              <a:rPr lang="fr-FR" sz="2000" b="1" dirty="0">
                <a:latin typeface="Avenir Book" charset="0"/>
                <a:ea typeface="Avenir Book" charset="0"/>
                <a:cs typeface="Avenir Book" charset="0"/>
              </a:rPr>
              <a:t>relatives à des condamnations pénales et infractions</a:t>
            </a:r>
            <a:endParaRPr lang="fr-FR" sz="2000" dirty="0">
              <a:latin typeface="Avenir Book" charset="0"/>
              <a:ea typeface="Avenir Book" charset="0"/>
              <a:cs typeface="Avenir Book" charset="0"/>
            </a:endParaRPr>
          </a:p>
        </p:txBody>
      </p:sp>
      <p:sp>
        <p:nvSpPr>
          <p:cNvPr id="5" name="Footer Placeholder 4">
            <a:extLst>
              <a:ext uri="{FF2B5EF4-FFF2-40B4-BE49-F238E27FC236}">
                <a16:creationId xmlns="" xmlns:a16="http://schemas.microsoft.com/office/drawing/2014/main" id="{8E329F0E-A042-9643-A67D-4D9B1F327640}"/>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00950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fr-FR" dirty="0"/>
              <a:t>ETAPE 2: CARTOGRAPHIER LES RISQUES</a:t>
            </a:r>
          </a:p>
        </p:txBody>
      </p:sp>
      <p:sp>
        <p:nvSpPr>
          <p:cNvPr id="4" name="TextBox 3"/>
          <p:cNvSpPr txBox="1"/>
          <p:nvPr/>
        </p:nvSpPr>
        <p:spPr>
          <a:xfrm>
            <a:off x="1061357" y="1531918"/>
            <a:ext cx="9617529" cy="4093428"/>
          </a:xfrm>
          <a:prstGeom prst="rect">
            <a:avLst/>
          </a:prstGeom>
          <a:noFill/>
        </p:spPr>
        <p:txBody>
          <a:bodyPr wrap="square" rtlCol="0">
            <a:spAutoFit/>
          </a:bodyPr>
          <a:lstStyle/>
          <a:p>
            <a:endParaRPr lang="fr-FR" sz="2000" dirty="0">
              <a:latin typeface="Avenir Book" charset="0"/>
              <a:ea typeface="Avenir Book" charset="0"/>
              <a:cs typeface="Avenir Book" charset="0"/>
            </a:endParaRPr>
          </a:p>
          <a:p>
            <a:pPr marL="342900" indent="-342900">
              <a:buFont typeface="Arial" charset="0"/>
              <a:buChar char="•"/>
            </a:pPr>
            <a:r>
              <a:rPr lang="fr-FR" sz="2000" b="1" dirty="0">
                <a:latin typeface="Avenir Book" charset="0"/>
                <a:ea typeface="Avenir Book" charset="0"/>
                <a:cs typeface="Avenir Book" charset="0"/>
              </a:rPr>
              <a:t>Inventaire des traitements </a:t>
            </a:r>
            <a:r>
              <a:rPr lang="fr-FR" sz="2000" dirty="0">
                <a:latin typeface="Avenir Book" charset="0"/>
                <a:ea typeface="Avenir Book" charset="0"/>
                <a:cs typeface="Avenir Book" charset="0"/>
              </a:rPr>
              <a:t>de données personnelles mis en œuvre</a:t>
            </a:r>
          </a:p>
          <a:p>
            <a:pPr marL="800100" lvl="1" indent="-342900">
              <a:buFont typeface="Wingdings" charset="2"/>
              <a:buChar char="Ø"/>
            </a:pPr>
            <a:r>
              <a:rPr lang="fr-FR" sz="2000" b="1" dirty="0">
                <a:latin typeface="Avenir Book" charset="0"/>
                <a:ea typeface="Avenir Book" charset="0"/>
                <a:cs typeface="Avenir Book" charset="0"/>
              </a:rPr>
              <a:t>Afin d’évaluer les pratiques et identifier les risques </a:t>
            </a:r>
            <a:r>
              <a:rPr lang="fr-FR" sz="2000" dirty="0">
                <a:latin typeface="Avenir Book" charset="0"/>
                <a:ea typeface="Avenir Book" charset="0"/>
                <a:cs typeface="Avenir Book" charset="0"/>
              </a:rPr>
              <a:t>associés à ces opérations de traitement</a:t>
            </a:r>
          </a:p>
          <a:p>
            <a:pPr marL="800100" lvl="1" indent="-342900">
              <a:buFont typeface="Wingdings" charset="2"/>
              <a:buChar char="Ø"/>
            </a:pPr>
            <a:r>
              <a:rPr lang="fr-FR" sz="2000" dirty="0">
                <a:latin typeface="Avenir Book" charset="0"/>
                <a:ea typeface="Avenir Book" charset="0"/>
                <a:cs typeface="Avenir Book" charset="0"/>
              </a:rPr>
              <a:t>Et arrêter </a:t>
            </a:r>
            <a:r>
              <a:rPr lang="fr-FR" sz="2000" b="1" dirty="0">
                <a:latin typeface="Avenir Book" charset="0"/>
                <a:ea typeface="Avenir Book" charset="0"/>
                <a:cs typeface="Avenir Book" charset="0"/>
              </a:rPr>
              <a:t>un plan d’action</a:t>
            </a:r>
            <a:endParaRPr lang="fr-FR" sz="2000" dirty="0">
              <a:latin typeface="Avenir Book" charset="0"/>
              <a:ea typeface="Avenir Book" charset="0"/>
              <a:cs typeface="Avenir Book" charset="0"/>
            </a:endParaRPr>
          </a:p>
          <a:p>
            <a:pPr marL="342900" indent="-342900">
              <a:buFont typeface="Arial" charset="0"/>
              <a:buChar char="•"/>
            </a:pPr>
            <a:endParaRPr lang="fr-FR" sz="2000" dirty="0">
              <a:latin typeface="Avenir Book" charset="0"/>
              <a:ea typeface="Avenir Book" charset="0"/>
              <a:cs typeface="Avenir Book" charset="0"/>
            </a:endParaRPr>
          </a:p>
          <a:p>
            <a:pPr marL="342900" indent="-342900">
              <a:buFont typeface="Arial" charset="0"/>
              <a:buChar char="•"/>
            </a:pPr>
            <a:r>
              <a:rPr lang="fr-FR" sz="2000" dirty="0">
                <a:latin typeface="Avenir Book" charset="0"/>
                <a:ea typeface="Avenir Book" charset="0"/>
                <a:cs typeface="Avenir Book" charset="0"/>
              </a:rPr>
              <a:t>Outil incontournable à votre disposition : Le registre</a:t>
            </a:r>
            <a:r>
              <a:rPr lang="fr-FR" sz="2000" b="1" dirty="0">
                <a:latin typeface="Avenir Book" charset="0"/>
                <a:ea typeface="Avenir Book" charset="0"/>
                <a:cs typeface="Avenir Book" charset="0"/>
              </a:rPr>
              <a:t> </a:t>
            </a:r>
            <a:r>
              <a:rPr lang="fr-FR" sz="2000" dirty="0">
                <a:latin typeface="Avenir Book" charset="0"/>
                <a:ea typeface="Avenir Book" charset="0"/>
                <a:cs typeface="Avenir Book" charset="0"/>
              </a:rPr>
              <a:t>des traitements</a:t>
            </a:r>
          </a:p>
          <a:p>
            <a:pPr marL="800100" lvl="1" indent="-342900">
              <a:buFont typeface="Wingdings" charset="2"/>
              <a:buChar char="Ø"/>
            </a:pPr>
            <a:r>
              <a:rPr lang="fr-FR" sz="2000" b="1" dirty="0">
                <a:latin typeface="Avenir Book" charset="0"/>
                <a:ea typeface="Avenir Book" charset="0"/>
                <a:cs typeface="Avenir Book" charset="0"/>
              </a:rPr>
              <a:t>Modèles de registre accessibles sur le site de la CNIL</a:t>
            </a:r>
            <a:endParaRPr lang="fr-FR" sz="2000" dirty="0">
              <a:latin typeface="Avenir Book" charset="0"/>
              <a:ea typeface="Avenir Book" charset="0"/>
              <a:cs typeface="Avenir Book" charset="0"/>
            </a:endParaRPr>
          </a:p>
          <a:p>
            <a:pPr marL="800100" lvl="1" indent="-342900">
              <a:buFont typeface="Wingdings" charset="2"/>
              <a:buChar char="Ø"/>
            </a:pPr>
            <a:r>
              <a:rPr lang="fr-FR" sz="2000" dirty="0">
                <a:latin typeface="Avenir Book" charset="0"/>
                <a:ea typeface="Avenir Book" charset="0"/>
                <a:cs typeface="Avenir Book" charset="0"/>
              </a:rPr>
              <a:t>Les modèles de déclaration CNIL peuvent également vous aider pour déterminer les finalités des traitements </a:t>
            </a:r>
          </a:p>
          <a:p>
            <a:r>
              <a:rPr lang="fr-FR" sz="2000" dirty="0">
                <a:latin typeface="Avenir Book" charset="0"/>
                <a:ea typeface="Avenir Book" charset="0"/>
                <a:cs typeface="Avenir Book" charset="0"/>
              </a:rPr>
              <a:t/>
            </a:r>
            <a:br>
              <a:rPr lang="fr-FR" sz="2000" dirty="0">
                <a:latin typeface="Avenir Book" charset="0"/>
                <a:ea typeface="Avenir Book" charset="0"/>
                <a:cs typeface="Avenir Book" charset="0"/>
              </a:rPr>
            </a:br>
            <a:endParaRPr lang="fr-FR" sz="2000" dirty="0">
              <a:latin typeface="Avenir Book" charset="0"/>
              <a:ea typeface="Avenir Book" charset="0"/>
              <a:cs typeface="Avenir Book" charset="0"/>
            </a:endParaRPr>
          </a:p>
          <a:p>
            <a:endParaRPr lang="fr-FR" sz="2000" dirty="0"/>
          </a:p>
        </p:txBody>
      </p:sp>
      <p:sp>
        <p:nvSpPr>
          <p:cNvPr id="5" name="Footer Placeholder 4">
            <a:extLst>
              <a:ext uri="{FF2B5EF4-FFF2-40B4-BE49-F238E27FC236}">
                <a16:creationId xmlns="" xmlns:a16="http://schemas.microsoft.com/office/drawing/2014/main" id="{37DB74D6-1E07-6341-B2CC-D08C8D8FB9B5}"/>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408050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9328" y="868530"/>
            <a:ext cx="9617529" cy="5324535"/>
          </a:xfrm>
          <a:prstGeom prst="rect">
            <a:avLst/>
          </a:prstGeom>
          <a:noFill/>
        </p:spPr>
        <p:txBody>
          <a:bodyPr wrap="square" rtlCol="0">
            <a:spAutoFit/>
          </a:bodyPr>
          <a:lstStyle/>
          <a:p>
            <a:r>
              <a:rPr lang="fr-FR" sz="2000" b="1" dirty="0">
                <a:latin typeface="Avenir Book" charset="0"/>
                <a:ea typeface="Avenir Book" charset="0"/>
                <a:cs typeface="Avenir Book" charset="0"/>
              </a:rPr>
              <a:t>Contenu du registre des traitements </a:t>
            </a:r>
          </a:p>
          <a:p>
            <a:endParaRPr lang="fr-FR" sz="2000" dirty="0">
              <a:latin typeface="Avenir Book" charset="0"/>
              <a:ea typeface="Avenir Book" charset="0"/>
              <a:cs typeface="Avenir Book" charset="0"/>
            </a:endParaRPr>
          </a:p>
          <a:p>
            <a:pPr marL="342900" indent="-342900">
              <a:buFont typeface="Arial" charset="0"/>
              <a:buChar char="•"/>
            </a:pPr>
            <a:r>
              <a:rPr lang="fr-FR" sz="2000" dirty="0">
                <a:latin typeface="Avenir Book" charset="0"/>
                <a:ea typeface="Avenir Book" charset="0"/>
                <a:cs typeface="Avenir Book" charset="0"/>
              </a:rPr>
              <a:t>Qui ? </a:t>
            </a:r>
          </a:p>
          <a:p>
            <a:pPr marL="800100" lvl="1" indent="-342900">
              <a:buFont typeface="Arial" charset="0"/>
              <a:buChar char="•"/>
            </a:pPr>
            <a:r>
              <a:rPr lang="fr-FR" sz="2000" dirty="0">
                <a:latin typeface="Avenir Book" charset="0"/>
                <a:ea typeface="Avenir Book" charset="0"/>
                <a:cs typeface="Avenir Book" charset="0"/>
              </a:rPr>
              <a:t>Indiquer dans le registre le nom et les coordonnées du RT (et de son représentant légal) et du délégué à la protection des données le cas échéant	</a:t>
            </a:r>
          </a:p>
          <a:p>
            <a:pPr marL="800100" lvl="1" indent="-342900">
              <a:buFont typeface="Arial" charset="0"/>
              <a:buChar char="•"/>
            </a:pPr>
            <a:r>
              <a:rPr lang="fr-FR" sz="2000" dirty="0">
                <a:latin typeface="Avenir Book" charset="0"/>
                <a:ea typeface="Avenir Book" charset="0"/>
                <a:cs typeface="Avenir Book" charset="0"/>
              </a:rPr>
              <a:t>Identifiez les responsables des services opérationnels traitant les données au sein de votre cabinet Etablissez la liste des ST</a:t>
            </a:r>
          </a:p>
          <a:p>
            <a:endParaRPr lang="fr-FR" sz="2000" dirty="0">
              <a:latin typeface="Avenir Book" charset="0"/>
              <a:ea typeface="Avenir Book" charset="0"/>
              <a:cs typeface="Avenir Book" charset="0"/>
            </a:endParaRPr>
          </a:p>
          <a:p>
            <a:pPr marL="342900" indent="-342900">
              <a:buFont typeface="Arial" charset="0"/>
              <a:buChar char="•"/>
            </a:pPr>
            <a:r>
              <a:rPr lang="fr-FR" sz="2000" b="1" dirty="0">
                <a:latin typeface="Avenir Book" charset="0"/>
                <a:ea typeface="Avenir Book" charset="0"/>
                <a:cs typeface="Avenir Book" charset="0"/>
              </a:rPr>
              <a:t>Quoi ?</a:t>
            </a:r>
          </a:p>
          <a:p>
            <a:pPr marL="800100" lvl="1" indent="-342900">
              <a:buFont typeface="Arial" charset="0"/>
              <a:buChar char="•"/>
            </a:pPr>
            <a:r>
              <a:rPr lang="fr-FR" sz="2000" dirty="0">
                <a:latin typeface="Avenir Book" charset="0"/>
                <a:ea typeface="Avenir Book" charset="0"/>
                <a:cs typeface="Avenir Book" charset="0"/>
              </a:rPr>
              <a:t>Identifiez les catégories de données traitées </a:t>
            </a:r>
          </a:p>
          <a:p>
            <a:pPr marL="800100" lvl="1" indent="-342900">
              <a:buFont typeface="Arial" charset="0"/>
              <a:buChar char="•"/>
            </a:pPr>
            <a:r>
              <a:rPr lang="fr-FR" sz="2000" dirty="0">
                <a:latin typeface="Avenir Book" charset="0"/>
                <a:ea typeface="Avenir Book" charset="0"/>
                <a:cs typeface="Avenir Book" charset="0"/>
              </a:rPr>
              <a:t>Identifiez les données susceptibles de soulever des risques en raison de leur sensibilité particulière (données relatives à la santé par exemple)</a:t>
            </a:r>
          </a:p>
          <a:p>
            <a:endParaRPr lang="fr-FR" sz="2000" dirty="0">
              <a:latin typeface="Avenir Book" charset="0"/>
              <a:ea typeface="Avenir Book" charset="0"/>
              <a:cs typeface="Avenir Book" charset="0"/>
            </a:endParaRPr>
          </a:p>
          <a:p>
            <a:pPr marL="342900" indent="-342900">
              <a:buFont typeface="Arial" charset="0"/>
              <a:buChar char="•"/>
            </a:pPr>
            <a:r>
              <a:rPr lang="fr-FR" sz="2000" b="1" dirty="0">
                <a:latin typeface="Avenir Book" charset="0"/>
                <a:ea typeface="Avenir Book" charset="0"/>
                <a:cs typeface="Avenir Book" charset="0"/>
              </a:rPr>
              <a:t>Pourquoi ?</a:t>
            </a:r>
          </a:p>
          <a:p>
            <a:pPr marL="800100" lvl="1" indent="-342900">
              <a:buFont typeface="Arial" charset="0"/>
              <a:buChar char="•"/>
            </a:pPr>
            <a:r>
              <a:rPr lang="fr-FR" sz="2000" dirty="0">
                <a:latin typeface="Avenir Book" charset="0"/>
                <a:ea typeface="Avenir Book" charset="0"/>
                <a:cs typeface="Avenir Book" charset="0"/>
              </a:rPr>
              <a:t>Indiquez la ou les finalités pour lesquelles les données sont collectées ou traitées (traitement technique du dossier, gestion RH…) </a:t>
            </a:r>
          </a:p>
        </p:txBody>
      </p:sp>
      <p:sp>
        <p:nvSpPr>
          <p:cNvPr id="3" name="Footer Placeholder 2">
            <a:extLst>
              <a:ext uri="{FF2B5EF4-FFF2-40B4-BE49-F238E27FC236}">
                <a16:creationId xmlns="" xmlns:a16="http://schemas.microsoft.com/office/drawing/2014/main" id="{FC64A834-4F64-804E-BE45-D639C0872E14}"/>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4989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FD911CFA-0EA7-8A45-9D90-AAE13CDE49F9}"/>
              </a:ext>
            </a:extLst>
          </p:cNvPr>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1651509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9328" y="868530"/>
            <a:ext cx="9617529" cy="5324535"/>
          </a:xfrm>
          <a:prstGeom prst="rect">
            <a:avLst/>
          </a:prstGeom>
          <a:noFill/>
        </p:spPr>
        <p:txBody>
          <a:bodyPr wrap="square" rtlCol="0">
            <a:spAutoFit/>
          </a:bodyPr>
          <a:lstStyle/>
          <a:p>
            <a:r>
              <a:rPr lang="fr-FR" sz="2000" b="1" dirty="0">
                <a:latin typeface="Avenir Book" charset="0"/>
                <a:ea typeface="Avenir Book" charset="0"/>
                <a:cs typeface="Avenir Book" charset="0"/>
              </a:rPr>
              <a:t>Contenu du registre des traitements (suite)</a:t>
            </a:r>
          </a:p>
          <a:p>
            <a:endParaRPr lang="fr-FR" sz="2000" dirty="0">
              <a:latin typeface="Avenir Book" charset="0"/>
              <a:ea typeface="Avenir Book" charset="0"/>
              <a:cs typeface="Avenir Book" charset="0"/>
            </a:endParaRPr>
          </a:p>
          <a:p>
            <a:pPr marL="342900" indent="-342900">
              <a:buFont typeface="Arial" charset="0"/>
              <a:buChar char="•"/>
            </a:pPr>
            <a:r>
              <a:rPr lang="fr-FR" sz="2000" b="1" dirty="0">
                <a:latin typeface="Avenir Book" charset="0"/>
                <a:ea typeface="Avenir Book" charset="0"/>
                <a:cs typeface="Avenir Book" charset="0"/>
              </a:rPr>
              <a:t>Où ?</a:t>
            </a:r>
          </a:p>
          <a:p>
            <a:pPr marL="800100" lvl="1" indent="-342900">
              <a:buFont typeface="Arial" charset="0"/>
              <a:buChar char="•"/>
            </a:pPr>
            <a:r>
              <a:rPr lang="fr-FR" sz="2000" dirty="0">
                <a:latin typeface="Avenir Book" charset="0"/>
                <a:ea typeface="Avenir Book" charset="0"/>
                <a:cs typeface="Avenir Book" charset="0"/>
              </a:rPr>
              <a:t>Déterminez le pays où les données sont hébergées</a:t>
            </a:r>
          </a:p>
          <a:p>
            <a:pPr marL="800100" lvl="1" indent="-342900">
              <a:buFont typeface="Arial" charset="0"/>
              <a:buChar char="•"/>
            </a:pPr>
            <a:r>
              <a:rPr lang="fr-FR" sz="2000" dirty="0">
                <a:latin typeface="Avenir Book" charset="0"/>
                <a:ea typeface="Avenir Book" charset="0"/>
                <a:cs typeface="Avenir Book" charset="0"/>
              </a:rPr>
              <a:t>Indiquez vers quels pays les données sont éventuellement transférées</a:t>
            </a:r>
            <a:br>
              <a:rPr lang="fr-FR" sz="2000" dirty="0">
                <a:latin typeface="Avenir Book" charset="0"/>
                <a:ea typeface="Avenir Book" charset="0"/>
                <a:cs typeface="Avenir Book" charset="0"/>
              </a:rPr>
            </a:br>
            <a:endParaRPr lang="fr-FR" sz="2000" dirty="0">
              <a:latin typeface="Avenir Book" charset="0"/>
              <a:ea typeface="Avenir Book" charset="0"/>
              <a:cs typeface="Avenir Book" charset="0"/>
            </a:endParaRPr>
          </a:p>
          <a:p>
            <a:pPr marL="342900" indent="-342900">
              <a:buFont typeface="Arial" charset="0"/>
              <a:buChar char="•"/>
            </a:pPr>
            <a:r>
              <a:rPr lang="fr-FR" sz="2000" b="1" dirty="0">
                <a:latin typeface="Avenir Book" charset="0"/>
                <a:ea typeface="Avenir Book" charset="0"/>
                <a:cs typeface="Avenir Book" charset="0"/>
              </a:rPr>
              <a:t>Jusqu’à quand ? </a:t>
            </a:r>
          </a:p>
          <a:p>
            <a:pPr marL="800100" lvl="1" indent="-342900">
              <a:buFont typeface="Arial" charset="0"/>
              <a:buChar char="•"/>
            </a:pPr>
            <a:r>
              <a:rPr lang="fr-FR" sz="2000" dirty="0">
                <a:latin typeface="Avenir Book" charset="0"/>
                <a:ea typeface="Avenir Book" charset="0"/>
                <a:cs typeface="Avenir Book" charset="0"/>
              </a:rPr>
              <a:t>Indiquer la durée de conservation pour chaque catégorie de données </a:t>
            </a:r>
            <a:r>
              <a:rPr lang="fr-FR" sz="2000" b="1" dirty="0">
                <a:latin typeface="Avenir Book" charset="0"/>
                <a:ea typeface="Avenir Book" charset="0"/>
                <a:cs typeface="Avenir Book" charset="0"/>
              </a:rPr>
              <a:t/>
            </a:r>
            <a:br>
              <a:rPr lang="fr-FR" sz="2000" b="1" dirty="0">
                <a:latin typeface="Avenir Book" charset="0"/>
                <a:ea typeface="Avenir Book" charset="0"/>
                <a:cs typeface="Avenir Book" charset="0"/>
              </a:rPr>
            </a:br>
            <a:endParaRPr lang="fr-FR" sz="2000" b="1" dirty="0">
              <a:latin typeface="Avenir Book" charset="0"/>
              <a:ea typeface="Avenir Book" charset="0"/>
              <a:cs typeface="Avenir Book" charset="0"/>
            </a:endParaRPr>
          </a:p>
          <a:p>
            <a:pPr marL="342900" indent="-342900">
              <a:buFont typeface="Arial" charset="0"/>
              <a:buChar char="•"/>
            </a:pPr>
            <a:r>
              <a:rPr lang="fr-FR" sz="2000" b="1" dirty="0">
                <a:latin typeface="Avenir Book" charset="0"/>
                <a:ea typeface="Avenir Book" charset="0"/>
                <a:cs typeface="Avenir Book" charset="0"/>
              </a:rPr>
              <a:t>Comment ?</a:t>
            </a:r>
          </a:p>
          <a:p>
            <a:pPr marL="800100" lvl="1" indent="-342900">
              <a:buFont typeface="Arial" charset="0"/>
              <a:buChar char="•"/>
            </a:pPr>
            <a:r>
              <a:rPr lang="fr-FR" sz="2000" dirty="0">
                <a:latin typeface="Avenir Book" charset="0"/>
                <a:ea typeface="Avenir Book" charset="0"/>
                <a:cs typeface="Avenir Book" charset="0"/>
              </a:rPr>
              <a:t>Quelles mesures de sécurité sont mises en œuvre pour minimiser les risques d’accès non autorisés aux données et donc d’impact sur la vie privée des personnes concernées ? </a:t>
            </a:r>
          </a:p>
          <a:p>
            <a:r>
              <a:rPr lang="fr-FR" sz="2000" dirty="0"/>
              <a:t/>
            </a:r>
            <a:br>
              <a:rPr lang="fr-FR" sz="2000" dirty="0"/>
            </a:br>
            <a:endParaRPr lang="fr-FR" sz="2000" dirty="0"/>
          </a:p>
          <a:p>
            <a:r>
              <a:rPr lang="fr-FR" sz="2000" dirty="0"/>
              <a:t/>
            </a:r>
            <a:br>
              <a:rPr lang="fr-FR" sz="2000" dirty="0"/>
            </a:br>
            <a:endParaRPr lang="fr-FR" sz="2000" dirty="0"/>
          </a:p>
        </p:txBody>
      </p:sp>
      <p:sp>
        <p:nvSpPr>
          <p:cNvPr id="3" name="Footer Placeholder 2">
            <a:extLst>
              <a:ext uri="{FF2B5EF4-FFF2-40B4-BE49-F238E27FC236}">
                <a16:creationId xmlns="" xmlns:a16="http://schemas.microsoft.com/office/drawing/2014/main" id="{EDC32064-266C-7745-8021-4E052CF9369A}"/>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2183391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fr-FR" dirty="0"/>
              <a:t>ETAPE 3: PRIORISER</a:t>
            </a:r>
          </a:p>
        </p:txBody>
      </p:sp>
      <p:sp>
        <p:nvSpPr>
          <p:cNvPr id="4" name="TextBox 3"/>
          <p:cNvSpPr txBox="1"/>
          <p:nvPr/>
        </p:nvSpPr>
        <p:spPr>
          <a:xfrm>
            <a:off x="1061357" y="1531918"/>
            <a:ext cx="9617529" cy="5016758"/>
          </a:xfrm>
          <a:prstGeom prst="rect">
            <a:avLst/>
          </a:prstGeom>
          <a:noFill/>
        </p:spPr>
        <p:txBody>
          <a:bodyPr wrap="square" rtlCol="0">
            <a:spAutoFit/>
          </a:bodyPr>
          <a:lstStyle/>
          <a:p>
            <a:r>
              <a:rPr lang="fr-FR" sz="2000" dirty="0">
                <a:latin typeface="Avenir Book" charset="0"/>
                <a:ea typeface="Avenir Book" charset="0"/>
                <a:cs typeface="Avenir Book" charset="0"/>
              </a:rPr>
              <a:t>Après avoir identifié les traitements de données personnelles mis en œuvre au sein de votre organisme, vous devez, pour chacun d’eux, identifier les actions à mener pour vous conformer aux obligations actuelles et à venir.</a:t>
            </a:r>
          </a:p>
          <a:p>
            <a:endParaRPr lang="fr-FR" sz="2000" dirty="0">
              <a:latin typeface="Avenir Book" charset="0"/>
              <a:ea typeface="Avenir Book" charset="0"/>
              <a:cs typeface="Avenir Book" charset="0"/>
            </a:endParaRPr>
          </a:p>
          <a:p>
            <a:r>
              <a:rPr lang="fr-FR" sz="2000" dirty="0">
                <a:latin typeface="Avenir Book" charset="0"/>
                <a:ea typeface="Avenir Book" charset="0"/>
                <a:cs typeface="Avenir Book" charset="0"/>
              </a:rPr>
              <a:t>Cette priorisation peut être menée au regard des risques que font peser vos traitements sur les libertés des personnes concernées. Certaines tâches seront faciles à mettre en œuvre et vous permettront de progresser rapidement.</a:t>
            </a:r>
          </a:p>
          <a:p>
            <a:r>
              <a:rPr lang="fr-FR" sz="2000" b="1" dirty="0">
                <a:latin typeface="Avenir Book" charset="0"/>
                <a:ea typeface="Avenir Book" charset="0"/>
                <a:cs typeface="Avenir Book" charset="0"/>
              </a:rPr>
              <a:t/>
            </a:r>
            <a:br>
              <a:rPr lang="fr-FR" sz="2000" b="1" dirty="0">
                <a:latin typeface="Avenir Book" charset="0"/>
                <a:ea typeface="Avenir Book" charset="0"/>
                <a:cs typeface="Avenir Book" charset="0"/>
              </a:rPr>
            </a:br>
            <a:r>
              <a:rPr lang="fr-FR" sz="2000" b="1" dirty="0">
                <a:latin typeface="Avenir Book" charset="0"/>
                <a:ea typeface="Avenir Book" charset="0"/>
                <a:cs typeface="Avenir Book" charset="0"/>
              </a:rPr>
              <a:t>Points d’attention quels que soient vos traitements</a:t>
            </a:r>
          </a:p>
          <a:p>
            <a:endParaRPr lang="fr-FR" sz="2000" b="1" dirty="0">
              <a:latin typeface="Avenir Book" charset="0"/>
              <a:ea typeface="Avenir Book" charset="0"/>
              <a:cs typeface="Avenir Book" charset="0"/>
            </a:endParaRPr>
          </a:p>
          <a:p>
            <a:pPr marL="342900" indent="-342900">
              <a:buFont typeface="Arial" charset="0"/>
              <a:buChar char="•"/>
            </a:pPr>
            <a:r>
              <a:rPr lang="fr-FR" sz="2000" dirty="0">
                <a:latin typeface="Avenir Book" charset="0"/>
                <a:ea typeface="Avenir Book" charset="0"/>
                <a:cs typeface="Avenir Book" charset="0"/>
              </a:rPr>
              <a:t>Assurez-vous que</a:t>
            </a:r>
            <a:r>
              <a:rPr lang="fr-FR" sz="2000" b="1" dirty="0">
                <a:latin typeface="Avenir Book" charset="0"/>
                <a:ea typeface="Avenir Book" charset="0"/>
                <a:cs typeface="Avenir Book" charset="0"/>
              </a:rPr>
              <a:t> seules les données strictement nécessaires</a:t>
            </a:r>
            <a:r>
              <a:rPr lang="fr-FR" sz="2000" dirty="0">
                <a:latin typeface="Avenir Book" charset="0"/>
                <a:ea typeface="Avenir Book" charset="0"/>
                <a:cs typeface="Avenir Book" charset="0"/>
              </a:rPr>
              <a:t> à la poursuite de vos objectifs sont collectées et traitées.</a:t>
            </a:r>
          </a:p>
          <a:p>
            <a:pPr marL="342900" indent="-342900">
              <a:buFont typeface="Arial" charset="0"/>
              <a:buChar char="•"/>
            </a:pPr>
            <a:r>
              <a:rPr lang="fr-FR" sz="2000" dirty="0">
                <a:latin typeface="Avenir Book" charset="0"/>
                <a:ea typeface="Avenir Book" charset="0"/>
                <a:cs typeface="Avenir Book" charset="0"/>
              </a:rPr>
              <a:t>Identifiez </a:t>
            </a:r>
            <a:r>
              <a:rPr lang="fr-FR" sz="2000" b="1" dirty="0">
                <a:latin typeface="Avenir Book" charset="0"/>
                <a:ea typeface="Avenir Book" charset="0"/>
                <a:cs typeface="Avenir Book" charset="0"/>
              </a:rPr>
              <a:t>la base juridique</a:t>
            </a:r>
            <a:r>
              <a:rPr lang="fr-FR" sz="2000" dirty="0">
                <a:latin typeface="Avenir Book" charset="0"/>
                <a:ea typeface="Avenir Book" charset="0"/>
                <a:cs typeface="Avenir Book" charset="0"/>
              </a:rPr>
              <a:t> sur laquelle se fonde votre traitement (par exemple : consentement de la personne, intérêt légitime, contrat, obligation légale) </a:t>
            </a:r>
          </a:p>
          <a:p>
            <a:pPr marL="342900" indent="-342900">
              <a:buFont typeface="Arial" charset="0"/>
              <a:buChar char="•"/>
            </a:pPr>
            <a:endParaRPr lang="fr-FR" sz="2000" dirty="0">
              <a:latin typeface="Avenir Book" charset="0"/>
              <a:ea typeface="Avenir Book" charset="0"/>
              <a:cs typeface="Avenir Book" charset="0"/>
            </a:endParaRPr>
          </a:p>
          <a:p>
            <a:endParaRPr lang="fr-FR" sz="2000" dirty="0"/>
          </a:p>
        </p:txBody>
      </p:sp>
      <p:sp>
        <p:nvSpPr>
          <p:cNvPr id="5" name="Footer Placeholder 4">
            <a:extLst>
              <a:ext uri="{FF2B5EF4-FFF2-40B4-BE49-F238E27FC236}">
                <a16:creationId xmlns="" xmlns:a16="http://schemas.microsoft.com/office/drawing/2014/main" id="{87A95C05-A628-1241-B3C1-D6836517D92C}"/>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510007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fr-FR" dirty="0"/>
              <a:t>ETAPE 3: PRIORISER (suite)</a:t>
            </a:r>
          </a:p>
        </p:txBody>
      </p:sp>
      <p:sp>
        <p:nvSpPr>
          <p:cNvPr id="4" name="TextBox 3"/>
          <p:cNvSpPr txBox="1"/>
          <p:nvPr/>
        </p:nvSpPr>
        <p:spPr>
          <a:xfrm>
            <a:off x="1061357" y="1531918"/>
            <a:ext cx="9617529" cy="4093428"/>
          </a:xfrm>
          <a:prstGeom prst="rect">
            <a:avLst/>
          </a:prstGeom>
          <a:noFill/>
        </p:spPr>
        <p:txBody>
          <a:bodyPr wrap="square" rtlCol="0">
            <a:spAutoFit/>
          </a:bodyPr>
          <a:lstStyle/>
          <a:p>
            <a:r>
              <a:rPr lang="fr-FR" sz="2000" b="1" dirty="0">
                <a:latin typeface="Avenir Book" charset="0"/>
                <a:ea typeface="Avenir Book" charset="0"/>
                <a:cs typeface="Avenir Book" charset="0"/>
              </a:rPr>
              <a:t>Points d’attention quels que soient vos traitements (suite)</a:t>
            </a:r>
          </a:p>
          <a:p>
            <a:endParaRPr lang="fr-FR" sz="2000" dirty="0">
              <a:latin typeface="Avenir Book" charset="0"/>
              <a:ea typeface="Avenir Book" charset="0"/>
              <a:cs typeface="Avenir Book" charset="0"/>
            </a:endParaRPr>
          </a:p>
          <a:p>
            <a:pPr marL="342900" indent="-342900">
              <a:buFont typeface="Arial" charset="0"/>
              <a:buChar char="•"/>
            </a:pPr>
            <a:r>
              <a:rPr lang="fr-FR" sz="2000" dirty="0">
                <a:latin typeface="Avenir Book" charset="0"/>
                <a:ea typeface="Avenir Book" charset="0"/>
                <a:cs typeface="Avenir Book" charset="0"/>
              </a:rPr>
              <a:t>Révisez vos </a:t>
            </a:r>
            <a:r>
              <a:rPr lang="fr-FR" sz="2000" b="1" dirty="0">
                <a:latin typeface="Avenir Book" charset="0"/>
                <a:ea typeface="Avenir Book" charset="0"/>
                <a:cs typeface="Avenir Book" charset="0"/>
              </a:rPr>
              <a:t>mentions d’information</a:t>
            </a:r>
            <a:r>
              <a:rPr lang="fr-FR" sz="2000" dirty="0">
                <a:latin typeface="Avenir Book" charset="0"/>
                <a:ea typeface="Avenir Book" charset="0"/>
                <a:cs typeface="Avenir Book" charset="0"/>
              </a:rPr>
              <a:t> afin qu’elles soient conformes aux exigences du règlement  (articles 12, 13 et 14 du règlement)</a:t>
            </a:r>
          </a:p>
          <a:p>
            <a:pPr marL="342900" indent="-342900">
              <a:buFont typeface="Arial" charset="0"/>
              <a:buChar char="•"/>
            </a:pPr>
            <a:r>
              <a:rPr lang="fr-FR" sz="2000" dirty="0">
                <a:latin typeface="Avenir Book" charset="0"/>
                <a:ea typeface="Avenir Book" charset="0"/>
                <a:cs typeface="Avenir Book" charset="0"/>
              </a:rPr>
              <a:t>Vérifiez que vos </a:t>
            </a:r>
            <a:r>
              <a:rPr lang="fr-FR" sz="2000" b="1" dirty="0">
                <a:latin typeface="Avenir Book" charset="0"/>
                <a:ea typeface="Avenir Book" charset="0"/>
                <a:cs typeface="Avenir Book" charset="0"/>
              </a:rPr>
              <a:t>sous-traitants</a:t>
            </a:r>
            <a:r>
              <a:rPr lang="fr-FR" sz="2000" dirty="0">
                <a:latin typeface="Avenir Book" charset="0"/>
                <a:ea typeface="Avenir Book" charset="0"/>
                <a:cs typeface="Avenir Book" charset="0"/>
              </a:rPr>
              <a:t> connaissent leurs nouvelles obligations et leurs responsabilités, assurez-vous de l’existence de clauses contractuelles rappelant les obligations du sous-traitant en matière de sécurité, de confidentialité et de protection des données personnelles traitées.</a:t>
            </a:r>
          </a:p>
          <a:p>
            <a:pPr marL="342900" indent="-342900">
              <a:buFont typeface="Arial" charset="0"/>
              <a:buChar char="•"/>
            </a:pPr>
            <a:r>
              <a:rPr lang="fr-FR" sz="2000" dirty="0">
                <a:latin typeface="Avenir Book" charset="0"/>
                <a:ea typeface="Avenir Book" charset="0"/>
                <a:cs typeface="Avenir Book" charset="0"/>
              </a:rPr>
              <a:t>Prévoyez les modalités d'exercice des </a:t>
            </a:r>
            <a:r>
              <a:rPr lang="fr-FR" sz="2000" b="1" dirty="0">
                <a:latin typeface="Avenir Book" charset="0"/>
                <a:ea typeface="Avenir Book" charset="0"/>
                <a:cs typeface="Avenir Book" charset="0"/>
              </a:rPr>
              <a:t>droits des personnes </a:t>
            </a:r>
            <a:r>
              <a:rPr lang="fr-FR" sz="2000" dirty="0">
                <a:latin typeface="Avenir Book" charset="0"/>
                <a:ea typeface="Avenir Book" charset="0"/>
                <a:cs typeface="Avenir Book" charset="0"/>
              </a:rPr>
              <a:t>concernées (droit d'accès, de rectification, droit à la portabilité, retrait du consentement...)</a:t>
            </a:r>
          </a:p>
          <a:p>
            <a:pPr marL="342900" indent="-342900">
              <a:buFont typeface="Arial" charset="0"/>
              <a:buChar char="•"/>
            </a:pPr>
            <a:r>
              <a:rPr lang="fr-FR" sz="2000" dirty="0">
                <a:latin typeface="Avenir Book" charset="0"/>
                <a:ea typeface="Avenir Book" charset="0"/>
                <a:cs typeface="Avenir Book" charset="0"/>
              </a:rPr>
              <a:t>Vérifiez les </a:t>
            </a:r>
            <a:r>
              <a:rPr lang="fr-FR" sz="2000" b="1" dirty="0">
                <a:latin typeface="Avenir Book" charset="0"/>
                <a:ea typeface="Avenir Book" charset="0"/>
                <a:cs typeface="Avenir Book" charset="0"/>
              </a:rPr>
              <a:t>mesures de sécurité</a:t>
            </a:r>
            <a:r>
              <a:rPr lang="fr-FR" sz="2000" dirty="0">
                <a:latin typeface="Avenir Book" charset="0"/>
                <a:ea typeface="Avenir Book" charset="0"/>
                <a:cs typeface="Avenir Book" charset="0"/>
              </a:rPr>
              <a:t> mises en place.</a:t>
            </a:r>
          </a:p>
          <a:p>
            <a:endParaRPr lang="fr-FR" sz="2000" dirty="0">
              <a:latin typeface="Avenir Book" charset="0"/>
              <a:ea typeface="Avenir Book" charset="0"/>
              <a:cs typeface="Avenir Book" charset="0"/>
            </a:endParaRPr>
          </a:p>
          <a:p>
            <a:endParaRPr lang="fr-FR" sz="2000" dirty="0"/>
          </a:p>
        </p:txBody>
      </p:sp>
      <p:sp>
        <p:nvSpPr>
          <p:cNvPr id="5" name="Footer Placeholder 4">
            <a:extLst>
              <a:ext uri="{FF2B5EF4-FFF2-40B4-BE49-F238E27FC236}">
                <a16:creationId xmlns="" xmlns:a16="http://schemas.microsoft.com/office/drawing/2014/main" id="{E7B2030D-151A-834C-896F-6F823B66B4A6}"/>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2796554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fr-FR" dirty="0"/>
              <a:t>ETAPE 3</a:t>
            </a:r>
            <a:r>
              <a:rPr lang="fr-FR"/>
              <a:t>: PRIORISER (suite)</a:t>
            </a:r>
            <a:endParaRPr lang="fr-FR" dirty="0"/>
          </a:p>
        </p:txBody>
      </p:sp>
      <p:sp>
        <p:nvSpPr>
          <p:cNvPr id="4" name="TextBox 3"/>
          <p:cNvSpPr txBox="1"/>
          <p:nvPr/>
        </p:nvSpPr>
        <p:spPr>
          <a:xfrm>
            <a:off x="1061357" y="1531918"/>
            <a:ext cx="9617529" cy="4093428"/>
          </a:xfrm>
          <a:prstGeom prst="rect">
            <a:avLst/>
          </a:prstGeom>
          <a:noFill/>
        </p:spPr>
        <p:txBody>
          <a:bodyPr wrap="square" rtlCol="0">
            <a:spAutoFit/>
          </a:bodyPr>
          <a:lstStyle/>
          <a:p>
            <a:r>
              <a:rPr lang="fr-FR" sz="2000" b="1" dirty="0">
                <a:latin typeface="Avenir Book" charset="0"/>
                <a:ea typeface="Avenir Book" charset="0"/>
                <a:cs typeface="Avenir Book" charset="0"/>
              </a:rPr>
              <a:t>Points d’attention quels que soient vos traitements (suite)</a:t>
            </a:r>
          </a:p>
          <a:p>
            <a:endParaRPr lang="fr-FR" sz="2000" dirty="0">
              <a:latin typeface="Avenir Book" charset="0"/>
              <a:ea typeface="Avenir Book" charset="0"/>
              <a:cs typeface="Avenir Book" charset="0"/>
            </a:endParaRPr>
          </a:p>
          <a:p>
            <a:pPr marL="342900" indent="-342900">
              <a:buFont typeface="Arial" charset="0"/>
              <a:buChar char="•"/>
            </a:pPr>
            <a:r>
              <a:rPr lang="fr-FR" sz="2000" dirty="0">
                <a:latin typeface="Avenir Book" charset="0"/>
                <a:ea typeface="Avenir Book" charset="0"/>
                <a:cs typeface="Avenir Book" charset="0"/>
              </a:rPr>
              <a:t>Révisez vos </a:t>
            </a:r>
            <a:r>
              <a:rPr lang="fr-FR" sz="2000" b="1" dirty="0">
                <a:latin typeface="Avenir Book" charset="0"/>
                <a:ea typeface="Avenir Book" charset="0"/>
                <a:cs typeface="Avenir Book" charset="0"/>
              </a:rPr>
              <a:t>mentions d’information</a:t>
            </a:r>
            <a:r>
              <a:rPr lang="fr-FR" sz="2000" dirty="0">
                <a:latin typeface="Avenir Book" charset="0"/>
                <a:ea typeface="Avenir Book" charset="0"/>
                <a:cs typeface="Avenir Book" charset="0"/>
              </a:rPr>
              <a:t> afin qu’elles soient conformes aux exigences du règlement  </a:t>
            </a:r>
          </a:p>
          <a:p>
            <a:pPr marL="342900" indent="-342900">
              <a:buFont typeface="Arial" charset="0"/>
              <a:buChar char="•"/>
            </a:pPr>
            <a:r>
              <a:rPr lang="fr-FR" sz="2000" dirty="0">
                <a:latin typeface="Avenir Book" charset="0"/>
                <a:ea typeface="Avenir Book" charset="0"/>
                <a:cs typeface="Avenir Book" charset="0"/>
              </a:rPr>
              <a:t>Vérifiez que vos </a:t>
            </a:r>
            <a:r>
              <a:rPr lang="fr-FR" sz="2000" b="1" dirty="0">
                <a:latin typeface="Avenir Book" charset="0"/>
                <a:ea typeface="Avenir Book" charset="0"/>
                <a:cs typeface="Avenir Book" charset="0"/>
              </a:rPr>
              <a:t>sous-traitants</a:t>
            </a:r>
            <a:r>
              <a:rPr lang="fr-FR" sz="2000" dirty="0">
                <a:latin typeface="Avenir Book" charset="0"/>
                <a:ea typeface="Avenir Book" charset="0"/>
                <a:cs typeface="Avenir Book" charset="0"/>
              </a:rPr>
              <a:t> connaissent leurs nouvelles obligations et leurs responsabilités, assurez-vous de l’existence de clauses contractuelles rappelant les obligations du sous-traitant en matière de sécurité, de confidentialité et de protection des données personnelles traitées.</a:t>
            </a:r>
          </a:p>
          <a:p>
            <a:pPr marL="342900" indent="-342900">
              <a:buFont typeface="Arial" charset="0"/>
              <a:buChar char="•"/>
            </a:pPr>
            <a:r>
              <a:rPr lang="fr-FR" sz="2000" dirty="0">
                <a:latin typeface="Avenir Book" charset="0"/>
                <a:ea typeface="Avenir Book" charset="0"/>
                <a:cs typeface="Avenir Book" charset="0"/>
              </a:rPr>
              <a:t>Prévoyez les modalités d'exercice des </a:t>
            </a:r>
            <a:r>
              <a:rPr lang="fr-FR" sz="2000" b="1" dirty="0">
                <a:latin typeface="Avenir Book" charset="0"/>
                <a:ea typeface="Avenir Book" charset="0"/>
                <a:cs typeface="Avenir Book" charset="0"/>
              </a:rPr>
              <a:t>droits des personnes </a:t>
            </a:r>
            <a:r>
              <a:rPr lang="fr-FR" sz="2000" dirty="0">
                <a:latin typeface="Avenir Book" charset="0"/>
                <a:ea typeface="Avenir Book" charset="0"/>
                <a:cs typeface="Avenir Book" charset="0"/>
              </a:rPr>
              <a:t>concernées (droit d'accès, de rectification, droit à la portabilité, retrait du consentement...)</a:t>
            </a:r>
          </a:p>
          <a:p>
            <a:pPr marL="342900" indent="-342900">
              <a:buFont typeface="Arial" charset="0"/>
              <a:buChar char="•"/>
            </a:pPr>
            <a:r>
              <a:rPr lang="fr-FR" sz="2000" dirty="0">
                <a:latin typeface="Avenir Book" charset="0"/>
                <a:ea typeface="Avenir Book" charset="0"/>
                <a:cs typeface="Avenir Book" charset="0"/>
              </a:rPr>
              <a:t>Vérifiez les </a:t>
            </a:r>
            <a:r>
              <a:rPr lang="fr-FR" sz="2000" b="1" dirty="0">
                <a:latin typeface="Avenir Book" charset="0"/>
                <a:ea typeface="Avenir Book" charset="0"/>
                <a:cs typeface="Avenir Book" charset="0"/>
              </a:rPr>
              <a:t>mesures de sécurité</a:t>
            </a:r>
            <a:r>
              <a:rPr lang="fr-FR" sz="2000" dirty="0">
                <a:latin typeface="Avenir Book" charset="0"/>
                <a:ea typeface="Avenir Book" charset="0"/>
                <a:cs typeface="Avenir Book" charset="0"/>
              </a:rPr>
              <a:t> mises en place.</a:t>
            </a:r>
          </a:p>
          <a:p>
            <a:endParaRPr lang="fr-FR" sz="2000" dirty="0">
              <a:latin typeface="Avenir Book" charset="0"/>
              <a:ea typeface="Avenir Book" charset="0"/>
              <a:cs typeface="Avenir Book" charset="0"/>
            </a:endParaRPr>
          </a:p>
          <a:p>
            <a:endParaRPr lang="fr-FR" sz="2000" dirty="0"/>
          </a:p>
        </p:txBody>
      </p:sp>
      <p:sp>
        <p:nvSpPr>
          <p:cNvPr id="5" name="Footer Placeholder 4">
            <a:extLst>
              <a:ext uri="{FF2B5EF4-FFF2-40B4-BE49-F238E27FC236}">
                <a16:creationId xmlns="" xmlns:a16="http://schemas.microsoft.com/office/drawing/2014/main" id="{64B5AB40-3D90-D94F-A074-DEB86C13D8AB}"/>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944032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fr-FR" dirty="0"/>
              <a:t>ETAPE 4: GERER LES RISQUES</a:t>
            </a:r>
          </a:p>
        </p:txBody>
      </p:sp>
      <p:sp>
        <p:nvSpPr>
          <p:cNvPr id="4" name="TextBox 3"/>
          <p:cNvSpPr txBox="1"/>
          <p:nvPr/>
        </p:nvSpPr>
        <p:spPr>
          <a:xfrm>
            <a:off x="1061357" y="1531918"/>
            <a:ext cx="9617529" cy="4401205"/>
          </a:xfrm>
          <a:prstGeom prst="rect">
            <a:avLst/>
          </a:prstGeom>
          <a:noFill/>
        </p:spPr>
        <p:txBody>
          <a:bodyPr wrap="square" rtlCol="0">
            <a:spAutoFit/>
          </a:bodyPr>
          <a:lstStyle/>
          <a:p>
            <a:pPr marL="342900" indent="-342900">
              <a:buFont typeface="Arial" charset="0"/>
              <a:buChar char="•"/>
            </a:pPr>
            <a:r>
              <a:rPr lang="fr-FR" sz="2000" dirty="0">
                <a:latin typeface="Avenir Book" charset="0"/>
                <a:ea typeface="Avenir Book" charset="0"/>
                <a:cs typeface="Avenir Book" charset="0"/>
              </a:rPr>
              <a:t>Si identification de traitements de données personnelles susceptibles d'engendrer </a:t>
            </a:r>
            <a:r>
              <a:rPr lang="fr-FR" sz="2000" b="1" dirty="0">
                <a:latin typeface="Avenir Book" charset="0"/>
                <a:ea typeface="Avenir Book" charset="0"/>
                <a:cs typeface="Avenir Book" charset="0"/>
              </a:rPr>
              <a:t>des risques élevés pour les droits et libertés des personnes concernées (</a:t>
            </a:r>
            <a:r>
              <a:rPr lang="fr-FR" sz="2000" dirty="0">
                <a:latin typeface="Avenir Book" charset="0"/>
                <a:ea typeface="Avenir Book" charset="0"/>
                <a:cs typeface="Avenir Book" charset="0"/>
              </a:rPr>
              <a:t>données sensibles et les traitements reposant sur le profilage)</a:t>
            </a:r>
          </a:p>
          <a:p>
            <a:pPr marL="800100" lvl="1" indent="-342900">
              <a:buFont typeface="Wingdings" charset="2"/>
              <a:buChar char="Ø"/>
            </a:pPr>
            <a:r>
              <a:rPr lang="fr-FR" sz="2000" dirty="0">
                <a:latin typeface="Avenir Book" charset="0"/>
                <a:ea typeface="Avenir Book" charset="0"/>
                <a:cs typeface="Avenir Book" charset="0"/>
              </a:rPr>
              <a:t>Réalisation obligatoire d’une étude d'impact sur la protection des données (PIA)</a:t>
            </a:r>
          </a:p>
          <a:p>
            <a:pPr marL="800100" lvl="1" indent="-342900">
              <a:buFont typeface="Wingdings" charset="2"/>
              <a:buChar char="Ø"/>
            </a:pPr>
            <a:r>
              <a:rPr lang="fr-FR" sz="2000" dirty="0">
                <a:latin typeface="Avenir Book" charset="0"/>
                <a:ea typeface="Avenir Book" charset="0"/>
                <a:cs typeface="Avenir Book" charset="0"/>
              </a:rPr>
              <a:t>Consultation de l’autorité de protection des données avant de mettre en œuvre ce traitement qui pourra s’y opposer</a:t>
            </a:r>
          </a:p>
          <a:p>
            <a:pPr marL="342900" indent="-342900">
              <a:buFont typeface="Arial" charset="0"/>
              <a:buChar char="•"/>
            </a:pPr>
            <a:endParaRPr lang="fr-FR" sz="2000" dirty="0">
              <a:latin typeface="Avenir Book" charset="0"/>
              <a:ea typeface="Avenir Book" charset="0"/>
              <a:cs typeface="Avenir Book" charset="0"/>
            </a:endParaRPr>
          </a:p>
          <a:p>
            <a:pPr marL="342900" indent="-342900">
              <a:buFont typeface="Arial" charset="0"/>
              <a:buChar char="•"/>
            </a:pPr>
            <a:r>
              <a:rPr lang="fr-FR" sz="2000" dirty="0">
                <a:latin typeface="Avenir Book" charset="0"/>
                <a:ea typeface="Avenir Book" charset="0"/>
                <a:cs typeface="Avenir Book" charset="0"/>
              </a:rPr>
              <a:t>Que contient une étude d'impact sur la protection des données (PIA)?</a:t>
            </a:r>
          </a:p>
          <a:p>
            <a:pPr marL="800100" lvl="1" indent="-342900">
              <a:buFont typeface="Wingdings" charset="2"/>
              <a:buChar char="Ø"/>
            </a:pPr>
            <a:r>
              <a:rPr lang="fr-FR" sz="2000" dirty="0">
                <a:latin typeface="Avenir Book" charset="0"/>
                <a:ea typeface="Avenir Book" charset="0"/>
                <a:cs typeface="Avenir Book" charset="0"/>
              </a:rPr>
              <a:t>Une description du traitement et de ses finalités</a:t>
            </a:r>
          </a:p>
          <a:p>
            <a:pPr marL="800100" lvl="1" indent="-342900">
              <a:buFont typeface="Wingdings" charset="2"/>
              <a:buChar char="Ø"/>
            </a:pPr>
            <a:r>
              <a:rPr lang="fr-FR" sz="2000" dirty="0">
                <a:latin typeface="Avenir Book" charset="0"/>
                <a:ea typeface="Avenir Book" charset="0"/>
                <a:cs typeface="Avenir Book" charset="0"/>
              </a:rPr>
              <a:t>Une évaluation de la nécessité et de la proportionnalité du traitement</a:t>
            </a:r>
          </a:p>
          <a:p>
            <a:pPr marL="800100" lvl="1" indent="-342900">
              <a:buFont typeface="Wingdings" charset="2"/>
              <a:buChar char="Ø"/>
            </a:pPr>
            <a:r>
              <a:rPr lang="fr-FR" sz="2000" dirty="0">
                <a:latin typeface="Avenir Book" charset="0"/>
                <a:ea typeface="Avenir Book" charset="0"/>
                <a:cs typeface="Avenir Book" charset="0"/>
              </a:rPr>
              <a:t>Une appréciation des risques sur les droits et libertés des personnes concernées</a:t>
            </a:r>
          </a:p>
          <a:p>
            <a:pPr marL="800100" lvl="1" indent="-342900">
              <a:buFont typeface="Wingdings" charset="2"/>
              <a:buChar char="Ø"/>
            </a:pPr>
            <a:r>
              <a:rPr lang="fr-FR" sz="2000" dirty="0">
                <a:latin typeface="Avenir Book" charset="0"/>
                <a:ea typeface="Avenir Book" charset="0"/>
                <a:cs typeface="Avenir Book" charset="0"/>
              </a:rPr>
              <a:t>Les mesures envisagées pour traiter ces risques et se conformer au RGPD</a:t>
            </a:r>
          </a:p>
        </p:txBody>
      </p:sp>
      <p:sp>
        <p:nvSpPr>
          <p:cNvPr id="5" name="Footer Placeholder 4">
            <a:extLst>
              <a:ext uri="{FF2B5EF4-FFF2-40B4-BE49-F238E27FC236}">
                <a16:creationId xmlns="" xmlns:a16="http://schemas.microsoft.com/office/drawing/2014/main" id="{7DF1DBD7-CB94-C04F-989D-6D6E72AE91A9}"/>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660567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fr-FR" dirty="0"/>
              <a:t>ETAPE 5: PROCESSUS INTERNES</a:t>
            </a:r>
          </a:p>
        </p:txBody>
      </p:sp>
      <p:sp>
        <p:nvSpPr>
          <p:cNvPr id="4" name="TextBox 3"/>
          <p:cNvSpPr txBox="1"/>
          <p:nvPr/>
        </p:nvSpPr>
        <p:spPr>
          <a:xfrm>
            <a:off x="1061357" y="1531918"/>
            <a:ext cx="9617529" cy="4093428"/>
          </a:xfrm>
          <a:prstGeom prst="rect">
            <a:avLst/>
          </a:prstGeom>
          <a:noFill/>
        </p:spPr>
        <p:txBody>
          <a:bodyPr wrap="square" rtlCol="0">
            <a:spAutoFit/>
          </a:bodyPr>
          <a:lstStyle/>
          <a:p>
            <a:pPr marL="342900" indent="-342900">
              <a:buFont typeface="Arial" charset="0"/>
              <a:buChar char="•"/>
            </a:pPr>
            <a:r>
              <a:rPr lang="fr-FR" sz="2000" dirty="0"/>
              <a:t>Mise en place de procédures internes pour assurer la protection des données tout au long du traitement</a:t>
            </a:r>
          </a:p>
          <a:p>
            <a:pPr marL="800100" lvl="1" indent="-342900">
              <a:buFont typeface="Wingdings" charset="2"/>
              <a:buChar char="Ø"/>
            </a:pPr>
            <a:r>
              <a:rPr lang="fr-FR" sz="2000" dirty="0"/>
              <a:t>Procédure à mettre en place en cas de faille de sécurité, de demandes de rectification ou d’accès, de demande de modification des données collectées, de changement de prestataire</a:t>
            </a:r>
          </a:p>
          <a:p>
            <a:pPr marL="800100" lvl="1" indent="-342900">
              <a:buFont typeface="Wingdings" charset="2"/>
              <a:buChar char="Ø"/>
            </a:pPr>
            <a:r>
              <a:rPr lang="fr-FR" sz="2000" dirty="0"/>
              <a:t>Mise en place des procédures prévues dans le RGPD (Audits, </a:t>
            </a:r>
            <a:r>
              <a:rPr lang="fr-FR" sz="2000" dirty="0" err="1"/>
              <a:t>privacy</a:t>
            </a:r>
            <a:r>
              <a:rPr lang="fr-FR" sz="2000" dirty="0"/>
              <a:t> by design, notification des violations de données, gestion des réclamations et des plaintes, etc.)</a:t>
            </a:r>
          </a:p>
          <a:p>
            <a:endParaRPr lang="fr-FR" sz="2000" dirty="0"/>
          </a:p>
          <a:p>
            <a:pPr marL="342900" indent="-342900">
              <a:buFont typeface="Arial" charset="0"/>
              <a:buChar char="•"/>
            </a:pPr>
            <a:r>
              <a:rPr lang="fr-FR" sz="2000" dirty="0"/>
              <a:t>Etablissement d’une politique de protection des données personnelles dans votre entreprise </a:t>
            </a:r>
          </a:p>
          <a:p>
            <a:r>
              <a:rPr lang="fr-FR" sz="2000" dirty="0"/>
              <a:t/>
            </a:r>
            <a:br>
              <a:rPr lang="fr-FR" sz="2000" dirty="0"/>
            </a:br>
            <a:endParaRPr lang="fr-FR" sz="2000" dirty="0"/>
          </a:p>
        </p:txBody>
      </p:sp>
      <p:sp>
        <p:nvSpPr>
          <p:cNvPr id="5" name="Footer Placeholder 4">
            <a:extLst>
              <a:ext uri="{FF2B5EF4-FFF2-40B4-BE49-F238E27FC236}">
                <a16:creationId xmlns="" xmlns:a16="http://schemas.microsoft.com/office/drawing/2014/main" id="{10E4C13B-D497-3340-85AC-6ED6D970BD2D}"/>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365094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fr-FR" dirty="0"/>
              <a:t>ETAPE 6: DOCUMENTER</a:t>
            </a:r>
          </a:p>
        </p:txBody>
      </p:sp>
      <p:sp>
        <p:nvSpPr>
          <p:cNvPr id="4" name="TextBox 3"/>
          <p:cNvSpPr txBox="1"/>
          <p:nvPr/>
        </p:nvSpPr>
        <p:spPr>
          <a:xfrm>
            <a:off x="1061357" y="1531918"/>
            <a:ext cx="9617529" cy="4093428"/>
          </a:xfrm>
          <a:prstGeom prst="rect">
            <a:avLst/>
          </a:prstGeom>
          <a:noFill/>
        </p:spPr>
        <p:txBody>
          <a:bodyPr wrap="square" rtlCol="0">
            <a:spAutoFit/>
          </a:bodyPr>
          <a:lstStyle/>
          <a:p>
            <a:endParaRPr lang="fr-FR" sz="2000" dirty="0">
              <a:latin typeface="Avenir Book" charset="0"/>
              <a:ea typeface="Avenir Book" charset="0"/>
              <a:cs typeface="Avenir Book" charset="0"/>
            </a:endParaRPr>
          </a:p>
          <a:p>
            <a:pPr marL="342900" indent="-342900">
              <a:buFont typeface="Arial" charset="0"/>
              <a:buChar char="•"/>
            </a:pPr>
            <a:r>
              <a:rPr lang="fr-FR" sz="2000" dirty="0">
                <a:latin typeface="Avenir Book" charset="0"/>
                <a:ea typeface="Avenir Book" charset="0"/>
                <a:cs typeface="Avenir Book" charset="0"/>
              </a:rPr>
              <a:t>Nécessité de prouver la conformité au RGPD en cas de contrôle</a:t>
            </a:r>
          </a:p>
          <a:p>
            <a:pPr marL="342900" indent="-342900">
              <a:buFont typeface="Arial" charset="0"/>
              <a:buChar char="•"/>
            </a:pPr>
            <a:endParaRPr lang="fr-FR" sz="2000" dirty="0">
              <a:latin typeface="Avenir Book" charset="0"/>
              <a:ea typeface="Avenir Book" charset="0"/>
              <a:cs typeface="Avenir Book" charset="0"/>
            </a:endParaRPr>
          </a:p>
          <a:p>
            <a:pPr marL="342900" indent="-342900">
              <a:buFont typeface="Arial" charset="0"/>
              <a:buChar char="•"/>
            </a:pPr>
            <a:r>
              <a:rPr lang="fr-FR" sz="2000" dirty="0">
                <a:latin typeface="Avenir Book" charset="0"/>
                <a:ea typeface="Avenir Book" charset="0"/>
                <a:cs typeface="Avenir Book" charset="0"/>
              </a:rPr>
              <a:t>Nécessité de constituer et regrouper la documentation nécessaire</a:t>
            </a:r>
          </a:p>
          <a:p>
            <a:pPr marL="800100" lvl="1" indent="-342900">
              <a:buFont typeface="Wingdings" charset="2"/>
              <a:buChar char="Ø"/>
            </a:pPr>
            <a:r>
              <a:rPr lang="fr-FR" sz="2000" dirty="0">
                <a:latin typeface="Avenir Book" charset="0"/>
                <a:ea typeface="Avenir Book" charset="0"/>
                <a:cs typeface="Avenir Book" charset="0"/>
              </a:rPr>
              <a:t>Les procédures et documents réalisés à chaque étape doivent être réexaminés et actualisés régulièrement pour assurer une protection des données en continu</a:t>
            </a:r>
          </a:p>
          <a:p>
            <a:endParaRPr lang="fr-FR" sz="2000" dirty="0">
              <a:latin typeface="Avenir Book" charset="0"/>
              <a:ea typeface="Avenir Book" charset="0"/>
              <a:cs typeface="Avenir Book" charset="0"/>
            </a:endParaRPr>
          </a:p>
          <a:p>
            <a:r>
              <a:rPr lang="fr-FR" sz="2000" dirty="0">
                <a:latin typeface="Avenir Book" charset="0"/>
                <a:ea typeface="Avenir Book" charset="0"/>
                <a:cs typeface="Avenir Book" charset="0"/>
              </a:rPr>
              <a:t>Cette Etape est cruciale dans votre démarche conformité CNIL, en effet le RGPD bascule la charge de la preuve sur les entreprises. Alors que par le passé, l’administration devait démontré une absence de conformité, c’est désormais aux entreprises que revient la charge de prouver qu’elles sont bien en conformité avec la CNIL. </a:t>
            </a:r>
          </a:p>
          <a:p>
            <a:r>
              <a:rPr lang="fr-FR" sz="2000" dirty="0">
                <a:latin typeface="Avenir Book" charset="0"/>
                <a:ea typeface="Avenir Book" charset="0"/>
                <a:cs typeface="Avenir Book" charset="0"/>
              </a:rPr>
              <a:t/>
            </a:r>
            <a:br>
              <a:rPr lang="fr-FR" sz="2000" dirty="0">
                <a:latin typeface="Avenir Book" charset="0"/>
                <a:ea typeface="Avenir Book" charset="0"/>
                <a:cs typeface="Avenir Book" charset="0"/>
              </a:rPr>
            </a:br>
            <a:endParaRPr lang="fr-FR" sz="2000" dirty="0">
              <a:latin typeface="Avenir Book" charset="0"/>
              <a:ea typeface="Avenir Book" charset="0"/>
              <a:cs typeface="Avenir Book" charset="0"/>
            </a:endParaRPr>
          </a:p>
        </p:txBody>
      </p:sp>
      <p:sp>
        <p:nvSpPr>
          <p:cNvPr id="5" name="Footer Placeholder 4">
            <a:extLst>
              <a:ext uri="{FF2B5EF4-FFF2-40B4-BE49-F238E27FC236}">
                <a16:creationId xmlns="" xmlns:a16="http://schemas.microsoft.com/office/drawing/2014/main" id="{81179EB0-8012-974D-9379-36978BEA365C}"/>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967790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67AA2C3-556A-C64E-B754-74BC411A0B72}"/>
              </a:ext>
            </a:extLst>
          </p:cNvPr>
          <p:cNvSpPr>
            <a:spLocks noGrp="1"/>
          </p:cNvSpPr>
          <p:nvPr>
            <p:ph type="body" sz="quarter" idx="10"/>
          </p:nvPr>
        </p:nvSpPr>
        <p:spPr>
          <a:xfrm>
            <a:off x="941974" y="4280401"/>
            <a:ext cx="3641858" cy="1280432"/>
          </a:xfrm>
        </p:spPr>
        <p:txBody>
          <a:bodyPr/>
          <a:lstStyle/>
          <a:p>
            <a:r>
              <a:rPr lang="fr-FR" dirty="0"/>
              <a:t>NOTRE ACCOMPAGNEMENT</a:t>
            </a:r>
          </a:p>
        </p:txBody>
      </p:sp>
      <p:sp>
        <p:nvSpPr>
          <p:cNvPr id="4" name="Footer Placeholder 3">
            <a:extLst>
              <a:ext uri="{FF2B5EF4-FFF2-40B4-BE49-F238E27FC236}">
                <a16:creationId xmlns="" xmlns:a16="http://schemas.microsoft.com/office/drawing/2014/main" id="{FA7D8ED0-A914-3249-B85C-0E9698C6D4A6}"/>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028945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fr-FR" dirty="0"/>
          </a:p>
        </p:txBody>
      </p:sp>
      <p:sp>
        <p:nvSpPr>
          <p:cNvPr id="4" name="Text Placeholder 3"/>
          <p:cNvSpPr>
            <a:spLocks noGrp="1"/>
          </p:cNvSpPr>
          <p:nvPr>
            <p:ph type="body" sz="quarter" idx="11"/>
          </p:nvPr>
        </p:nvSpPr>
        <p:spPr>
          <a:xfrm>
            <a:off x="1210470" y="908455"/>
            <a:ext cx="6109666" cy="765175"/>
          </a:xfrm>
        </p:spPr>
        <p:txBody>
          <a:bodyPr/>
          <a:lstStyle/>
          <a:p>
            <a:r>
              <a:rPr lang="fr-FR" dirty="0">
                <a:solidFill>
                  <a:srgbClr val="1D365A"/>
                </a:solidFill>
              </a:rPr>
              <a:t>Notre méthode pour se conformer</a:t>
            </a:r>
          </a:p>
        </p:txBody>
      </p:sp>
      <p:sp>
        <p:nvSpPr>
          <p:cNvPr id="31" name="Forme libre : forme 3">
            <a:extLst>
              <a:ext uri="{FF2B5EF4-FFF2-40B4-BE49-F238E27FC236}">
                <a16:creationId xmlns="" xmlns:a16="http://schemas.microsoft.com/office/drawing/2014/main" id="{3F157FDA-A495-4111-912B-FAED1708EC04}"/>
              </a:ext>
            </a:extLst>
          </p:cNvPr>
          <p:cNvSpPr/>
          <p:nvPr/>
        </p:nvSpPr>
        <p:spPr>
          <a:xfrm>
            <a:off x="1977851" y="1844895"/>
            <a:ext cx="2804462" cy="1225296"/>
          </a:xfrm>
          <a:custGeom>
            <a:avLst/>
            <a:gdLst>
              <a:gd name="connsiteX0" fmla="*/ 0 w 2542318"/>
              <a:gd name="connsiteY0" fmla="*/ 0 h 1016927"/>
              <a:gd name="connsiteX1" fmla="*/ 2033855 w 2542318"/>
              <a:gd name="connsiteY1" fmla="*/ 0 h 1016927"/>
              <a:gd name="connsiteX2" fmla="*/ 2542318 w 2542318"/>
              <a:gd name="connsiteY2" fmla="*/ 508464 h 1016927"/>
              <a:gd name="connsiteX3" fmla="*/ 2033855 w 2542318"/>
              <a:gd name="connsiteY3" fmla="*/ 1016927 h 1016927"/>
              <a:gd name="connsiteX4" fmla="*/ 0 w 2542318"/>
              <a:gd name="connsiteY4" fmla="*/ 1016927 h 1016927"/>
              <a:gd name="connsiteX5" fmla="*/ 508464 w 2542318"/>
              <a:gd name="connsiteY5" fmla="*/ 508464 h 1016927"/>
              <a:gd name="connsiteX6" fmla="*/ 0 w 2542318"/>
              <a:gd name="connsiteY6" fmla="*/ 0 h 10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2318" h="1016927">
                <a:moveTo>
                  <a:pt x="0" y="0"/>
                </a:moveTo>
                <a:lnTo>
                  <a:pt x="2033855" y="0"/>
                </a:lnTo>
                <a:lnTo>
                  <a:pt x="2542318" y="508464"/>
                </a:lnTo>
                <a:lnTo>
                  <a:pt x="2033855" y="1016927"/>
                </a:lnTo>
                <a:lnTo>
                  <a:pt x="0" y="1016927"/>
                </a:lnTo>
                <a:lnTo>
                  <a:pt x="508464" y="508464"/>
                </a:lnTo>
                <a:lnTo>
                  <a:pt x="0" y="0"/>
                </a:lnTo>
                <a:close/>
              </a:path>
            </a:pathLst>
          </a:custGeom>
          <a:solidFill>
            <a:srgbClr val="1D365A"/>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580473" tIns="24003" rIns="532466" bIns="24003" numCol="1" spcCol="1270" anchor="ctr" anchorCtr="0">
            <a:noAutofit/>
          </a:bodyPr>
          <a:lstStyle/>
          <a:p>
            <a:pPr marL="0" lvl="0" indent="0" algn="ctr" defTabSz="800100">
              <a:lnSpc>
                <a:spcPct val="90000"/>
              </a:lnSpc>
              <a:spcBef>
                <a:spcPct val="0"/>
              </a:spcBef>
              <a:spcAft>
                <a:spcPct val="35000"/>
              </a:spcAft>
              <a:buNone/>
            </a:pPr>
            <a:r>
              <a:rPr lang="fr-FR" kern="1200" dirty="0">
                <a:latin typeface="Avenir" panose="020B0503020203020204" pitchFamily="34" charset="0"/>
                <a:cs typeface="Myriad Pro"/>
              </a:rPr>
              <a:t>Etape 1:</a:t>
            </a:r>
          </a:p>
          <a:p>
            <a:pPr marL="0" lvl="0" indent="0" algn="ctr" defTabSz="800100">
              <a:lnSpc>
                <a:spcPct val="90000"/>
              </a:lnSpc>
              <a:spcBef>
                <a:spcPct val="0"/>
              </a:spcBef>
              <a:spcAft>
                <a:spcPct val="35000"/>
              </a:spcAft>
              <a:buNone/>
            </a:pPr>
            <a:r>
              <a:rPr lang="fr-FR" kern="1200" dirty="0">
                <a:latin typeface="Avenir" panose="020B0503020203020204" pitchFamily="34" charset="0"/>
                <a:cs typeface="Myriad Pro"/>
              </a:rPr>
              <a:t>Diagnostic</a:t>
            </a:r>
          </a:p>
        </p:txBody>
      </p:sp>
      <p:sp>
        <p:nvSpPr>
          <p:cNvPr id="32" name="Forme libre : forme 4">
            <a:extLst>
              <a:ext uri="{FF2B5EF4-FFF2-40B4-BE49-F238E27FC236}">
                <a16:creationId xmlns="" xmlns:a16="http://schemas.microsoft.com/office/drawing/2014/main" id="{DB2A9273-FD81-4CF7-9ED9-7B815C93F6DE}"/>
              </a:ext>
            </a:extLst>
          </p:cNvPr>
          <p:cNvSpPr/>
          <p:nvPr/>
        </p:nvSpPr>
        <p:spPr>
          <a:xfrm>
            <a:off x="8148346" y="1823667"/>
            <a:ext cx="2804400" cy="1227298"/>
          </a:xfrm>
          <a:custGeom>
            <a:avLst/>
            <a:gdLst>
              <a:gd name="connsiteX0" fmla="*/ 0 w 2542318"/>
              <a:gd name="connsiteY0" fmla="*/ 0 h 1016927"/>
              <a:gd name="connsiteX1" fmla="*/ 2033855 w 2542318"/>
              <a:gd name="connsiteY1" fmla="*/ 0 h 1016927"/>
              <a:gd name="connsiteX2" fmla="*/ 2542318 w 2542318"/>
              <a:gd name="connsiteY2" fmla="*/ 508464 h 1016927"/>
              <a:gd name="connsiteX3" fmla="*/ 2033855 w 2542318"/>
              <a:gd name="connsiteY3" fmla="*/ 1016927 h 1016927"/>
              <a:gd name="connsiteX4" fmla="*/ 0 w 2542318"/>
              <a:gd name="connsiteY4" fmla="*/ 1016927 h 1016927"/>
              <a:gd name="connsiteX5" fmla="*/ 508464 w 2542318"/>
              <a:gd name="connsiteY5" fmla="*/ 508464 h 1016927"/>
              <a:gd name="connsiteX6" fmla="*/ 0 w 2542318"/>
              <a:gd name="connsiteY6" fmla="*/ 0 h 10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2318" h="1016927">
                <a:moveTo>
                  <a:pt x="0" y="0"/>
                </a:moveTo>
                <a:lnTo>
                  <a:pt x="2033855" y="0"/>
                </a:lnTo>
                <a:lnTo>
                  <a:pt x="2542318" y="508464"/>
                </a:lnTo>
                <a:lnTo>
                  <a:pt x="2033855" y="1016927"/>
                </a:lnTo>
                <a:lnTo>
                  <a:pt x="0" y="1016927"/>
                </a:lnTo>
                <a:lnTo>
                  <a:pt x="508464" y="508464"/>
                </a:lnTo>
                <a:lnTo>
                  <a:pt x="0" y="0"/>
                </a:lnTo>
                <a:close/>
              </a:path>
            </a:pathLst>
          </a:custGeom>
          <a:solidFill>
            <a:srgbClr val="1D365A"/>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580473" tIns="24003" rIns="532466" bIns="24003" numCol="1" spcCol="1270" anchor="ctr" anchorCtr="0">
            <a:noAutofit/>
          </a:bodyPr>
          <a:lstStyle/>
          <a:p>
            <a:pPr marL="0" lvl="0" indent="0" algn="ctr" defTabSz="800100">
              <a:lnSpc>
                <a:spcPct val="90000"/>
              </a:lnSpc>
              <a:spcBef>
                <a:spcPct val="0"/>
              </a:spcBef>
              <a:spcAft>
                <a:spcPct val="35000"/>
              </a:spcAft>
              <a:buNone/>
            </a:pPr>
            <a:r>
              <a:rPr lang="fr-FR" kern="1200" dirty="0">
                <a:latin typeface="Avenir" panose="020B0503020203020204" pitchFamily="34" charset="0"/>
                <a:cs typeface="Myriad Pro"/>
              </a:rPr>
              <a:t>Etape 3:</a:t>
            </a:r>
          </a:p>
          <a:p>
            <a:pPr marL="0" lvl="0" indent="0" algn="ctr" defTabSz="800100">
              <a:lnSpc>
                <a:spcPct val="90000"/>
              </a:lnSpc>
              <a:spcBef>
                <a:spcPct val="0"/>
              </a:spcBef>
              <a:spcAft>
                <a:spcPct val="35000"/>
              </a:spcAft>
              <a:buNone/>
            </a:pPr>
            <a:r>
              <a:rPr lang="fr-FR" kern="1200" dirty="0">
                <a:latin typeface="Avenir" panose="020B0503020203020204" pitchFamily="34" charset="0"/>
                <a:cs typeface="Myriad Pro"/>
              </a:rPr>
              <a:t>Implémentation</a:t>
            </a:r>
          </a:p>
        </p:txBody>
      </p:sp>
      <p:sp>
        <p:nvSpPr>
          <p:cNvPr id="34" name="Double flèche horizontale 5">
            <a:extLst>
              <a:ext uri="{FF2B5EF4-FFF2-40B4-BE49-F238E27FC236}">
                <a16:creationId xmlns="" xmlns:a16="http://schemas.microsoft.com/office/drawing/2014/main" id="{4725CEB8-BB5F-4BEC-B532-490C6A232E55}"/>
              </a:ext>
            </a:extLst>
          </p:cNvPr>
          <p:cNvSpPr/>
          <p:nvPr/>
        </p:nvSpPr>
        <p:spPr>
          <a:xfrm>
            <a:off x="1977850" y="3073121"/>
            <a:ext cx="2804463" cy="396908"/>
          </a:xfrm>
          <a:prstGeom prst="leftRightArrow">
            <a:avLst>
              <a:gd name="adj1" fmla="val 27143"/>
              <a:gd name="adj2" fmla="val 50000"/>
            </a:avLst>
          </a:prstGeom>
          <a:solidFill>
            <a:srgbClr val="E8D0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sp>
        <p:nvSpPr>
          <p:cNvPr id="36" name="Double flèche horizontale 7">
            <a:extLst>
              <a:ext uri="{FF2B5EF4-FFF2-40B4-BE49-F238E27FC236}">
                <a16:creationId xmlns="" xmlns:a16="http://schemas.microsoft.com/office/drawing/2014/main" id="{43D41684-8367-46CC-B69D-4BD50AA553AA}"/>
              </a:ext>
            </a:extLst>
          </p:cNvPr>
          <p:cNvSpPr/>
          <p:nvPr/>
        </p:nvSpPr>
        <p:spPr>
          <a:xfrm>
            <a:off x="8148346" y="3073121"/>
            <a:ext cx="2806624" cy="396908"/>
          </a:xfrm>
          <a:prstGeom prst="leftRightArrow">
            <a:avLst>
              <a:gd name="adj1" fmla="val 27143"/>
              <a:gd name="adj2" fmla="val 50000"/>
            </a:avLst>
          </a:prstGeom>
          <a:solidFill>
            <a:srgbClr val="E8D0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sp>
        <p:nvSpPr>
          <p:cNvPr id="37" name="ZoneTexte 26">
            <a:extLst>
              <a:ext uri="{FF2B5EF4-FFF2-40B4-BE49-F238E27FC236}">
                <a16:creationId xmlns="" xmlns:a16="http://schemas.microsoft.com/office/drawing/2014/main" id="{E78DA89C-AF9E-48B2-9F0D-6430C5E951A6}"/>
              </a:ext>
            </a:extLst>
          </p:cNvPr>
          <p:cNvSpPr txBox="1"/>
          <p:nvPr/>
        </p:nvSpPr>
        <p:spPr>
          <a:xfrm>
            <a:off x="2446316" y="3441667"/>
            <a:ext cx="1781481" cy="369332"/>
          </a:xfrm>
          <a:prstGeom prst="rect">
            <a:avLst/>
          </a:prstGeom>
          <a:noFill/>
        </p:spPr>
        <p:txBody>
          <a:bodyPr wrap="square" rtlCol="0">
            <a:spAutoFit/>
          </a:bodyPr>
          <a:lstStyle/>
          <a:p>
            <a:pPr algn="ctr"/>
            <a:r>
              <a:rPr lang="fr-FR" dirty="0">
                <a:latin typeface="Avenir" panose="020B0503020203020204" pitchFamily="34" charset="0"/>
                <a:cs typeface="Myriad Pro"/>
              </a:rPr>
              <a:t>1 jour</a:t>
            </a:r>
          </a:p>
        </p:txBody>
      </p:sp>
      <p:sp>
        <p:nvSpPr>
          <p:cNvPr id="39" name="ZoneTexte 28">
            <a:extLst>
              <a:ext uri="{FF2B5EF4-FFF2-40B4-BE49-F238E27FC236}">
                <a16:creationId xmlns="" xmlns:a16="http://schemas.microsoft.com/office/drawing/2014/main" id="{3DB93666-C737-41E3-BBD9-D1F84373AF2A}"/>
              </a:ext>
            </a:extLst>
          </p:cNvPr>
          <p:cNvSpPr txBox="1"/>
          <p:nvPr/>
        </p:nvSpPr>
        <p:spPr>
          <a:xfrm>
            <a:off x="8364220" y="3537262"/>
            <a:ext cx="2197100" cy="369332"/>
          </a:xfrm>
          <a:prstGeom prst="rect">
            <a:avLst/>
          </a:prstGeom>
          <a:noFill/>
        </p:spPr>
        <p:txBody>
          <a:bodyPr wrap="square" rtlCol="0">
            <a:spAutoFit/>
          </a:bodyPr>
          <a:lstStyle/>
          <a:p>
            <a:pPr algn="ctr"/>
            <a:r>
              <a:rPr lang="fr-FR" dirty="0">
                <a:latin typeface="Avenir" panose="020B0503020203020204" pitchFamily="34" charset="0"/>
                <a:cs typeface="Myriad Pro"/>
              </a:rPr>
              <a:t>1 jour</a:t>
            </a:r>
          </a:p>
        </p:txBody>
      </p:sp>
      <p:sp>
        <p:nvSpPr>
          <p:cNvPr id="40" name="ZoneTexte 29">
            <a:extLst>
              <a:ext uri="{FF2B5EF4-FFF2-40B4-BE49-F238E27FC236}">
                <a16:creationId xmlns="" xmlns:a16="http://schemas.microsoft.com/office/drawing/2014/main" id="{B8D90366-C082-43F3-83DD-E97BDA727C0F}"/>
              </a:ext>
            </a:extLst>
          </p:cNvPr>
          <p:cNvSpPr txBox="1"/>
          <p:nvPr/>
        </p:nvSpPr>
        <p:spPr>
          <a:xfrm>
            <a:off x="525643" y="2133346"/>
            <a:ext cx="1369017" cy="369332"/>
          </a:xfrm>
          <a:prstGeom prst="rect">
            <a:avLst/>
          </a:prstGeom>
          <a:noFill/>
        </p:spPr>
        <p:txBody>
          <a:bodyPr wrap="square" rtlCol="0">
            <a:spAutoFit/>
          </a:bodyPr>
          <a:lstStyle/>
          <a:p>
            <a:r>
              <a:rPr lang="fr-FR" i="1" dirty="0">
                <a:latin typeface="Avenir" panose="020B0503020203020204" pitchFamily="34" charset="0"/>
              </a:rPr>
              <a:t>Etapes</a:t>
            </a:r>
          </a:p>
        </p:txBody>
      </p:sp>
      <p:sp>
        <p:nvSpPr>
          <p:cNvPr id="41" name="ZoneTexte 30">
            <a:extLst>
              <a:ext uri="{FF2B5EF4-FFF2-40B4-BE49-F238E27FC236}">
                <a16:creationId xmlns="" xmlns:a16="http://schemas.microsoft.com/office/drawing/2014/main" id="{5E5EEFBE-0BB2-4612-97E2-9664684488DB}"/>
              </a:ext>
            </a:extLst>
          </p:cNvPr>
          <p:cNvSpPr txBox="1"/>
          <p:nvPr/>
        </p:nvSpPr>
        <p:spPr>
          <a:xfrm>
            <a:off x="525644" y="3540916"/>
            <a:ext cx="1369017" cy="369332"/>
          </a:xfrm>
          <a:prstGeom prst="rect">
            <a:avLst/>
          </a:prstGeom>
          <a:noFill/>
        </p:spPr>
        <p:txBody>
          <a:bodyPr wrap="square" rtlCol="0">
            <a:spAutoFit/>
          </a:bodyPr>
          <a:lstStyle/>
          <a:p>
            <a:r>
              <a:rPr lang="fr-FR" i="1" dirty="0">
                <a:latin typeface="Avenir" panose="020B0503020203020204" pitchFamily="34" charset="0"/>
              </a:rPr>
              <a:t>Durée</a:t>
            </a:r>
          </a:p>
        </p:txBody>
      </p:sp>
      <p:sp>
        <p:nvSpPr>
          <p:cNvPr id="42" name="ZoneTexte 31">
            <a:extLst>
              <a:ext uri="{FF2B5EF4-FFF2-40B4-BE49-F238E27FC236}">
                <a16:creationId xmlns="" xmlns:a16="http://schemas.microsoft.com/office/drawing/2014/main" id="{78E774D4-353A-478C-B3FA-80B2C9B0334E}"/>
              </a:ext>
            </a:extLst>
          </p:cNvPr>
          <p:cNvSpPr txBox="1"/>
          <p:nvPr/>
        </p:nvSpPr>
        <p:spPr>
          <a:xfrm>
            <a:off x="525960" y="4146995"/>
            <a:ext cx="1369017" cy="369332"/>
          </a:xfrm>
          <a:prstGeom prst="rect">
            <a:avLst/>
          </a:prstGeom>
          <a:noFill/>
        </p:spPr>
        <p:txBody>
          <a:bodyPr wrap="square" rtlCol="0">
            <a:spAutoFit/>
          </a:bodyPr>
          <a:lstStyle/>
          <a:p>
            <a:r>
              <a:rPr lang="fr-FR" i="1" dirty="0">
                <a:latin typeface="Avenir" panose="020B0503020203020204" pitchFamily="34" charset="0"/>
              </a:rPr>
              <a:t>Détails</a:t>
            </a:r>
          </a:p>
        </p:txBody>
      </p:sp>
      <p:sp>
        <p:nvSpPr>
          <p:cNvPr id="43" name="ZoneTexte 32">
            <a:extLst>
              <a:ext uri="{FF2B5EF4-FFF2-40B4-BE49-F238E27FC236}">
                <a16:creationId xmlns="" xmlns:a16="http://schemas.microsoft.com/office/drawing/2014/main" id="{0269B2FE-4010-4028-8507-81677467C31F}"/>
              </a:ext>
            </a:extLst>
          </p:cNvPr>
          <p:cNvSpPr txBox="1"/>
          <p:nvPr/>
        </p:nvSpPr>
        <p:spPr>
          <a:xfrm>
            <a:off x="525961" y="5331597"/>
            <a:ext cx="1369017" cy="369332"/>
          </a:xfrm>
          <a:prstGeom prst="rect">
            <a:avLst/>
          </a:prstGeom>
          <a:noFill/>
        </p:spPr>
        <p:txBody>
          <a:bodyPr wrap="square" rtlCol="0">
            <a:spAutoFit/>
          </a:bodyPr>
          <a:lstStyle/>
          <a:p>
            <a:r>
              <a:rPr lang="fr-FR" i="1" dirty="0">
                <a:latin typeface="Avenir" panose="020B0503020203020204" pitchFamily="34" charset="0"/>
              </a:rPr>
              <a:t>Livrables</a:t>
            </a:r>
          </a:p>
        </p:txBody>
      </p:sp>
      <p:sp>
        <p:nvSpPr>
          <p:cNvPr id="44" name="ZoneTexte 33">
            <a:extLst>
              <a:ext uri="{FF2B5EF4-FFF2-40B4-BE49-F238E27FC236}">
                <a16:creationId xmlns="" xmlns:a16="http://schemas.microsoft.com/office/drawing/2014/main" id="{80FB1474-377E-4ADD-8719-1F07E9724B6D}"/>
              </a:ext>
            </a:extLst>
          </p:cNvPr>
          <p:cNvSpPr txBox="1"/>
          <p:nvPr/>
        </p:nvSpPr>
        <p:spPr>
          <a:xfrm>
            <a:off x="1954328" y="3923077"/>
            <a:ext cx="2827986" cy="2031325"/>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Avenir" panose="020B0503020203020204" pitchFamily="34" charset="0"/>
              </a:rPr>
              <a:t>Entretien avec le dirigeant et les personnes clefs</a:t>
            </a:r>
          </a:p>
          <a:p>
            <a:pPr marL="285750" indent="-285750" algn="just">
              <a:buFont typeface="Arial" panose="020B0604020202020204" pitchFamily="34" charset="0"/>
              <a:buChar char="•"/>
            </a:pPr>
            <a:r>
              <a:rPr lang="fr-FR" sz="1400" dirty="0">
                <a:latin typeface="Avenir" panose="020B0503020203020204" pitchFamily="34" charset="0"/>
              </a:rPr>
              <a:t>Collecte de documents si nécessaire après les entretiens  </a:t>
            </a:r>
          </a:p>
          <a:p>
            <a:pPr marL="285750" indent="-285750" algn="just">
              <a:buFont typeface="Arial" panose="020B0604020202020204" pitchFamily="34" charset="0"/>
              <a:buChar char="•"/>
            </a:pPr>
            <a:endParaRPr lang="fr-FR" sz="1400" dirty="0">
              <a:latin typeface="Avenir" panose="020B0503020203020204" pitchFamily="34" charset="0"/>
            </a:endParaRPr>
          </a:p>
          <a:p>
            <a:pPr marL="285750" indent="-285750" algn="just">
              <a:buFont typeface="Arial" panose="020B0604020202020204" pitchFamily="34" charset="0"/>
              <a:buChar char="•"/>
            </a:pPr>
            <a:endParaRPr lang="fr-FR" sz="1400" dirty="0">
              <a:latin typeface="Avenir" panose="020B0503020203020204" pitchFamily="34" charset="0"/>
            </a:endParaRPr>
          </a:p>
          <a:p>
            <a:pPr marL="285750" indent="-285750" algn="just">
              <a:buFont typeface="Arial" panose="020B0604020202020204" pitchFamily="34" charset="0"/>
              <a:buChar char="•"/>
            </a:pPr>
            <a:r>
              <a:rPr lang="fr-FR" sz="1400" dirty="0">
                <a:latin typeface="Avenir" panose="020B0503020203020204" pitchFamily="34" charset="0"/>
              </a:rPr>
              <a:t>Remise d’un diagnostic et plan d’actions </a:t>
            </a:r>
          </a:p>
        </p:txBody>
      </p:sp>
      <p:sp>
        <p:nvSpPr>
          <p:cNvPr id="57" name="ZoneTexte 34">
            <a:extLst>
              <a:ext uri="{FF2B5EF4-FFF2-40B4-BE49-F238E27FC236}">
                <a16:creationId xmlns="" xmlns:a16="http://schemas.microsoft.com/office/drawing/2014/main" id="{BA1A94EA-9B67-41F4-BE67-915800880E7A}"/>
              </a:ext>
            </a:extLst>
          </p:cNvPr>
          <p:cNvSpPr txBox="1"/>
          <p:nvPr/>
        </p:nvSpPr>
        <p:spPr>
          <a:xfrm>
            <a:off x="5043758" y="5385783"/>
            <a:ext cx="2846470" cy="738664"/>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Avenir" panose="020B0503020203020204" pitchFamily="34" charset="0"/>
              </a:rPr>
              <a:t>Attestation de présence à la formation </a:t>
            </a:r>
          </a:p>
          <a:p>
            <a:pPr marL="285750" indent="-285750" algn="just">
              <a:buFont typeface="Arial" panose="020B0604020202020204" pitchFamily="34" charset="0"/>
              <a:buChar char="•"/>
            </a:pPr>
            <a:r>
              <a:rPr lang="fr-FR" sz="1400" dirty="0">
                <a:latin typeface="Avenir" panose="020B0503020203020204" pitchFamily="34" charset="0"/>
              </a:rPr>
              <a:t>Supports de formation</a:t>
            </a:r>
          </a:p>
        </p:txBody>
      </p:sp>
      <p:sp>
        <p:nvSpPr>
          <p:cNvPr id="19" name="Forme libre : forme 3">
            <a:extLst>
              <a:ext uri="{FF2B5EF4-FFF2-40B4-BE49-F238E27FC236}">
                <a16:creationId xmlns="" xmlns:a16="http://schemas.microsoft.com/office/drawing/2014/main" id="{415F7695-E5BB-4621-BD35-22A961DF655D}"/>
              </a:ext>
            </a:extLst>
          </p:cNvPr>
          <p:cNvSpPr/>
          <p:nvPr/>
        </p:nvSpPr>
        <p:spPr>
          <a:xfrm>
            <a:off x="5085766" y="1836747"/>
            <a:ext cx="2804462" cy="1225296"/>
          </a:xfrm>
          <a:custGeom>
            <a:avLst/>
            <a:gdLst>
              <a:gd name="connsiteX0" fmla="*/ 0 w 2542318"/>
              <a:gd name="connsiteY0" fmla="*/ 0 h 1016927"/>
              <a:gd name="connsiteX1" fmla="*/ 2033855 w 2542318"/>
              <a:gd name="connsiteY1" fmla="*/ 0 h 1016927"/>
              <a:gd name="connsiteX2" fmla="*/ 2542318 w 2542318"/>
              <a:gd name="connsiteY2" fmla="*/ 508464 h 1016927"/>
              <a:gd name="connsiteX3" fmla="*/ 2033855 w 2542318"/>
              <a:gd name="connsiteY3" fmla="*/ 1016927 h 1016927"/>
              <a:gd name="connsiteX4" fmla="*/ 0 w 2542318"/>
              <a:gd name="connsiteY4" fmla="*/ 1016927 h 1016927"/>
              <a:gd name="connsiteX5" fmla="*/ 508464 w 2542318"/>
              <a:gd name="connsiteY5" fmla="*/ 508464 h 1016927"/>
              <a:gd name="connsiteX6" fmla="*/ 0 w 2542318"/>
              <a:gd name="connsiteY6" fmla="*/ 0 h 10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2318" h="1016927">
                <a:moveTo>
                  <a:pt x="0" y="0"/>
                </a:moveTo>
                <a:lnTo>
                  <a:pt x="2033855" y="0"/>
                </a:lnTo>
                <a:lnTo>
                  <a:pt x="2542318" y="508464"/>
                </a:lnTo>
                <a:lnTo>
                  <a:pt x="2033855" y="1016927"/>
                </a:lnTo>
                <a:lnTo>
                  <a:pt x="0" y="1016927"/>
                </a:lnTo>
                <a:lnTo>
                  <a:pt x="508464" y="508464"/>
                </a:lnTo>
                <a:lnTo>
                  <a:pt x="0" y="0"/>
                </a:lnTo>
                <a:close/>
              </a:path>
            </a:pathLst>
          </a:custGeom>
          <a:solidFill>
            <a:srgbClr val="1D365A"/>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580473" tIns="24003" rIns="532466" bIns="24003" numCol="1" spcCol="1270" anchor="ctr" anchorCtr="0">
            <a:noAutofit/>
          </a:bodyPr>
          <a:lstStyle/>
          <a:p>
            <a:pPr marL="0" lvl="0" indent="0" algn="ctr" defTabSz="800100">
              <a:lnSpc>
                <a:spcPct val="90000"/>
              </a:lnSpc>
              <a:spcBef>
                <a:spcPct val="0"/>
              </a:spcBef>
              <a:spcAft>
                <a:spcPct val="35000"/>
              </a:spcAft>
              <a:buNone/>
            </a:pPr>
            <a:r>
              <a:rPr lang="fr-FR" kern="1200" dirty="0">
                <a:latin typeface="Avenir" panose="020B0503020203020204" pitchFamily="34" charset="0"/>
                <a:cs typeface="Myriad Pro"/>
              </a:rPr>
              <a:t>Etape 2:</a:t>
            </a:r>
          </a:p>
          <a:p>
            <a:pPr marL="0" lvl="0" indent="0" algn="ctr" defTabSz="800100">
              <a:lnSpc>
                <a:spcPct val="90000"/>
              </a:lnSpc>
              <a:spcBef>
                <a:spcPct val="0"/>
              </a:spcBef>
              <a:spcAft>
                <a:spcPct val="35000"/>
              </a:spcAft>
              <a:buNone/>
            </a:pPr>
            <a:r>
              <a:rPr lang="fr-FR" kern="1200" dirty="0">
                <a:latin typeface="Avenir" panose="020B0503020203020204" pitchFamily="34" charset="0"/>
                <a:cs typeface="Myriad Pro"/>
              </a:rPr>
              <a:t>Formation</a:t>
            </a:r>
          </a:p>
        </p:txBody>
      </p:sp>
      <p:sp>
        <p:nvSpPr>
          <p:cNvPr id="20" name="Double flèche horizontale 5">
            <a:extLst>
              <a:ext uri="{FF2B5EF4-FFF2-40B4-BE49-F238E27FC236}">
                <a16:creationId xmlns="" xmlns:a16="http://schemas.microsoft.com/office/drawing/2014/main" id="{C8D6B571-6865-4257-A0D7-B2BC5A012866}"/>
              </a:ext>
            </a:extLst>
          </p:cNvPr>
          <p:cNvSpPr/>
          <p:nvPr/>
        </p:nvSpPr>
        <p:spPr>
          <a:xfrm>
            <a:off x="5043758" y="3073121"/>
            <a:ext cx="2804463" cy="396908"/>
          </a:xfrm>
          <a:prstGeom prst="leftRightArrow">
            <a:avLst>
              <a:gd name="adj1" fmla="val 27143"/>
              <a:gd name="adj2" fmla="val 50000"/>
            </a:avLst>
          </a:prstGeom>
          <a:solidFill>
            <a:srgbClr val="E8D0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sp>
        <p:nvSpPr>
          <p:cNvPr id="21" name="ZoneTexte 28">
            <a:extLst>
              <a:ext uri="{FF2B5EF4-FFF2-40B4-BE49-F238E27FC236}">
                <a16:creationId xmlns="" xmlns:a16="http://schemas.microsoft.com/office/drawing/2014/main" id="{A79EF7B8-64BA-446A-B9E8-7671D4EB79E4}"/>
              </a:ext>
            </a:extLst>
          </p:cNvPr>
          <p:cNvSpPr txBox="1"/>
          <p:nvPr/>
        </p:nvSpPr>
        <p:spPr>
          <a:xfrm>
            <a:off x="5355006" y="3481107"/>
            <a:ext cx="2174542" cy="369332"/>
          </a:xfrm>
          <a:prstGeom prst="rect">
            <a:avLst/>
          </a:prstGeom>
          <a:noFill/>
        </p:spPr>
        <p:txBody>
          <a:bodyPr wrap="square" rtlCol="0">
            <a:spAutoFit/>
          </a:bodyPr>
          <a:lstStyle/>
          <a:p>
            <a:pPr algn="ctr"/>
            <a:r>
              <a:rPr lang="fr-FR" dirty="0">
                <a:latin typeface="Avenir" panose="020B0503020203020204" pitchFamily="34" charset="0"/>
                <a:cs typeface="Myriad Pro"/>
              </a:rPr>
              <a:t>1 jour</a:t>
            </a:r>
          </a:p>
        </p:txBody>
      </p:sp>
      <p:sp>
        <p:nvSpPr>
          <p:cNvPr id="22" name="ZoneTexte 37">
            <a:extLst>
              <a:ext uri="{FF2B5EF4-FFF2-40B4-BE49-F238E27FC236}">
                <a16:creationId xmlns="" xmlns:a16="http://schemas.microsoft.com/office/drawing/2014/main" id="{FE350BCD-1095-4FD5-935B-2CDE151171C0}"/>
              </a:ext>
            </a:extLst>
          </p:cNvPr>
          <p:cNvSpPr txBox="1"/>
          <p:nvPr/>
        </p:nvSpPr>
        <p:spPr>
          <a:xfrm>
            <a:off x="8069620" y="3923076"/>
            <a:ext cx="2804462" cy="2677656"/>
          </a:xfrm>
          <a:prstGeom prst="rect">
            <a:avLst/>
          </a:prstGeom>
          <a:noFill/>
        </p:spPr>
        <p:txBody>
          <a:bodyPr wrap="square" rtlCol="0">
            <a:spAutoFit/>
          </a:bodyPr>
          <a:lstStyle/>
          <a:p>
            <a:pPr marL="285750" indent="-285750">
              <a:buFont typeface="Arial" panose="020B0604020202020204" pitchFamily="34" charset="0"/>
              <a:buChar char="•"/>
            </a:pPr>
            <a:r>
              <a:rPr lang="fr-FR" sz="1400" dirty="0">
                <a:latin typeface="Avenir" panose="020B0503020203020204" pitchFamily="34" charset="0"/>
              </a:rPr>
              <a:t>Mise en place de la documentation de conformité</a:t>
            </a:r>
          </a:p>
          <a:p>
            <a:pPr marL="285750" indent="-285750">
              <a:buFont typeface="Arial" panose="020B0604020202020204" pitchFamily="34" charset="0"/>
              <a:buChar char="•"/>
            </a:pPr>
            <a:endParaRPr lang="fr-FR" sz="1400" dirty="0">
              <a:latin typeface="Avenir" panose="020B0503020203020204" pitchFamily="34" charset="0"/>
            </a:endParaRPr>
          </a:p>
          <a:p>
            <a:pPr marL="285750" indent="-285750">
              <a:buFont typeface="Arial" panose="020B0604020202020204" pitchFamily="34" charset="0"/>
              <a:buChar char="•"/>
            </a:pPr>
            <a:endParaRPr lang="fr-FR" sz="1400" dirty="0">
              <a:latin typeface="Avenir" panose="020B0503020203020204" pitchFamily="34" charset="0"/>
            </a:endParaRPr>
          </a:p>
          <a:p>
            <a:pPr marL="285750" indent="-285750">
              <a:buFont typeface="Arial" panose="020B0604020202020204" pitchFamily="34" charset="0"/>
              <a:buChar char="•"/>
            </a:pPr>
            <a:endParaRPr lang="fr-FR" sz="1400" dirty="0">
              <a:latin typeface="Avenir" panose="020B0503020203020204" pitchFamily="34" charset="0"/>
            </a:endParaRPr>
          </a:p>
          <a:p>
            <a:pPr marL="285750" indent="-285750">
              <a:buFont typeface="Arial" panose="020B0604020202020204" pitchFamily="34" charset="0"/>
              <a:buChar char="•"/>
            </a:pPr>
            <a:endParaRPr lang="fr-FR" sz="1400" dirty="0">
              <a:latin typeface="Avenir" panose="020B0503020203020204" pitchFamily="34" charset="0"/>
            </a:endParaRPr>
          </a:p>
          <a:p>
            <a:pPr marL="285750" indent="-285750">
              <a:buFont typeface="Arial" panose="020B0604020202020204" pitchFamily="34" charset="0"/>
              <a:buChar char="•"/>
            </a:pPr>
            <a:r>
              <a:rPr lang="fr-FR" sz="1400" dirty="0">
                <a:latin typeface="Avenir" panose="020B0503020203020204" pitchFamily="34" charset="0"/>
              </a:rPr>
              <a:t>Rédaction des procédures à mettre en place </a:t>
            </a:r>
          </a:p>
          <a:p>
            <a:pPr marL="285750" indent="-285750">
              <a:buFont typeface="Arial" panose="020B0604020202020204" pitchFamily="34" charset="0"/>
              <a:buChar char="•"/>
            </a:pPr>
            <a:r>
              <a:rPr lang="fr-FR" sz="1400" dirty="0">
                <a:latin typeface="Avenir" panose="020B0503020203020204" pitchFamily="34" charset="0"/>
              </a:rPr>
              <a:t>Rédaction d’un code de conduite</a:t>
            </a:r>
          </a:p>
          <a:p>
            <a:pPr marL="285750" indent="-285750">
              <a:buFont typeface="Arial" panose="020B0604020202020204" pitchFamily="34" charset="0"/>
              <a:buChar char="•"/>
            </a:pPr>
            <a:r>
              <a:rPr lang="fr-FR" sz="1400" dirty="0">
                <a:latin typeface="Avenir" panose="020B0503020203020204" pitchFamily="34" charset="0"/>
              </a:rPr>
              <a:t>Revue du règlement intérieur</a:t>
            </a:r>
          </a:p>
        </p:txBody>
      </p:sp>
      <p:sp>
        <p:nvSpPr>
          <p:cNvPr id="23" name="ZoneTexte 37">
            <a:extLst>
              <a:ext uri="{FF2B5EF4-FFF2-40B4-BE49-F238E27FC236}">
                <a16:creationId xmlns="" xmlns:a16="http://schemas.microsoft.com/office/drawing/2014/main" id="{BCF0E4DF-1F27-433A-BBFB-E52779201473}"/>
              </a:ext>
            </a:extLst>
          </p:cNvPr>
          <p:cNvSpPr txBox="1"/>
          <p:nvPr/>
        </p:nvSpPr>
        <p:spPr>
          <a:xfrm>
            <a:off x="5085766" y="3945263"/>
            <a:ext cx="2804462" cy="523220"/>
          </a:xfrm>
          <a:prstGeom prst="rect">
            <a:avLst/>
          </a:prstGeom>
          <a:noFill/>
        </p:spPr>
        <p:txBody>
          <a:bodyPr wrap="square" rtlCol="0">
            <a:spAutoFit/>
          </a:bodyPr>
          <a:lstStyle/>
          <a:p>
            <a:pPr marL="285750" indent="-285750">
              <a:buFont typeface="Arial" panose="020B0604020202020204" pitchFamily="34" charset="0"/>
              <a:buChar char="•"/>
            </a:pPr>
            <a:r>
              <a:rPr lang="fr-FR" sz="1400" dirty="0">
                <a:latin typeface="Avenir" panose="020B0503020203020204" pitchFamily="34" charset="0"/>
              </a:rPr>
              <a:t>Formation des personnels concernés </a:t>
            </a:r>
          </a:p>
        </p:txBody>
      </p:sp>
      <p:sp>
        <p:nvSpPr>
          <p:cNvPr id="2" name="Footer Placeholder 1">
            <a:extLst>
              <a:ext uri="{FF2B5EF4-FFF2-40B4-BE49-F238E27FC236}">
                <a16:creationId xmlns="" xmlns:a16="http://schemas.microsoft.com/office/drawing/2014/main" id="{80C7E35C-9FE5-E848-BBC6-2F59B9538451}"/>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2044664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sz="quarter" idx="10"/>
          </p:nvPr>
        </p:nvSpPr>
        <p:spPr>
          <a:xfrm>
            <a:off x="1147155" y="1579418"/>
            <a:ext cx="9975274" cy="4750403"/>
          </a:xfrm>
          <a:prstGeom prst="rect">
            <a:avLst/>
          </a:prstGeom>
        </p:spPr>
        <p:txBody>
          <a:bodyPr vert="horz" wrap="square" lIns="0" tIns="130937" rIns="0" bIns="0" rtlCol="0">
            <a:spAutoFit/>
          </a:bodyPr>
          <a:lstStyle/>
          <a:p>
            <a:pPr marL="13970">
              <a:lnSpc>
                <a:spcPct val="100000"/>
              </a:lnSpc>
              <a:spcBef>
                <a:spcPts val="95"/>
              </a:spcBef>
              <a:buClr>
                <a:srgbClr val="4595EB"/>
              </a:buClr>
              <a:tabLst>
                <a:tab pos="300355" algn="l"/>
                <a:tab pos="300990" algn="l"/>
              </a:tabLst>
            </a:pPr>
            <a:endParaRPr lang="fr-FR" sz="1600" b="1" spc="-5" dirty="0">
              <a:solidFill>
                <a:srgbClr val="000000"/>
              </a:solidFill>
              <a:latin typeface="Avenir Roman" panose="02000503020000020003" pitchFamily="2" charset="0"/>
              <a:cs typeface="Georgia"/>
            </a:endParaRPr>
          </a:p>
          <a:p>
            <a:pPr marL="13970">
              <a:lnSpc>
                <a:spcPct val="100000"/>
              </a:lnSpc>
              <a:spcBef>
                <a:spcPts val="95"/>
              </a:spcBef>
              <a:buClr>
                <a:srgbClr val="4595EB"/>
              </a:buClr>
              <a:tabLst>
                <a:tab pos="300355" algn="l"/>
                <a:tab pos="300990" algn="l"/>
              </a:tabLst>
            </a:pPr>
            <a:r>
              <a:rPr lang="fr-FR" sz="1600" b="1" spc="-5" dirty="0">
                <a:solidFill>
                  <a:schemeClr val="tx2">
                    <a:lumMod val="75000"/>
                  </a:schemeClr>
                </a:solidFill>
                <a:latin typeface="Avenir Roman" panose="02000503020000020003" pitchFamily="2" charset="0"/>
                <a:cs typeface="Georgia"/>
              </a:rPr>
              <a:t>En qualité de délégué à la protection des données nous :</a:t>
            </a:r>
          </a:p>
          <a:p>
            <a:pPr marL="13970">
              <a:lnSpc>
                <a:spcPct val="100000"/>
              </a:lnSpc>
              <a:spcBef>
                <a:spcPts val="95"/>
              </a:spcBef>
              <a:buClr>
                <a:srgbClr val="4595EB"/>
              </a:buClr>
              <a:tabLst>
                <a:tab pos="300355" algn="l"/>
                <a:tab pos="300990" algn="l"/>
              </a:tabLst>
            </a:pPr>
            <a:endParaRPr lang="fr-FR" sz="1600" b="1" spc="-5" dirty="0">
              <a:solidFill>
                <a:srgbClr val="000000"/>
              </a:solidFill>
              <a:latin typeface="Avenir Roman" panose="02000503020000020003" pitchFamily="2" charset="0"/>
              <a:cs typeface="Georgia"/>
            </a:endParaRPr>
          </a:p>
          <a:p>
            <a:pPr marL="300355" indent="-286385">
              <a:lnSpc>
                <a:spcPct val="100000"/>
              </a:lnSpc>
              <a:spcBef>
                <a:spcPts val="95"/>
              </a:spcBef>
              <a:buClr>
                <a:srgbClr val="4595EB"/>
              </a:buClr>
              <a:buFont typeface="Arial"/>
              <a:buChar char="•"/>
              <a:tabLst>
                <a:tab pos="300355" algn="l"/>
                <a:tab pos="300990" algn="l"/>
              </a:tabLst>
            </a:pPr>
            <a:r>
              <a:rPr lang="fr-FR" sz="1600" b="1" spc="-5" dirty="0">
                <a:solidFill>
                  <a:srgbClr val="000000"/>
                </a:solidFill>
                <a:latin typeface="Avenir Roman" panose="02000503020000020003" pitchFamily="2" charset="0"/>
                <a:cs typeface="Georgia"/>
              </a:rPr>
              <a:t>Informons </a:t>
            </a:r>
            <a:r>
              <a:rPr lang="fr-FR" sz="1600" spc="-5" dirty="0">
                <a:solidFill>
                  <a:srgbClr val="000000"/>
                </a:solidFill>
                <a:latin typeface="Avenir Roman" panose="02000503020000020003" pitchFamily="2" charset="0"/>
              </a:rPr>
              <a:t>et </a:t>
            </a:r>
            <a:r>
              <a:rPr lang="fr-FR" sz="1600" b="1" spc="-5" dirty="0">
                <a:solidFill>
                  <a:srgbClr val="000000"/>
                </a:solidFill>
                <a:latin typeface="Avenir Roman" panose="02000503020000020003" pitchFamily="2" charset="0"/>
                <a:cs typeface="Georgia"/>
              </a:rPr>
              <a:t>conseillons </a:t>
            </a:r>
            <a:r>
              <a:rPr lang="fr-FR" sz="1600" spc="-5" dirty="0">
                <a:solidFill>
                  <a:srgbClr val="000000"/>
                </a:solidFill>
                <a:latin typeface="Avenir Roman" panose="02000503020000020003" pitchFamily="2" charset="0"/>
              </a:rPr>
              <a:t>l’organisme ainsi que les salariés/agents sur les obligations qui lui incombent en </a:t>
            </a:r>
            <a:r>
              <a:rPr lang="fr-FR" sz="1600" spc="-10" dirty="0">
                <a:solidFill>
                  <a:srgbClr val="000000"/>
                </a:solidFill>
                <a:latin typeface="Avenir Roman" panose="02000503020000020003" pitchFamily="2" charset="0"/>
              </a:rPr>
              <a:t>vertu</a:t>
            </a:r>
            <a:r>
              <a:rPr lang="fr-FR" sz="1600" spc="75" dirty="0">
                <a:solidFill>
                  <a:srgbClr val="000000"/>
                </a:solidFill>
                <a:latin typeface="Avenir Roman" panose="02000503020000020003" pitchFamily="2" charset="0"/>
              </a:rPr>
              <a:t> </a:t>
            </a:r>
            <a:r>
              <a:rPr lang="fr-FR" sz="1600" spc="-15" dirty="0">
                <a:solidFill>
                  <a:srgbClr val="000000"/>
                </a:solidFill>
                <a:latin typeface="Avenir Roman" panose="02000503020000020003" pitchFamily="2" charset="0"/>
              </a:rPr>
              <a:t>du</a:t>
            </a:r>
            <a:r>
              <a:rPr lang="fr-FR" sz="1600" dirty="0">
                <a:latin typeface="Avenir Roman" panose="02000503020000020003" pitchFamily="2" charset="0"/>
              </a:rPr>
              <a:t> </a:t>
            </a:r>
            <a:r>
              <a:rPr lang="fr-FR" sz="1600" spc="-10" dirty="0">
                <a:solidFill>
                  <a:srgbClr val="000000"/>
                </a:solidFill>
                <a:latin typeface="Avenir Roman" panose="02000503020000020003" pitchFamily="2" charset="0"/>
              </a:rPr>
              <a:t>RGPD </a:t>
            </a:r>
            <a:r>
              <a:rPr lang="fr-FR" sz="1600" spc="-5" dirty="0">
                <a:solidFill>
                  <a:srgbClr val="000000"/>
                </a:solidFill>
                <a:latin typeface="Avenir Roman" panose="02000503020000020003" pitchFamily="2" charset="0"/>
              </a:rPr>
              <a:t>et </a:t>
            </a:r>
            <a:r>
              <a:rPr lang="fr-FR" sz="1600" spc="-10" dirty="0">
                <a:solidFill>
                  <a:srgbClr val="000000"/>
                </a:solidFill>
                <a:latin typeface="Avenir Roman" panose="02000503020000020003" pitchFamily="2" charset="0"/>
              </a:rPr>
              <a:t>d’autres dispositions </a:t>
            </a:r>
            <a:r>
              <a:rPr lang="fr-FR" sz="1600" spc="-5" dirty="0">
                <a:solidFill>
                  <a:srgbClr val="000000"/>
                </a:solidFill>
                <a:latin typeface="Avenir Roman" panose="02000503020000020003" pitchFamily="2" charset="0"/>
              </a:rPr>
              <a:t>de l’Union ou de </a:t>
            </a:r>
            <a:r>
              <a:rPr lang="fr-FR" sz="1600" spc="-10" dirty="0">
                <a:solidFill>
                  <a:srgbClr val="000000"/>
                </a:solidFill>
                <a:latin typeface="Avenir Roman" panose="02000503020000020003" pitchFamily="2" charset="0"/>
              </a:rPr>
              <a:t>l’EM</a:t>
            </a:r>
            <a:r>
              <a:rPr lang="fr-FR" sz="1600" spc="229" dirty="0">
                <a:solidFill>
                  <a:srgbClr val="000000"/>
                </a:solidFill>
                <a:latin typeface="Avenir Roman" panose="02000503020000020003" pitchFamily="2" charset="0"/>
              </a:rPr>
              <a:t> </a:t>
            </a:r>
            <a:r>
              <a:rPr lang="fr-FR" sz="1600" spc="-10" dirty="0">
                <a:solidFill>
                  <a:srgbClr val="000000"/>
                </a:solidFill>
                <a:latin typeface="Avenir Roman" panose="02000503020000020003" pitchFamily="2" charset="0"/>
              </a:rPr>
              <a:t>concerné</a:t>
            </a:r>
            <a:endParaRPr lang="fr-FR" sz="1600" dirty="0">
              <a:latin typeface="Avenir Roman" panose="02000503020000020003" pitchFamily="2" charset="0"/>
            </a:endParaRPr>
          </a:p>
          <a:p>
            <a:pPr marL="1270">
              <a:lnSpc>
                <a:spcPct val="100000"/>
              </a:lnSpc>
              <a:spcBef>
                <a:spcPts val="35"/>
              </a:spcBef>
            </a:pPr>
            <a:endParaRPr lang="fr-FR" sz="2400" dirty="0">
              <a:latin typeface="Avenir Roman" panose="02000503020000020003" pitchFamily="2" charset="0"/>
              <a:cs typeface="Times New Roman"/>
            </a:endParaRPr>
          </a:p>
          <a:p>
            <a:pPr marL="300355" marR="5080" indent="-286385">
              <a:lnSpc>
                <a:spcPct val="100000"/>
              </a:lnSpc>
              <a:buClr>
                <a:srgbClr val="4595EB"/>
              </a:buClr>
              <a:buFont typeface="Arial"/>
              <a:buChar char="•"/>
              <a:tabLst>
                <a:tab pos="300355" algn="l"/>
                <a:tab pos="300990" algn="l"/>
              </a:tabLst>
            </a:pPr>
            <a:r>
              <a:rPr lang="fr-FR" sz="1600" b="1" spc="-5" dirty="0">
                <a:solidFill>
                  <a:srgbClr val="000000"/>
                </a:solidFill>
                <a:latin typeface="Avenir Roman" panose="02000503020000020003" pitchFamily="2" charset="0"/>
                <a:cs typeface="Georgia"/>
              </a:rPr>
              <a:t>Contrôlons le respect du RGPD</a:t>
            </a:r>
            <a:r>
              <a:rPr lang="fr-FR" sz="1600" spc="-5" dirty="0">
                <a:solidFill>
                  <a:srgbClr val="000000"/>
                </a:solidFill>
                <a:latin typeface="Avenir Roman" panose="02000503020000020003" pitchFamily="2" charset="0"/>
              </a:rPr>
              <a:t>, d’autres dispositions de l’UE ou de l’EM concerné et des règles internes du </a:t>
            </a:r>
            <a:r>
              <a:rPr lang="fr-FR" sz="1600" spc="-10" dirty="0">
                <a:solidFill>
                  <a:srgbClr val="000000"/>
                </a:solidFill>
                <a:latin typeface="Avenir Roman" panose="02000503020000020003" pitchFamily="2" charset="0"/>
              </a:rPr>
              <a:t>RT </a:t>
            </a:r>
            <a:r>
              <a:rPr lang="fr-FR" sz="1600" spc="-5" dirty="0">
                <a:solidFill>
                  <a:srgbClr val="000000"/>
                </a:solidFill>
                <a:latin typeface="Avenir Roman" panose="02000503020000020003" pitchFamily="2" charset="0"/>
              </a:rPr>
              <a:t>ou  du ST (sensibilisation, formation du personnel,</a:t>
            </a:r>
            <a:r>
              <a:rPr lang="fr-FR" sz="1600" spc="190" dirty="0">
                <a:solidFill>
                  <a:srgbClr val="000000"/>
                </a:solidFill>
                <a:latin typeface="Avenir Roman" panose="02000503020000020003" pitchFamily="2" charset="0"/>
              </a:rPr>
              <a:t> </a:t>
            </a:r>
            <a:r>
              <a:rPr lang="fr-FR" sz="1600" spc="-10" dirty="0">
                <a:solidFill>
                  <a:srgbClr val="000000"/>
                </a:solidFill>
                <a:latin typeface="Avenir Roman" panose="02000503020000020003" pitchFamily="2" charset="0"/>
              </a:rPr>
              <a:t>audits,…)</a:t>
            </a:r>
            <a:endParaRPr lang="fr-FR" sz="1600" dirty="0">
              <a:latin typeface="Avenir Roman" panose="02000503020000020003" pitchFamily="2" charset="0"/>
              <a:cs typeface="Georgia"/>
            </a:endParaRPr>
          </a:p>
          <a:p>
            <a:pPr marL="1270">
              <a:lnSpc>
                <a:spcPct val="100000"/>
              </a:lnSpc>
              <a:spcBef>
                <a:spcPts val="40"/>
              </a:spcBef>
              <a:buClr>
                <a:srgbClr val="4595EB"/>
              </a:buClr>
              <a:buFont typeface="Arial"/>
              <a:buChar char="•"/>
            </a:pPr>
            <a:endParaRPr lang="fr-FR" sz="2400" dirty="0">
              <a:latin typeface="Avenir Roman" panose="02000503020000020003" pitchFamily="2" charset="0"/>
              <a:cs typeface="Times New Roman"/>
            </a:endParaRPr>
          </a:p>
          <a:p>
            <a:pPr marL="300355" marR="6350" indent="-286385">
              <a:lnSpc>
                <a:spcPct val="100000"/>
              </a:lnSpc>
              <a:buClr>
                <a:srgbClr val="4595EB"/>
              </a:buClr>
              <a:buFont typeface="Arial"/>
              <a:buChar char="•"/>
              <a:tabLst>
                <a:tab pos="300355" algn="l"/>
                <a:tab pos="300990" algn="l"/>
              </a:tabLst>
            </a:pPr>
            <a:r>
              <a:rPr lang="fr-FR" sz="1600" spc="-5" dirty="0">
                <a:solidFill>
                  <a:srgbClr val="000000"/>
                </a:solidFill>
                <a:latin typeface="Avenir Roman" panose="02000503020000020003" pitchFamily="2" charset="0"/>
              </a:rPr>
              <a:t>Dispensons des </a:t>
            </a:r>
            <a:r>
              <a:rPr lang="fr-FR" sz="1600" b="1" spc="-5" dirty="0">
                <a:solidFill>
                  <a:srgbClr val="000000"/>
                </a:solidFill>
                <a:latin typeface="Avenir Roman" panose="02000503020000020003" pitchFamily="2" charset="0"/>
                <a:cs typeface="Georgia"/>
              </a:rPr>
              <a:t>conseils </a:t>
            </a:r>
            <a:r>
              <a:rPr lang="fr-FR" sz="1600" spc="-5" dirty="0">
                <a:solidFill>
                  <a:srgbClr val="000000"/>
                </a:solidFill>
                <a:latin typeface="Avenir Roman" panose="02000503020000020003" pitchFamily="2" charset="0"/>
              </a:rPr>
              <a:t>en ce </a:t>
            </a:r>
            <a:r>
              <a:rPr lang="fr-FR" sz="1600" spc="-10" dirty="0">
                <a:solidFill>
                  <a:srgbClr val="000000"/>
                </a:solidFill>
                <a:latin typeface="Avenir Roman" panose="02000503020000020003" pitchFamily="2" charset="0"/>
              </a:rPr>
              <a:t>qui concerne </a:t>
            </a:r>
            <a:r>
              <a:rPr lang="fr-FR" sz="1600" b="1" spc="-5" dirty="0">
                <a:solidFill>
                  <a:srgbClr val="000000"/>
                </a:solidFill>
                <a:latin typeface="Avenir Roman" panose="02000503020000020003" pitchFamily="2" charset="0"/>
                <a:cs typeface="Georgia"/>
              </a:rPr>
              <a:t>l’analyse </a:t>
            </a:r>
            <a:r>
              <a:rPr lang="fr-FR" sz="1600" b="1" spc="-10" dirty="0">
                <a:solidFill>
                  <a:srgbClr val="000000"/>
                </a:solidFill>
                <a:latin typeface="Avenir Roman" panose="02000503020000020003" pitchFamily="2" charset="0"/>
                <a:cs typeface="Georgia"/>
              </a:rPr>
              <a:t>d’impact </a:t>
            </a:r>
            <a:r>
              <a:rPr lang="fr-FR" sz="1600" spc="-5" dirty="0">
                <a:solidFill>
                  <a:srgbClr val="000000"/>
                </a:solidFill>
                <a:latin typeface="Avenir Roman" panose="02000503020000020003" pitchFamily="2" charset="0"/>
              </a:rPr>
              <a:t>relative à </a:t>
            </a:r>
            <a:r>
              <a:rPr lang="fr-FR" sz="1600" dirty="0">
                <a:solidFill>
                  <a:srgbClr val="000000"/>
                </a:solidFill>
                <a:latin typeface="Avenir Roman" panose="02000503020000020003" pitchFamily="2" charset="0"/>
              </a:rPr>
              <a:t>la </a:t>
            </a:r>
            <a:r>
              <a:rPr lang="fr-FR" sz="1600" spc="-5" dirty="0">
                <a:solidFill>
                  <a:srgbClr val="000000"/>
                </a:solidFill>
                <a:latin typeface="Avenir Roman" panose="02000503020000020003" pitchFamily="2" charset="0"/>
              </a:rPr>
              <a:t>protection des donnée et </a:t>
            </a:r>
            <a:r>
              <a:rPr lang="fr-FR" sz="1600" b="1" spc="-10" dirty="0">
                <a:solidFill>
                  <a:srgbClr val="000000"/>
                </a:solidFill>
                <a:latin typeface="Avenir Roman" panose="02000503020000020003" pitchFamily="2" charset="0"/>
                <a:cs typeface="Georgia"/>
              </a:rPr>
              <a:t>vérifie </a:t>
            </a:r>
            <a:r>
              <a:rPr lang="fr-FR" sz="1600" b="1" spc="-5" dirty="0">
                <a:solidFill>
                  <a:srgbClr val="000000"/>
                </a:solidFill>
                <a:latin typeface="Avenir Roman" panose="02000503020000020003" pitchFamily="2" charset="0"/>
                <a:cs typeface="Georgia"/>
              </a:rPr>
              <a:t>son  exécution</a:t>
            </a:r>
            <a:endParaRPr lang="fr-FR" sz="1600" dirty="0">
              <a:latin typeface="Avenir Roman" panose="02000503020000020003" pitchFamily="2" charset="0"/>
              <a:cs typeface="Georgia"/>
            </a:endParaRPr>
          </a:p>
          <a:p>
            <a:pPr marL="1270">
              <a:lnSpc>
                <a:spcPct val="100000"/>
              </a:lnSpc>
              <a:spcBef>
                <a:spcPts val="45"/>
              </a:spcBef>
              <a:buClr>
                <a:srgbClr val="4595EB"/>
              </a:buClr>
              <a:buFont typeface="Arial"/>
              <a:buChar char="•"/>
            </a:pPr>
            <a:endParaRPr lang="fr-FR" sz="2400" dirty="0">
              <a:latin typeface="Avenir Roman" panose="02000503020000020003" pitchFamily="2" charset="0"/>
              <a:cs typeface="Times New Roman"/>
            </a:endParaRPr>
          </a:p>
          <a:p>
            <a:pPr marL="300355" marR="5080" indent="-286385">
              <a:lnSpc>
                <a:spcPct val="100000"/>
              </a:lnSpc>
              <a:spcBef>
                <a:spcPts val="5"/>
              </a:spcBef>
              <a:buClr>
                <a:srgbClr val="4595EB"/>
              </a:buClr>
              <a:buFont typeface="Arial"/>
              <a:buChar char="•"/>
              <a:tabLst>
                <a:tab pos="300355" algn="l"/>
                <a:tab pos="300990" algn="l"/>
              </a:tabLst>
            </a:pPr>
            <a:r>
              <a:rPr lang="fr-FR" sz="1600" b="1" spc="-5" dirty="0" err="1">
                <a:solidFill>
                  <a:srgbClr val="000000"/>
                </a:solidFill>
                <a:latin typeface="Avenir Roman" panose="02000503020000020003" pitchFamily="2" charset="0"/>
                <a:cs typeface="Georgia"/>
              </a:rPr>
              <a:t>Coopèrons</a:t>
            </a:r>
            <a:r>
              <a:rPr lang="fr-FR" sz="1600" b="1" spc="-5" dirty="0">
                <a:solidFill>
                  <a:srgbClr val="000000"/>
                </a:solidFill>
                <a:latin typeface="Avenir Roman" panose="02000503020000020003" pitchFamily="2" charset="0"/>
                <a:cs typeface="Georgia"/>
              </a:rPr>
              <a:t> avec l’autorité de contrôle </a:t>
            </a:r>
            <a:r>
              <a:rPr lang="fr-FR" sz="1600" spc="-5" dirty="0">
                <a:solidFill>
                  <a:srgbClr val="000000"/>
                </a:solidFill>
                <a:latin typeface="Avenir Roman" panose="02000503020000020003" pitchFamily="2" charset="0"/>
              </a:rPr>
              <a:t>et faisons office de </a:t>
            </a:r>
            <a:r>
              <a:rPr lang="fr-FR" sz="1600" b="1" spc="-5" dirty="0">
                <a:solidFill>
                  <a:srgbClr val="000000"/>
                </a:solidFill>
                <a:latin typeface="Avenir Roman" panose="02000503020000020003" pitchFamily="2" charset="0"/>
                <a:cs typeface="Georgia"/>
              </a:rPr>
              <a:t>point de contact pour les personnes concernées </a:t>
            </a:r>
            <a:r>
              <a:rPr lang="fr-FR" sz="1600" spc="-5" dirty="0">
                <a:solidFill>
                  <a:srgbClr val="000000"/>
                </a:solidFill>
                <a:latin typeface="Avenir Roman" panose="02000503020000020003" pitchFamily="2" charset="0"/>
              </a:rPr>
              <a:t>sur  toute </a:t>
            </a:r>
            <a:r>
              <a:rPr lang="fr-FR" sz="1600" spc="-10" dirty="0">
                <a:solidFill>
                  <a:srgbClr val="000000"/>
                </a:solidFill>
                <a:latin typeface="Avenir Roman" panose="02000503020000020003" pitchFamily="2" charset="0"/>
              </a:rPr>
              <a:t>question </a:t>
            </a:r>
            <a:r>
              <a:rPr lang="fr-FR" sz="1600" spc="-5" dirty="0">
                <a:solidFill>
                  <a:srgbClr val="000000"/>
                </a:solidFill>
                <a:latin typeface="Avenir Roman" panose="02000503020000020003" pitchFamily="2" charset="0"/>
              </a:rPr>
              <a:t>en </a:t>
            </a:r>
            <a:r>
              <a:rPr lang="fr-FR" sz="1600" spc="-10" dirty="0">
                <a:solidFill>
                  <a:srgbClr val="000000"/>
                </a:solidFill>
                <a:latin typeface="Avenir Roman" panose="02000503020000020003" pitchFamily="2" charset="0"/>
              </a:rPr>
              <a:t>lien </a:t>
            </a:r>
            <a:r>
              <a:rPr lang="fr-FR" sz="1600" spc="-5" dirty="0">
                <a:solidFill>
                  <a:srgbClr val="000000"/>
                </a:solidFill>
                <a:latin typeface="Avenir Roman" panose="02000503020000020003" pitchFamily="2" charset="0"/>
              </a:rPr>
              <a:t>avec les</a:t>
            </a:r>
            <a:r>
              <a:rPr lang="fr-FR" sz="1600" spc="135" dirty="0">
                <a:solidFill>
                  <a:srgbClr val="000000"/>
                </a:solidFill>
                <a:latin typeface="Avenir Roman" panose="02000503020000020003" pitchFamily="2" charset="0"/>
              </a:rPr>
              <a:t> </a:t>
            </a:r>
            <a:r>
              <a:rPr lang="fr-FR" sz="1600" spc="-5" dirty="0">
                <a:solidFill>
                  <a:srgbClr val="000000"/>
                </a:solidFill>
                <a:latin typeface="Avenir Roman" panose="02000503020000020003" pitchFamily="2" charset="0"/>
              </a:rPr>
              <a:t>traitements</a:t>
            </a:r>
            <a:endParaRPr lang="fr-FR" sz="1600" dirty="0">
              <a:latin typeface="Avenir Roman" panose="02000503020000020003" pitchFamily="2" charset="0"/>
              <a:cs typeface="Georgia"/>
            </a:endParaRPr>
          </a:p>
          <a:p>
            <a:pPr marL="1270">
              <a:lnSpc>
                <a:spcPct val="100000"/>
              </a:lnSpc>
              <a:spcBef>
                <a:spcPts val="35"/>
              </a:spcBef>
              <a:buClr>
                <a:srgbClr val="4595EB"/>
              </a:buClr>
              <a:buFont typeface="Arial"/>
              <a:buChar char="•"/>
            </a:pPr>
            <a:endParaRPr lang="fr-FR" sz="2400" dirty="0">
              <a:latin typeface="Avenir Roman" panose="02000503020000020003" pitchFamily="2" charset="0"/>
              <a:cs typeface="Times New Roman"/>
            </a:endParaRPr>
          </a:p>
          <a:p>
            <a:pPr marL="300355" indent="-286385">
              <a:lnSpc>
                <a:spcPct val="100000"/>
              </a:lnSpc>
              <a:buClr>
                <a:srgbClr val="4595EB"/>
              </a:buClr>
              <a:buFont typeface="Arial"/>
              <a:buChar char="•"/>
              <a:tabLst>
                <a:tab pos="300355" algn="l"/>
                <a:tab pos="300990" algn="l"/>
              </a:tabLst>
            </a:pPr>
            <a:r>
              <a:rPr lang="fr-FR" sz="1600" spc="-10" dirty="0">
                <a:solidFill>
                  <a:srgbClr val="000000"/>
                </a:solidFill>
                <a:latin typeface="Avenir Roman" panose="02000503020000020003" pitchFamily="2" charset="0"/>
              </a:rPr>
              <a:t>Nous assurons </a:t>
            </a:r>
            <a:r>
              <a:rPr lang="fr-FR" sz="1600" spc="-5" dirty="0">
                <a:solidFill>
                  <a:srgbClr val="000000"/>
                </a:solidFill>
                <a:latin typeface="Avenir Roman" panose="02000503020000020003" pitchFamily="2" charset="0"/>
              </a:rPr>
              <a:t>de </a:t>
            </a:r>
            <a:r>
              <a:rPr sz="1600" spc="-5" dirty="0">
                <a:solidFill>
                  <a:srgbClr val="000000"/>
                </a:solidFill>
                <a:latin typeface="Avenir Roman" panose="02000503020000020003" pitchFamily="2" charset="0"/>
              </a:rPr>
              <a:t>la </a:t>
            </a:r>
            <a:r>
              <a:rPr sz="1600" b="1" spc="-5" dirty="0">
                <a:solidFill>
                  <a:srgbClr val="000000"/>
                </a:solidFill>
                <a:latin typeface="Avenir Roman" panose="02000503020000020003" pitchFamily="2" charset="0"/>
                <a:cs typeface="Georgia"/>
              </a:rPr>
              <a:t>bonne </a:t>
            </a:r>
            <a:r>
              <a:rPr sz="1600" b="1" spc="-10" dirty="0">
                <a:solidFill>
                  <a:srgbClr val="000000"/>
                </a:solidFill>
                <a:latin typeface="Avenir Roman" panose="02000503020000020003" pitchFamily="2" charset="0"/>
                <a:cs typeface="Georgia"/>
              </a:rPr>
              <a:t>tenue </a:t>
            </a:r>
            <a:r>
              <a:rPr sz="1600" b="1" spc="-5" dirty="0">
                <a:solidFill>
                  <a:srgbClr val="000000"/>
                </a:solidFill>
                <a:latin typeface="Avenir Roman" panose="02000503020000020003" pitchFamily="2" charset="0"/>
                <a:cs typeface="Georgia"/>
              </a:rPr>
              <a:t>de la documentation </a:t>
            </a:r>
            <a:r>
              <a:rPr sz="1600" spc="-10" dirty="0">
                <a:solidFill>
                  <a:srgbClr val="000000"/>
                </a:solidFill>
                <a:latin typeface="Avenir Roman" panose="02000503020000020003" pitchFamily="2" charset="0"/>
              </a:rPr>
              <a:t>relative </a:t>
            </a:r>
            <a:r>
              <a:rPr sz="1600" spc="-5" dirty="0">
                <a:solidFill>
                  <a:srgbClr val="000000"/>
                </a:solidFill>
                <a:latin typeface="Avenir Roman" panose="02000503020000020003" pitchFamily="2" charset="0"/>
              </a:rPr>
              <a:t>aux</a:t>
            </a:r>
            <a:r>
              <a:rPr sz="1600" spc="204" dirty="0">
                <a:solidFill>
                  <a:srgbClr val="000000"/>
                </a:solidFill>
                <a:latin typeface="Avenir Roman" panose="02000503020000020003" pitchFamily="2" charset="0"/>
              </a:rPr>
              <a:t> </a:t>
            </a:r>
            <a:r>
              <a:rPr sz="1600" spc="-5" dirty="0">
                <a:solidFill>
                  <a:srgbClr val="000000"/>
                </a:solidFill>
                <a:latin typeface="Avenir Roman" panose="02000503020000020003" pitchFamily="2" charset="0"/>
              </a:rPr>
              <a:t>traitements</a:t>
            </a:r>
            <a:endParaRPr sz="1600" dirty="0">
              <a:latin typeface="Avenir Roman" panose="02000503020000020003" pitchFamily="2" charset="0"/>
              <a:cs typeface="Georgia"/>
            </a:endParaRPr>
          </a:p>
        </p:txBody>
      </p:sp>
      <p:sp>
        <p:nvSpPr>
          <p:cNvPr id="9" name="Text Placeholder 6">
            <a:extLst>
              <a:ext uri="{FF2B5EF4-FFF2-40B4-BE49-F238E27FC236}">
                <a16:creationId xmlns="" xmlns:a16="http://schemas.microsoft.com/office/drawing/2014/main" id="{ED3CBF66-B447-7B48-B08D-E0069E0844FD}"/>
              </a:ext>
            </a:extLst>
          </p:cNvPr>
          <p:cNvSpPr>
            <a:spLocks noGrp="1"/>
          </p:cNvSpPr>
          <p:nvPr>
            <p:ph type="body" sz="quarter" idx="11"/>
          </p:nvPr>
        </p:nvSpPr>
        <p:spPr>
          <a:xfrm>
            <a:off x="1147155" y="791617"/>
            <a:ext cx="9975273" cy="765175"/>
          </a:xfrm>
        </p:spPr>
        <p:txBody>
          <a:bodyPr/>
          <a:lstStyle/>
          <a:p>
            <a:r>
              <a:rPr lang="fr-FR" dirty="0">
                <a:solidFill>
                  <a:schemeClr val="tx2">
                    <a:lumMod val="75000"/>
                  </a:schemeClr>
                </a:solidFill>
              </a:rPr>
              <a:t>Notre suivi dans la durée </a:t>
            </a:r>
            <a:r>
              <a:rPr lang="en-US" spc="-5" dirty="0">
                <a:solidFill>
                  <a:schemeClr val="tx2">
                    <a:lumMod val="75000"/>
                  </a:schemeClr>
                </a:solidFill>
              </a:rPr>
              <a:t>: </a:t>
            </a:r>
            <a:r>
              <a:rPr lang="en-US" spc="-5" dirty="0" err="1">
                <a:solidFill>
                  <a:schemeClr val="tx2">
                    <a:lumMod val="75000"/>
                  </a:schemeClr>
                </a:solidFill>
              </a:rPr>
              <a:t>délégué</a:t>
            </a:r>
            <a:r>
              <a:rPr lang="en-US" spc="-5" dirty="0">
                <a:solidFill>
                  <a:schemeClr val="tx2">
                    <a:lumMod val="75000"/>
                  </a:schemeClr>
                </a:solidFill>
              </a:rPr>
              <a:t> </a:t>
            </a:r>
            <a:r>
              <a:rPr lang="en-US" spc="-5" dirty="0" err="1">
                <a:solidFill>
                  <a:schemeClr val="tx2">
                    <a:lumMod val="75000"/>
                  </a:schemeClr>
                </a:solidFill>
              </a:rPr>
              <a:t>à</a:t>
            </a:r>
            <a:r>
              <a:rPr lang="en-US" spc="-5" dirty="0">
                <a:solidFill>
                  <a:schemeClr val="tx2">
                    <a:lumMod val="75000"/>
                  </a:schemeClr>
                </a:solidFill>
              </a:rPr>
              <a:t> la protection des </a:t>
            </a:r>
            <a:r>
              <a:rPr lang="en-US" spc="-5" dirty="0" err="1">
                <a:solidFill>
                  <a:schemeClr val="tx2">
                    <a:lumMod val="75000"/>
                  </a:schemeClr>
                </a:solidFill>
              </a:rPr>
              <a:t>données</a:t>
            </a:r>
            <a:endParaRPr lang="fr-FR" dirty="0">
              <a:solidFill>
                <a:schemeClr val="tx2">
                  <a:lumMod val="75000"/>
                </a:schemeClr>
              </a:solidFill>
            </a:endParaRPr>
          </a:p>
        </p:txBody>
      </p:sp>
      <p:sp>
        <p:nvSpPr>
          <p:cNvPr id="11" name="Footer Placeholder 10">
            <a:extLst>
              <a:ext uri="{FF2B5EF4-FFF2-40B4-BE49-F238E27FC236}">
                <a16:creationId xmlns="" xmlns:a16="http://schemas.microsoft.com/office/drawing/2014/main" id="{67910C82-79D3-E049-9C5A-FF85F6F26547}"/>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293945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85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4758AEF-B60B-544E-94F3-561C92195C84}"/>
              </a:ext>
            </a:extLst>
          </p:cNvPr>
          <p:cNvSpPr>
            <a:spLocks noGrp="1"/>
          </p:cNvSpPr>
          <p:nvPr>
            <p:ph type="body" sz="quarter" idx="10"/>
          </p:nvPr>
        </p:nvSpPr>
        <p:spPr/>
        <p:txBody>
          <a:bodyPr/>
          <a:lstStyle/>
          <a:p>
            <a:r>
              <a:rPr lang="fr-FR" dirty="0"/>
              <a:t>COMBIEN CA COUTE ?</a:t>
            </a:r>
          </a:p>
        </p:txBody>
      </p:sp>
      <p:sp>
        <p:nvSpPr>
          <p:cNvPr id="4" name="Footer Placeholder 3">
            <a:extLst>
              <a:ext uri="{FF2B5EF4-FFF2-40B4-BE49-F238E27FC236}">
                <a16:creationId xmlns="" xmlns:a16="http://schemas.microsoft.com/office/drawing/2014/main" id="{D6020C23-373B-A546-8FE1-D6B7A2DAE607}"/>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2996010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B2700E9-D000-D54F-BF36-1E39EBA73150}"/>
              </a:ext>
            </a:extLst>
          </p:cNvPr>
          <p:cNvSpPr>
            <a:spLocks noGrp="1"/>
          </p:cNvSpPr>
          <p:nvPr>
            <p:ph type="body" sz="quarter" idx="10"/>
          </p:nvPr>
        </p:nvSpPr>
        <p:spPr>
          <a:xfrm>
            <a:off x="839416" y="1579418"/>
            <a:ext cx="10283013" cy="4405457"/>
          </a:xfrm>
        </p:spPr>
        <p:txBody>
          <a:bodyPr/>
          <a:lstStyle/>
          <a:p>
            <a:r>
              <a:rPr lang="fr-FR" dirty="0"/>
              <a:t>Pour ce type de mission nous intervenons à un tarif forfaitaire de 1.000 EUR temps homme</a:t>
            </a:r>
          </a:p>
          <a:p>
            <a:endParaRPr lang="fr-FR" dirty="0"/>
          </a:p>
        </p:txBody>
      </p:sp>
      <p:sp>
        <p:nvSpPr>
          <p:cNvPr id="4" name="Text Placeholder 3">
            <a:extLst>
              <a:ext uri="{FF2B5EF4-FFF2-40B4-BE49-F238E27FC236}">
                <a16:creationId xmlns="" xmlns:a16="http://schemas.microsoft.com/office/drawing/2014/main" id="{0E16B9FE-1DAD-564F-8368-7C0E1FFD7829}"/>
              </a:ext>
            </a:extLst>
          </p:cNvPr>
          <p:cNvSpPr>
            <a:spLocks noGrp="1"/>
          </p:cNvSpPr>
          <p:nvPr>
            <p:ph type="body" sz="quarter" idx="11"/>
          </p:nvPr>
        </p:nvSpPr>
        <p:spPr>
          <a:xfrm>
            <a:off x="1147156" y="635168"/>
            <a:ext cx="8261212" cy="765175"/>
          </a:xfrm>
        </p:spPr>
        <p:txBody>
          <a:bodyPr/>
          <a:lstStyle/>
          <a:p>
            <a:r>
              <a:rPr lang="fr-FR" dirty="0">
                <a:solidFill>
                  <a:srgbClr val="1D365A"/>
                </a:solidFill>
              </a:rPr>
              <a:t>Coût de la mise en conformité et du suivi  </a:t>
            </a:r>
          </a:p>
        </p:txBody>
      </p:sp>
      <p:graphicFrame>
        <p:nvGraphicFramePr>
          <p:cNvPr id="6" name="Table 5">
            <a:extLst>
              <a:ext uri="{FF2B5EF4-FFF2-40B4-BE49-F238E27FC236}">
                <a16:creationId xmlns="" xmlns:a16="http://schemas.microsoft.com/office/drawing/2014/main" id="{315CB5A2-170E-5B4A-96ED-F2A4B10972BA}"/>
              </a:ext>
            </a:extLst>
          </p:cNvPr>
          <p:cNvGraphicFramePr>
            <a:graphicFrameLocks noGrp="1"/>
          </p:cNvGraphicFramePr>
          <p:nvPr>
            <p:extLst>
              <p:ext uri="{D42A27DB-BD31-4B8C-83A1-F6EECF244321}">
                <p14:modId xmlns:p14="http://schemas.microsoft.com/office/powerpoint/2010/main" val="2431266121"/>
              </p:ext>
            </p:extLst>
          </p:nvPr>
        </p:nvGraphicFramePr>
        <p:xfrm>
          <a:off x="983432" y="2204864"/>
          <a:ext cx="9145016" cy="2661920"/>
        </p:xfrm>
        <a:graphic>
          <a:graphicData uri="http://schemas.openxmlformats.org/drawingml/2006/table">
            <a:tbl>
              <a:tblPr firstRow="1" bandRow="1">
                <a:tableStyleId>{5C22544A-7EE6-4342-B048-85BDC9FD1C3A}</a:tableStyleId>
              </a:tblPr>
              <a:tblGrid>
                <a:gridCol w="4942099">
                  <a:extLst>
                    <a:ext uri="{9D8B030D-6E8A-4147-A177-3AD203B41FA5}">
                      <a16:colId xmlns="" xmlns:a16="http://schemas.microsoft.com/office/drawing/2014/main" val="869312773"/>
                    </a:ext>
                  </a:extLst>
                </a:gridCol>
                <a:gridCol w="1863414">
                  <a:extLst>
                    <a:ext uri="{9D8B030D-6E8A-4147-A177-3AD203B41FA5}">
                      <a16:colId xmlns="" xmlns:a16="http://schemas.microsoft.com/office/drawing/2014/main" val="1005101915"/>
                    </a:ext>
                  </a:extLst>
                </a:gridCol>
                <a:gridCol w="2339503">
                  <a:extLst>
                    <a:ext uri="{9D8B030D-6E8A-4147-A177-3AD203B41FA5}">
                      <a16:colId xmlns="" xmlns:a16="http://schemas.microsoft.com/office/drawing/2014/main" val="3898943871"/>
                    </a:ext>
                  </a:extLst>
                </a:gridCol>
              </a:tblGrid>
              <a:tr h="370840">
                <a:tc>
                  <a:txBody>
                    <a:bodyPr/>
                    <a:lstStyle/>
                    <a:p>
                      <a:r>
                        <a:rPr lang="fr-FR" dirty="0"/>
                        <a:t>Missions</a:t>
                      </a:r>
                    </a:p>
                  </a:txBody>
                  <a:tcPr/>
                </a:tc>
                <a:tc>
                  <a:txBody>
                    <a:bodyPr/>
                    <a:lstStyle/>
                    <a:p>
                      <a:pPr algn="ctr"/>
                      <a:r>
                        <a:rPr lang="fr-FR" dirty="0"/>
                        <a:t>Jours</a:t>
                      </a:r>
                    </a:p>
                  </a:txBody>
                  <a:tcPr/>
                </a:tc>
                <a:tc>
                  <a:txBody>
                    <a:bodyPr/>
                    <a:lstStyle/>
                    <a:p>
                      <a:pPr algn="r"/>
                      <a:r>
                        <a:rPr lang="fr-FR" dirty="0"/>
                        <a:t>EUR</a:t>
                      </a:r>
                    </a:p>
                  </a:txBody>
                  <a:tcPr/>
                </a:tc>
                <a:extLst>
                  <a:ext uri="{0D108BD9-81ED-4DB2-BD59-A6C34878D82A}">
                    <a16:rowId xmlns="" xmlns:a16="http://schemas.microsoft.com/office/drawing/2014/main" val="430131219"/>
                  </a:ext>
                </a:extLst>
              </a:tr>
              <a:tr h="370840">
                <a:tc>
                  <a:txBody>
                    <a:bodyPr/>
                    <a:lstStyle/>
                    <a:p>
                      <a:r>
                        <a:rPr lang="fr-FR" dirty="0"/>
                        <a:t>Diagnostic, Formation &amp; Implémentation  </a:t>
                      </a:r>
                    </a:p>
                  </a:txBody>
                  <a:tcPr/>
                </a:tc>
                <a:tc>
                  <a:txBody>
                    <a:bodyPr/>
                    <a:lstStyle/>
                    <a:p>
                      <a:pPr algn="ctr"/>
                      <a:r>
                        <a:rPr lang="fr-FR" dirty="0"/>
                        <a:t>3 jours</a:t>
                      </a:r>
                    </a:p>
                  </a:txBody>
                  <a:tcPr/>
                </a:tc>
                <a:tc>
                  <a:txBody>
                    <a:bodyPr/>
                    <a:lstStyle/>
                    <a:p>
                      <a:pPr algn="r"/>
                      <a:r>
                        <a:rPr lang="fr-FR" dirty="0"/>
                        <a:t>3.000 EUR</a:t>
                      </a:r>
                    </a:p>
                  </a:txBody>
                  <a:tcPr/>
                </a:tc>
                <a:extLst>
                  <a:ext uri="{0D108BD9-81ED-4DB2-BD59-A6C34878D82A}">
                    <a16:rowId xmlns="" xmlns:a16="http://schemas.microsoft.com/office/drawing/2014/main" val="1404341620"/>
                  </a:ext>
                </a:extLst>
              </a:tr>
              <a:tr h="370840">
                <a:tc>
                  <a:txBody>
                    <a:bodyPr/>
                    <a:lstStyle/>
                    <a:p>
                      <a:r>
                        <a:rPr lang="fr-FR" dirty="0"/>
                        <a:t>Tarif mutualisé par entreprise (à partir de 10 entreprises)</a:t>
                      </a:r>
                    </a:p>
                  </a:txBody>
                  <a:tcPr/>
                </a:tc>
                <a:tc>
                  <a:txBody>
                    <a:bodyPr/>
                    <a:lstStyle/>
                    <a:p>
                      <a:pPr algn="ctr"/>
                      <a:r>
                        <a:rPr lang="fr-FR" b="1" dirty="0"/>
                        <a:t>- 40%</a:t>
                      </a:r>
                    </a:p>
                  </a:txBody>
                  <a:tcPr/>
                </a:tc>
                <a:tc>
                  <a:txBody>
                    <a:bodyPr/>
                    <a:lstStyle/>
                    <a:p>
                      <a:pPr algn="r"/>
                      <a:r>
                        <a:rPr lang="fr-FR" b="1" dirty="0"/>
                        <a:t>1.800 EUR</a:t>
                      </a:r>
                    </a:p>
                  </a:txBody>
                  <a:tcPr/>
                </a:tc>
                <a:extLst>
                  <a:ext uri="{0D108BD9-81ED-4DB2-BD59-A6C34878D82A}">
                    <a16:rowId xmlns="" xmlns:a16="http://schemas.microsoft.com/office/drawing/2014/main" val="3279574637"/>
                  </a:ext>
                </a:extLst>
              </a:tr>
              <a:tr h="370840">
                <a:tc>
                  <a:txBody>
                    <a:bodyPr/>
                    <a:lstStyle/>
                    <a:p>
                      <a:r>
                        <a:rPr lang="fr-FR" dirty="0"/>
                        <a:t>Suivi du délégué à la protection des données </a:t>
                      </a:r>
                    </a:p>
                  </a:txBody>
                  <a:tcPr/>
                </a:tc>
                <a:tc>
                  <a:txBody>
                    <a:bodyPr/>
                    <a:lstStyle/>
                    <a:p>
                      <a:pPr algn="ctr"/>
                      <a:r>
                        <a:rPr lang="fr-FR" dirty="0"/>
                        <a:t>+/- 7 jours </a:t>
                      </a:r>
                    </a:p>
                  </a:txBody>
                  <a:tcPr/>
                </a:tc>
                <a:tc>
                  <a:txBody>
                    <a:bodyPr/>
                    <a:lstStyle/>
                    <a:p>
                      <a:pPr algn="r"/>
                      <a:r>
                        <a:rPr lang="fr-FR" dirty="0"/>
                        <a:t>600 EUR HT/ mensuels</a:t>
                      </a:r>
                    </a:p>
                  </a:txBody>
                  <a:tcPr/>
                </a:tc>
                <a:extLst>
                  <a:ext uri="{0D108BD9-81ED-4DB2-BD59-A6C34878D82A}">
                    <a16:rowId xmlns="" xmlns:a16="http://schemas.microsoft.com/office/drawing/2014/main" val="9213749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Tarif mutualisé par entreprise (à partir de 10 entreprises)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- 35%</a:t>
                      </a:r>
                    </a:p>
                    <a:p>
                      <a:pPr algn="ctr"/>
                      <a:endParaRPr lang="fr-FR" b="1" dirty="0"/>
                    </a:p>
                  </a:txBody>
                  <a:tcPr/>
                </a:tc>
                <a:tc>
                  <a:txBody>
                    <a:bodyPr/>
                    <a:lstStyle/>
                    <a:p>
                      <a:pPr algn="r"/>
                      <a:r>
                        <a:rPr lang="fr-FR" b="1" dirty="0"/>
                        <a:t>390 EUR HT/ mensuels</a:t>
                      </a:r>
                    </a:p>
                  </a:txBody>
                  <a:tcPr/>
                </a:tc>
                <a:extLst>
                  <a:ext uri="{0D108BD9-81ED-4DB2-BD59-A6C34878D82A}">
                    <a16:rowId xmlns="" xmlns:a16="http://schemas.microsoft.com/office/drawing/2014/main" val="1269146174"/>
                  </a:ext>
                </a:extLst>
              </a:tr>
            </a:tbl>
          </a:graphicData>
        </a:graphic>
      </p:graphicFrame>
      <p:sp>
        <p:nvSpPr>
          <p:cNvPr id="7" name="Footer Placeholder 6">
            <a:extLst>
              <a:ext uri="{FF2B5EF4-FFF2-40B4-BE49-F238E27FC236}">
                <a16:creationId xmlns="" xmlns:a16="http://schemas.microsoft.com/office/drawing/2014/main" id="{914E4899-16B8-0644-B7F5-E8FC8121DDD6}"/>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2084275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EC38A44C-B876-E041-9959-9A546E198846}"/>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270935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572EB71-2711-E145-BE55-4F5B08669019}"/>
              </a:ext>
            </a:extLst>
          </p:cNvPr>
          <p:cNvSpPr>
            <a:spLocks noGrp="1"/>
          </p:cNvSpPr>
          <p:nvPr>
            <p:ph type="body" sz="quarter" idx="10"/>
          </p:nvPr>
        </p:nvSpPr>
        <p:spPr/>
        <p:txBody>
          <a:bodyPr/>
          <a:lstStyle/>
          <a:p>
            <a:r>
              <a:rPr lang="fr-FR" dirty="0"/>
              <a:t>QU’EST-CE QUE LE RGPD ?</a:t>
            </a:r>
          </a:p>
        </p:txBody>
      </p:sp>
      <p:sp>
        <p:nvSpPr>
          <p:cNvPr id="4" name="Footer Placeholder 3">
            <a:extLst>
              <a:ext uri="{FF2B5EF4-FFF2-40B4-BE49-F238E27FC236}">
                <a16:creationId xmlns="" xmlns:a16="http://schemas.microsoft.com/office/drawing/2014/main" id="{5624F94D-82FA-FA43-84FB-F94EDBD6F5C2}"/>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85770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fr-FR" b="1" dirty="0"/>
              <a:t>POURQUOI SE CONFORMER ?</a:t>
            </a:r>
          </a:p>
        </p:txBody>
      </p:sp>
      <p:sp>
        <p:nvSpPr>
          <p:cNvPr id="6" name="TextBox 5"/>
          <p:cNvSpPr txBox="1"/>
          <p:nvPr/>
        </p:nvSpPr>
        <p:spPr>
          <a:xfrm>
            <a:off x="1061357" y="1531918"/>
            <a:ext cx="9617529" cy="4678204"/>
          </a:xfrm>
          <a:prstGeom prst="rect">
            <a:avLst/>
          </a:prstGeom>
          <a:noFill/>
        </p:spPr>
        <p:txBody>
          <a:bodyPr wrap="square" rtlCol="0">
            <a:spAutoFit/>
          </a:bodyPr>
          <a:lstStyle/>
          <a:p>
            <a:r>
              <a:rPr lang="fr-FR" sz="2000" dirty="0">
                <a:latin typeface="Avenir Book" charset="0"/>
                <a:ea typeface="Avenir Book" charset="0"/>
                <a:cs typeface="Avenir Book" charset="0"/>
              </a:rPr>
              <a:t>Parce que toutes les entreprises sont concernées</a:t>
            </a:r>
          </a:p>
          <a:p>
            <a:endParaRPr lang="fr-FR" sz="2000" dirty="0">
              <a:latin typeface="Avenir Book" charset="0"/>
              <a:ea typeface="Avenir Book" charset="0"/>
              <a:cs typeface="Avenir Book" charset="0"/>
            </a:endParaRPr>
          </a:p>
          <a:p>
            <a:r>
              <a:rPr lang="fr-FR" sz="2000" dirty="0">
                <a:latin typeface="Avenir Book" charset="0"/>
                <a:ea typeface="Avenir Book" charset="0"/>
                <a:cs typeface="Avenir Book" charset="0"/>
              </a:rPr>
              <a:t>Parce que ne pas se conformer vous expose à </a:t>
            </a:r>
          </a:p>
          <a:p>
            <a:endParaRPr lang="fr-FR" sz="2000" dirty="0">
              <a:latin typeface="Avenir Book" charset="0"/>
              <a:ea typeface="Avenir Book" charset="0"/>
              <a:cs typeface="Avenir Book" charset="0"/>
            </a:endParaRPr>
          </a:p>
          <a:p>
            <a:pPr marL="285750" indent="-285750">
              <a:buFont typeface="Arial" charset="0"/>
              <a:buChar char="•"/>
            </a:pPr>
            <a:r>
              <a:rPr lang="fr-FR" sz="2000" b="1" dirty="0">
                <a:latin typeface="Avenir Book" charset="0"/>
                <a:ea typeface="Avenir Book" charset="0"/>
                <a:cs typeface="Avenir Book" charset="0"/>
              </a:rPr>
              <a:t>Un risque commercial </a:t>
            </a:r>
          </a:p>
          <a:p>
            <a:pPr marL="800100" lvl="1" indent="-342900">
              <a:buFont typeface="Wingdings" charset="2"/>
              <a:buChar char="Ø"/>
            </a:pPr>
            <a:r>
              <a:rPr lang="fr-FR" sz="2000" dirty="0">
                <a:latin typeface="Avenir Book" charset="0"/>
                <a:ea typeface="Avenir Book" charset="0"/>
                <a:cs typeface="Avenir Book" charset="0"/>
              </a:rPr>
              <a:t>Le responsable de traitement et son sous-traitant sont co-responsables, ce qui veut dire que dans les rapports B2B, vos clients vous demanderont d’être en conformité</a:t>
            </a:r>
          </a:p>
          <a:p>
            <a:pPr marL="285750" indent="-285750">
              <a:buFont typeface="Arial" charset="0"/>
              <a:buChar char="•"/>
            </a:pPr>
            <a:endParaRPr lang="fr-FR" sz="2000" b="1" dirty="0">
              <a:latin typeface="Avenir Book" charset="0"/>
              <a:ea typeface="Avenir Book" charset="0"/>
              <a:cs typeface="Avenir Book" charset="0"/>
            </a:endParaRPr>
          </a:p>
          <a:p>
            <a:pPr marL="285750" indent="-285750">
              <a:buFont typeface="Arial" charset="0"/>
              <a:buChar char="•"/>
            </a:pPr>
            <a:r>
              <a:rPr lang="fr-FR" sz="2000" b="1" dirty="0">
                <a:latin typeface="Avenir Book" charset="0"/>
                <a:ea typeface="Avenir Book" charset="0"/>
                <a:cs typeface="Avenir Book" charset="0"/>
              </a:rPr>
              <a:t>Un risque juridique </a:t>
            </a:r>
          </a:p>
          <a:p>
            <a:pPr marL="800100" lvl="1" indent="-342900">
              <a:buFont typeface="Wingdings" charset="2"/>
              <a:buChar char="Ø"/>
            </a:pPr>
            <a:r>
              <a:rPr lang="fr-FR" sz="2000" dirty="0">
                <a:latin typeface="Avenir Book" charset="0"/>
                <a:ea typeface="Avenir Book" charset="0"/>
                <a:cs typeface="Avenir Book" charset="0"/>
              </a:rPr>
              <a:t>Le RGPD prévoit de nouvelles sanctions</a:t>
            </a:r>
          </a:p>
          <a:p>
            <a:pPr marL="285750" indent="-285750">
              <a:buFont typeface="Arial" charset="0"/>
              <a:buChar char="•"/>
            </a:pPr>
            <a:endParaRPr lang="fr-FR" sz="2000" b="1" dirty="0">
              <a:latin typeface="Avenir Book" charset="0"/>
              <a:ea typeface="Avenir Book" charset="0"/>
              <a:cs typeface="Avenir Book" charset="0"/>
            </a:endParaRPr>
          </a:p>
          <a:p>
            <a:pPr marL="285750" indent="-285750">
              <a:buFont typeface="Arial" charset="0"/>
              <a:buChar char="•"/>
            </a:pPr>
            <a:r>
              <a:rPr lang="fr-FR" sz="2000" b="1" dirty="0">
                <a:latin typeface="Avenir Book" charset="0"/>
                <a:ea typeface="Avenir Book" charset="0"/>
                <a:cs typeface="Avenir Book" charset="0"/>
              </a:rPr>
              <a:t>Un risque opérationnel </a:t>
            </a:r>
          </a:p>
          <a:p>
            <a:pPr marL="800100" lvl="1" indent="-342900">
              <a:buFont typeface="Wingdings" charset="2"/>
              <a:buChar char="Ø"/>
            </a:pPr>
            <a:r>
              <a:rPr lang="fr-FR" sz="2000" dirty="0">
                <a:latin typeface="Avenir Book" charset="0"/>
                <a:ea typeface="Avenir Book" charset="0"/>
                <a:cs typeface="Avenir Book" charset="0"/>
              </a:rPr>
              <a:t>Ne pas se conformer dès le début risque de remettre en cause l’architecture informatique de votre activité </a:t>
            </a:r>
          </a:p>
          <a:p>
            <a:pPr marL="285750" indent="-285750">
              <a:buFont typeface="Arial" charset="0"/>
              <a:buChar char="•"/>
            </a:pPr>
            <a:endParaRPr lang="fr-FR" dirty="0">
              <a:latin typeface="Avenir Book" charset="0"/>
              <a:ea typeface="Avenir Book" charset="0"/>
              <a:cs typeface="Avenir Book" charset="0"/>
            </a:endParaRPr>
          </a:p>
        </p:txBody>
      </p:sp>
      <p:sp>
        <p:nvSpPr>
          <p:cNvPr id="9" name="Footer Placeholder 8">
            <a:extLst>
              <a:ext uri="{FF2B5EF4-FFF2-40B4-BE49-F238E27FC236}">
                <a16:creationId xmlns="" xmlns:a16="http://schemas.microsoft.com/office/drawing/2014/main" id="{42242D83-D127-F640-BC20-399B7C01DC1E}"/>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108663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fr-FR" b="1" dirty="0"/>
              <a:t>LES SANCTIONS JURIDIQUES</a:t>
            </a:r>
          </a:p>
        </p:txBody>
      </p:sp>
      <p:sp>
        <p:nvSpPr>
          <p:cNvPr id="4" name="TextBox 3"/>
          <p:cNvSpPr txBox="1"/>
          <p:nvPr/>
        </p:nvSpPr>
        <p:spPr>
          <a:xfrm>
            <a:off x="1061357" y="1531918"/>
            <a:ext cx="9617529" cy="4985980"/>
          </a:xfrm>
          <a:prstGeom prst="rect">
            <a:avLst/>
          </a:prstGeom>
          <a:noFill/>
        </p:spPr>
        <p:txBody>
          <a:bodyPr wrap="square" rtlCol="0">
            <a:spAutoFit/>
          </a:bodyPr>
          <a:lstStyle/>
          <a:p>
            <a:r>
              <a:rPr lang="fr-FR" sz="2000" dirty="0">
                <a:latin typeface="Avenir Book" charset="0"/>
                <a:ea typeface="Avenir Book" charset="0"/>
                <a:cs typeface="Avenir Book" charset="0"/>
              </a:rPr>
              <a:t>Si vous ne vous conformez pas, vous encourrez un risque pénal pouvant aller jusqu’à 5 ans de prison et 300.000 euros d’amendes. </a:t>
            </a:r>
          </a:p>
          <a:p>
            <a:endParaRPr lang="fr-FR" sz="2000" dirty="0">
              <a:latin typeface="Avenir Book" charset="0"/>
              <a:ea typeface="Avenir Book" charset="0"/>
              <a:cs typeface="Avenir Book" charset="0"/>
            </a:endParaRPr>
          </a:p>
          <a:p>
            <a:r>
              <a:rPr lang="fr-FR" sz="2000" dirty="0">
                <a:latin typeface="Avenir Book" charset="0"/>
                <a:ea typeface="Avenir Book" charset="0"/>
                <a:cs typeface="Avenir Book" charset="0"/>
              </a:rPr>
              <a:t>S’agissant des amendes administratives, elles peuvent s’élever, selon la catégorie de l’infraction, de 10 ou 20 millions d’euros, ou, dans le cas d’une entreprise, de 2% jusqu’à 4% du chiffre d'affaires annuel mondial, le montant le plus élevé étant retenu.</a:t>
            </a:r>
          </a:p>
          <a:p>
            <a:endParaRPr lang="fr-FR" sz="2000" dirty="0">
              <a:latin typeface="Avenir Book" charset="0"/>
              <a:ea typeface="Avenir Book" charset="0"/>
              <a:cs typeface="Avenir Book" charset="0"/>
            </a:endParaRPr>
          </a:p>
          <a:p>
            <a:r>
              <a:rPr lang="fr-FR" sz="2000" dirty="0">
                <a:latin typeface="Avenir Book" charset="0"/>
                <a:ea typeface="Avenir Book" charset="0"/>
                <a:cs typeface="Avenir Book" charset="0"/>
              </a:rPr>
              <a:t>La CNIL pourra également :</a:t>
            </a:r>
          </a:p>
          <a:p>
            <a:pPr marL="285750" indent="-285750">
              <a:buFont typeface="Arial" charset="0"/>
              <a:buChar char="•"/>
            </a:pPr>
            <a:r>
              <a:rPr lang="fr-FR" sz="2000" dirty="0">
                <a:latin typeface="Avenir Book" charset="0"/>
                <a:ea typeface="Avenir Book" charset="0"/>
                <a:cs typeface="Avenir Book" charset="0"/>
              </a:rPr>
              <a:t>Prononcer un avertissement ;</a:t>
            </a:r>
          </a:p>
          <a:p>
            <a:pPr marL="285750" indent="-285750">
              <a:buFont typeface="Arial" charset="0"/>
              <a:buChar char="•"/>
            </a:pPr>
            <a:r>
              <a:rPr lang="fr-FR" sz="2000" dirty="0">
                <a:latin typeface="Avenir Book" charset="0"/>
                <a:ea typeface="Avenir Book" charset="0"/>
                <a:cs typeface="Avenir Book" charset="0"/>
              </a:rPr>
              <a:t>Mettre en demeure l’entreprise ;</a:t>
            </a:r>
          </a:p>
          <a:p>
            <a:pPr marL="285750" indent="-285750">
              <a:buFont typeface="Arial" charset="0"/>
              <a:buChar char="•"/>
            </a:pPr>
            <a:r>
              <a:rPr lang="fr-FR" sz="2000" dirty="0">
                <a:latin typeface="Avenir Book" charset="0"/>
                <a:ea typeface="Avenir Book" charset="0"/>
                <a:cs typeface="Avenir Book" charset="0"/>
              </a:rPr>
              <a:t>Limiter temporairement ou définitivement un traitement ;</a:t>
            </a:r>
          </a:p>
          <a:p>
            <a:pPr marL="285750" indent="-285750">
              <a:buFont typeface="Arial" charset="0"/>
              <a:buChar char="•"/>
            </a:pPr>
            <a:r>
              <a:rPr lang="fr-FR" sz="2000" dirty="0">
                <a:latin typeface="Avenir Book" charset="0"/>
                <a:ea typeface="Avenir Book" charset="0"/>
                <a:cs typeface="Avenir Book" charset="0"/>
              </a:rPr>
              <a:t>Suspendre les flux de données ;</a:t>
            </a:r>
          </a:p>
          <a:p>
            <a:pPr marL="285750" indent="-285750">
              <a:buFont typeface="Arial" charset="0"/>
              <a:buChar char="•"/>
            </a:pPr>
            <a:r>
              <a:rPr lang="fr-FR" sz="2000" dirty="0">
                <a:latin typeface="Avenir Book" charset="0"/>
                <a:ea typeface="Avenir Book" charset="0"/>
                <a:cs typeface="Avenir Book" charset="0"/>
              </a:rPr>
              <a:t>Ordonner de satisfaire aux demandes d'exercice des droits des personnes ;</a:t>
            </a:r>
          </a:p>
          <a:p>
            <a:pPr marL="285750" indent="-285750">
              <a:buFont typeface="Arial" charset="0"/>
              <a:buChar char="•"/>
            </a:pPr>
            <a:r>
              <a:rPr lang="fr-FR" sz="2000" dirty="0">
                <a:latin typeface="Avenir Book" charset="0"/>
                <a:ea typeface="Avenir Book" charset="0"/>
                <a:cs typeface="Avenir Book" charset="0"/>
              </a:rPr>
              <a:t>Ordonner la rectification, la limitation ou l'effacement des données.</a:t>
            </a:r>
            <a:endParaRPr lang="en-US" sz="2000" dirty="0">
              <a:latin typeface="Avenir Book" charset="0"/>
              <a:ea typeface="Avenir Book" charset="0"/>
              <a:cs typeface="Avenir Book" charset="0"/>
            </a:endParaRPr>
          </a:p>
          <a:p>
            <a:endParaRPr lang="en-US" dirty="0">
              <a:latin typeface="Avenir Book" charset="0"/>
              <a:ea typeface="Avenir Book" charset="0"/>
              <a:cs typeface="Avenir Book" charset="0"/>
            </a:endParaRPr>
          </a:p>
        </p:txBody>
      </p:sp>
      <p:sp>
        <p:nvSpPr>
          <p:cNvPr id="5" name="Footer Placeholder 4">
            <a:extLst>
              <a:ext uri="{FF2B5EF4-FFF2-40B4-BE49-F238E27FC236}">
                <a16:creationId xmlns="" xmlns:a16="http://schemas.microsoft.com/office/drawing/2014/main" id="{3B26503F-7555-4644-B373-8AE037FA3CD4}"/>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428882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r-FR" dirty="0"/>
              <a:t>LES REGLES D’OR</a:t>
            </a:r>
          </a:p>
        </p:txBody>
      </p:sp>
      <p:sp>
        <p:nvSpPr>
          <p:cNvPr id="4" name="Footer Placeholder 3">
            <a:extLst>
              <a:ext uri="{FF2B5EF4-FFF2-40B4-BE49-F238E27FC236}">
                <a16:creationId xmlns="" xmlns:a16="http://schemas.microsoft.com/office/drawing/2014/main" id="{CB4CFD7D-E75B-4C45-B56D-BCDE1E7D262F}"/>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66414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50" y="1413510"/>
            <a:ext cx="5088890" cy="0"/>
          </a:xfrm>
          <a:custGeom>
            <a:avLst/>
            <a:gdLst/>
            <a:ahLst/>
            <a:cxnLst/>
            <a:rect l="l" t="t" r="r" b="b"/>
            <a:pathLst>
              <a:path w="5088890">
                <a:moveTo>
                  <a:pt x="0" y="0"/>
                </a:moveTo>
                <a:lnTo>
                  <a:pt x="5088508" y="0"/>
                </a:lnTo>
              </a:path>
            </a:pathLst>
          </a:custGeom>
          <a:ln w="28956">
            <a:solidFill>
              <a:srgbClr val="D1CCB8"/>
            </a:solidFill>
          </a:ln>
        </p:spPr>
        <p:txBody>
          <a:bodyPr wrap="square" lIns="0" tIns="0" rIns="0" bIns="0" rtlCol="0"/>
          <a:lstStyle/>
          <a:p>
            <a:endParaRPr/>
          </a:p>
        </p:txBody>
      </p:sp>
      <p:sp>
        <p:nvSpPr>
          <p:cNvPr id="7" name="Text Placeholder 6">
            <a:extLst>
              <a:ext uri="{FF2B5EF4-FFF2-40B4-BE49-F238E27FC236}">
                <a16:creationId xmlns="" xmlns:a16="http://schemas.microsoft.com/office/drawing/2014/main" id="{6DA3B331-206F-D04F-9575-588A9D14F792}"/>
              </a:ext>
            </a:extLst>
          </p:cNvPr>
          <p:cNvSpPr>
            <a:spLocks noGrp="1"/>
          </p:cNvSpPr>
          <p:nvPr>
            <p:ph type="body" sz="quarter" idx="19"/>
          </p:nvPr>
        </p:nvSpPr>
        <p:spPr/>
        <p:txBody>
          <a:bodyPr/>
          <a:lstStyle/>
          <a:p>
            <a:r>
              <a:rPr lang="en-US" sz="2800" b="1" dirty="0" err="1">
                <a:solidFill>
                  <a:schemeClr val="tx2">
                    <a:lumMod val="75000"/>
                  </a:schemeClr>
                </a:solidFill>
              </a:rPr>
              <a:t>Licéité</a:t>
            </a:r>
            <a:r>
              <a:rPr lang="en-US" sz="2800" b="1" dirty="0">
                <a:solidFill>
                  <a:schemeClr val="tx2">
                    <a:lumMod val="75000"/>
                  </a:schemeClr>
                </a:solidFill>
              </a:rPr>
              <a:t> du</a:t>
            </a:r>
            <a:r>
              <a:rPr lang="en-US" sz="2800" b="1" spc="-90" dirty="0">
                <a:solidFill>
                  <a:schemeClr val="tx2">
                    <a:lumMod val="75000"/>
                  </a:schemeClr>
                </a:solidFill>
              </a:rPr>
              <a:t> </a:t>
            </a:r>
            <a:r>
              <a:rPr lang="en-US" sz="2800" b="1" spc="-5" dirty="0" err="1">
                <a:solidFill>
                  <a:schemeClr val="tx2">
                    <a:lumMod val="75000"/>
                  </a:schemeClr>
                </a:solidFill>
              </a:rPr>
              <a:t>traitement</a:t>
            </a:r>
            <a:endParaRPr lang="fr-FR" b="1" dirty="0">
              <a:solidFill>
                <a:schemeClr val="tx2">
                  <a:lumMod val="75000"/>
                </a:schemeClr>
              </a:solidFill>
            </a:endParaRPr>
          </a:p>
        </p:txBody>
      </p:sp>
      <p:sp>
        <p:nvSpPr>
          <p:cNvPr id="4" name="object 4"/>
          <p:cNvSpPr txBox="1"/>
          <p:nvPr/>
        </p:nvSpPr>
        <p:spPr>
          <a:xfrm>
            <a:off x="688340" y="1512188"/>
            <a:ext cx="10716260" cy="4213333"/>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1600" spc="-5" dirty="0">
                <a:solidFill>
                  <a:srgbClr val="4595EB"/>
                </a:solidFill>
                <a:latin typeface="Avenir Roman" panose="02000503020000020003" pitchFamily="2" charset="0"/>
                <a:cs typeface="Georgia"/>
              </a:rPr>
              <a:t>Principe</a:t>
            </a:r>
            <a:r>
              <a:rPr sz="1600" spc="25" dirty="0">
                <a:solidFill>
                  <a:srgbClr val="4595EB"/>
                </a:solidFill>
                <a:latin typeface="Avenir Roman" panose="02000503020000020003" pitchFamily="2" charset="0"/>
                <a:cs typeface="Georgia"/>
              </a:rPr>
              <a:t> </a:t>
            </a:r>
            <a:r>
              <a:rPr sz="1600" spc="-5" dirty="0">
                <a:solidFill>
                  <a:srgbClr val="4595EB"/>
                </a:solidFill>
                <a:latin typeface="Avenir Roman" panose="02000503020000020003" pitchFamily="2" charset="0"/>
                <a:cs typeface="Georgia"/>
              </a:rPr>
              <a:t>:</a:t>
            </a:r>
            <a:endParaRPr sz="1600" dirty="0">
              <a:latin typeface="Avenir Roman" panose="02000503020000020003" pitchFamily="2" charset="0"/>
              <a:cs typeface="Georgia"/>
            </a:endParaRPr>
          </a:p>
          <a:p>
            <a:pPr marL="12700">
              <a:lnSpc>
                <a:spcPct val="100000"/>
              </a:lnSpc>
              <a:spcBef>
                <a:spcPts val="5"/>
              </a:spcBef>
            </a:pPr>
            <a:r>
              <a:rPr sz="1500" spc="-5" dirty="0">
                <a:solidFill>
                  <a:srgbClr val="333333"/>
                </a:solidFill>
                <a:latin typeface="Avenir Roman" panose="02000503020000020003" pitchFamily="2" charset="0"/>
                <a:cs typeface="Georgia"/>
              </a:rPr>
              <a:t>Le traitement </a:t>
            </a:r>
            <a:r>
              <a:rPr sz="1500" dirty="0">
                <a:solidFill>
                  <a:srgbClr val="333333"/>
                </a:solidFill>
                <a:latin typeface="Avenir Roman" panose="02000503020000020003" pitchFamily="2" charset="0"/>
                <a:cs typeface="Georgia"/>
              </a:rPr>
              <a:t>n'est </a:t>
            </a:r>
            <a:r>
              <a:rPr sz="1500" spc="-5" dirty="0">
                <a:solidFill>
                  <a:srgbClr val="333333"/>
                </a:solidFill>
                <a:latin typeface="Avenir Roman" panose="02000503020000020003" pitchFamily="2" charset="0"/>
                <a:cs typeface="Georgia"/>
              </a:rPr>
              <a:t>licite </a:t>
            </a:r>
            <a:r>
              <a:rPr sz="1500" dirty="0">
                <a:solidFill>
                  <a:srgbClr val="333333"/>
                </a:solidFill>
                <a:latin typeface="Avenir Roman" panose="02000503020000020003" pitchFamily="2" charset="0"/>
                <a:cs typeface="Georgia"/>
              </a:rPr>
              <a:t>que </a:t>
            </a:r>
            <a:r>
              <a:rPr sz="1500" spc="-5" dirty="0">
                <a:solidFill>
                  <a:srgbClr val="333333"/>
                </a:solidFill>
                <a:latin typeface="Avenir Roman" panose="02000503020000020003" pitchFamily="2" charset="0"/>
                <a:cs typeface="Georgia"/>
              </a:rPr>
              <a:t>si </a:t>
            </a:r>
            <a:r>
              <a:rPr sz="1500" dirty="0">
                <a:solidFill>
                  <a:srgbClr val="333333"/>
                </a:solidFill>
                <a:latin typeface="Avenir Roman" panose="02000503020000020003" pitchFamily="2" charset="0"/>
                <a:cs typeface="Georgia"/>
              </a:rPr>
              <a:t>au </a:t>
            </a:r>
            <a:r>
              <a:rPr sz="1500" spc="-5" dirty="0">
                <a:solidFill>
                  <a:srgbClr val="333333"/>
                </a:solidFill>
                <a:latin typeface="Avenir Roman" panose="02000503020000020003" pitchFamily="2" charset="0"/>
                <a:cs typeface="Georgia"/>
              </a:rPr>
              <a:t>moins une des </a:t>
            </a:r>
            <a:r>
              <a:rPr sz="1500" dirty="0">
                <a:solidFill>
                  <a:srgbClr val="333333"/>
                </a:solidFill>
                <a:latin typeface="Avenir Roman" panose="02000503020000020003" pitchFamily="2" charset="0"/>
                <a:cs typeface="Georgia"/>
              </a:rPr>
              <a:t>6 </a:t>
            </a:r>
            <a:r>
              <a:rPr sz="1500" spc="-5" dirty="0">
                <a:solidFill>
                  <a:srgbClr val="333333"/>
                </a:solidFill>
                <a:latin typeface="Avenir Roman" panose="02000503020000020003" pitchFamily="2" charset="0"/>
                <a:cs typeface="Georgia"/>
              </a:rPr>
              <a:t>conditions suivantes est</a:t>
            </a:r>
            <a:r>
              <a:rPr sz="1500" spc="-10" dirty="0">
                <a:solidFill>
                  <a:srgbClr val="333333"/>
                </a:solidFill>
                <a:latin typeface="Avenir Roman" panose="02000503020000020003" pitchFamily="2" charset="0"/>
                <a:cs typeface="Georgia"/>
              </a:rPr>
              <a:t> remplie:</a:t>
            </a:r>
            <a:endParaRPr sz="1500" dirty="0">
              <a:latin typeface="Avenir Roman" panose="02000503020000020003" pitchFamily="2" charset="0"/>
              <a:cs typeface="Georgia"/>
            </a:endParaRPr>
          </a:p>
          <a:p>
            <a:pPr>
              <a:lnSpc>
                <a:spcPct val="100000"/>
              </a:lnSpc>
              <a:spcBef>
                <a:spcPts val="15"/>
              </a:spcBef>
            </a:pPr>
            <a:endParaRPr sz="1550" dirty="0">
              <a:latin typeface="Avenir Roman" panose="02000503020000020003" pitchFamily="2" charset="0"/>
              <a:cs typeface="Times New Roman"/>
            </a:endParaRPr>
          </a:p>
          <a:p>
            <a:pPr marL="716915" marR="284480" lvl="1" indent="-342900">
              <a:lnSpc>
                <a:spcPct val="100000"/>
              </a:lnSpc>
              <a:buAutoNum type="alphaLcParenR"/>
              <a:tabLst>
                <a:tab pos="716915" algn="l"/>
                <a:tab pos="717550" algn="l"/>
              </a:tabLst>
            </a:pPr>
            <a:r>
              <a:rPr sz="1500" spc="-5" dirty="0">
                <a:solidFill>
                  <a:srgbClr val="333333"/>
                </a:solidFill>
                <a:latin typeface="Avenir Roman" panose="02000503020000020003" pitchFamily="2" charset="0"/>
                <a:cs typeface="Georgia"/>
              </a:rPr>
              <a:t>la personne concernée </a:t>
            </a:r>
            <a:r>
              <a:rPr sz="1500" dirty="0">
                <a:solidFill>
                  <a:srgbClr val="333333"/>
                </a:solidFill>
                <a:latin typeface="Avenir Roman" panose="02000503020000020003" pitchFamily="2" charset="0"/>
                <a:cs typeface="Georgia"/>
              </a:rPr>
              <a:t>a </a:t>
            </a:r>
            <a:r>
              <a:rPr sz="1500" spc="-5" dirty="0">
                <a:solidFill>
                  <a:srgbClr val="4595EB"/>
                </a:solidFill>
                <a:latin typeface="Avenir Roman" panose="02000503020000020003" pitchFamily="2" charset="0"/>
                <a:cs typeface="Georgia"/>
              </a:rPr>
              <a:t>consenti </a:t>
            </a:r>
            <a:r>
              <a:rPr sz="1500" dirty="0">
                <a:solidFill>
                  <a:srgbClr val="4595EB"/>
                </a:solidFill>
                <a:latin typeface="Avenir Roman" panose="02000503020000020003" pitchFamily="2" charset="0"/>
                <a:cs typeface="Georgia"/>
              </a:rPr>
              <a:t>au </a:t>
            </a:r>
            <a:r>
              <a:rPr sz="1500" spc="-5" dirty="0">
                <a:solidFill>
                  <a:srgbClr val="4595EB"/>
                </a:solidFill>
                <a:latin typeface="Avenir Roman" panose="02000503020000020003" pitchFamily="2" charset="0"/>
                <a:cs typeface="Georgia"/>
              </a:rPr>
              <a:t>traitement de ses données </a:t>
            </a:r>
            <a:r>
              <a:rPr sz="1500" dirty="0">
                <a:solidFill>
                  <a:srgbClr val="333333"/>
                </a:solidFill>
                <a:latin typeface="Avenir Roman" panose="02000503020000020003" pitchFamily="2" charset="0"/>
                <a:cs typeface="Georgia"/>
              </a:rPr>
              <a:t>à </a:t>
            </a:r>
            <a:r>
              <a:rPr sz="1500" spc="-5" dirty="0">
                <a:solidFill>
                  <a:srgbClr val="333333"/>
                </a:solidFill>
                <a:latin typeface="Avenir Roman" panose="02000503020000020003" pitchFamily="2" charset="0"/>
                <a:cs typeface="Georgia"/>
              </a:rPr>
              <a:t>caractère </a:t>
            </a:r>
            <a:r>
              <a:rPr sz="1500" spc="-10" dirty="0">
                <a:solidFill>
                  <a:srgbClr val="333333"/>
                </a:solidFill>
                <a:latin typeface="Avenir Roman" panose="02000503020000020003" pitchFamily="2" charset="0"/>
                <a:cs typeface="Georgia"/>
              </a:rPr>
              <a:t>personnel </a:t>
            </a:r>
            <a:r>
              <a:rPr sz="1500" spc="-5" dirty="0">
                <a:solidFill>
                  <a:srgbClr val="333333"/>
                </a:solidFill>
                <a:latin typeface="Avenir Roman" panose="02000503020000020003" pitchFamily="2" charset="0"/>
                <a:cs typeface="Georgia"/>
              </a:rPr>
              <a:t>pour une ou plusieurs finalités  spécifiques;</a:t>
            </a:r>
            <a:endParaRPr sz="1500" dirty="0">
              <a:latin typeface="Avenir Roman" panose="02000503020000020003" pitchFamily="2" charset="0"/>
              <a:cs typeface="Georgia"/>
            </a:endParaRPr>
          </a:p>
          <a:p>
            <a:pPr marL="716915" marR="579120" lvl="1" indent="-342900">
              <a:lnSpc>
                <a:spcPct val="100000"/>
              </a:lnSpc>
              <a:spcBef>
                <a:spcPts val="5"/>
              </a:spcBef>
              <a:buAutoNum type="alphaLcParenR"/>
              <a:tabLst>
                <a:tab pos="716915" algn="l"/>
                <a:tab pos="717550" algn="l"/>
              </a:tabLst>
            </a:pPr>
            <a:r>
              <a:rPr sz="1500" spc="-5" dirty="0">
                <a:solidFill>
                  <a:srgbClr val="333333"/>
                </a:solidFill>
                <a:latin typeface="Avenir Roman" panose="02000503020000020003" pitchFamily="2" charset="0"/>
                <a:cs typeface="Georgia"/>
              </a:rPr>
              <a:t>le traitement </a:t>
            </a:r>
            <a:r>
              <a:rPr sz="1500" spc="-5" dirty="0">
                <a:solidFill>
                  <a:srgbClr val="4595EB"/>
                </a:solidFill>
                <a:latin typeface="Avenir Roman" panose="02000503020000020003" pitchFamily="2" charset="0"/>
                <a:cs typeface="Georgia"/>
              </a:rPr>
              <a:t>est nécessaire </a:t>
            </a:r>
            <a:r>
              <a:rPr sz="1500" dirty="0">
                <a:solidFill>
                  <a:srgbClr val="4595EB"/>
                </a:solidFill>
                <a:latin typeface="Avenir Roman" panose="02000503020000020003" pitchFamily="2" charset="0"/>
                <a:cs typeface="Georgia"/>
              </a:rPr>
              <a:t>à </a:t>
            </a:r>
            <a:r>
              <a:rPr sz="1500" spc="-5" dirty="0">
                <a:solidFill>
                  <a:srgbClr val="4595EB"/>
                </a:solidFill>
                <a:latin typeface="Avenir Roman" panose="02000503020000020003" pitchFamily="2" charset="0"/>
                <a:cs typeface="Georgia"/>
              </a:rPr>
              <a:t>l'exécution d'un contrat </a:t>
            </a:r>
            <a:r>
              <a:rPr sz="1500" dirty="0">
                <a:solidFill>
                  <a:srgbClr val="333333"/>
                </a:solidFill>
                <a:latin typeface="Avenir Roman" panose="02000503020000020003" pitchFamily="2" charset="0"/>
                <a:cs typeface="Georgia"/>
              </a:rPr>
              <a:t>auquel </a:t>
            </a:r>
            <a:r>
              <a:rPr sz="1500" spc="-5" dirty="0">
                <a:solidFill>
                  <a:srgbClr val="333333"/>
                </a:solidFill>
                <a:latin typeface="Avenir Roman" panose="02000503020000020003" pitchFamily="2" charset="0"/>
                <a:cs typeface="Georgia"/>
              </a:rPr>
              <a:t>la personne concernée est partie ou </a:t>
            </a:r>
            <a:r>
              <a:rPr sz="1500" dirty="0">
                <a:solidFill>
                  <a:srgbClr val="333333"/>
                </a:solidFill>
                <a:latin typeface="Avenir Roman" panose="02000503020000020003" pitchFamily="2" charset="0"/>
                <a:cs typeface="Georgia"/>
              </a:rPr>
              <a:t>à </a:t>
            </a:r>
            <a:r>
              <a:rPr sz="1500" spc="-5" dirty="0">
                <a:solidFill>
                  <a:srgbClr val="333333"/>
                </a:solidFill>
                <a:latin typeface="Avenir Roman" panose="02000503020000020003" pitchFamily="2" charset="0"/>
                <a:cs typeface="Georgia"/>
              </a:rPr>
              <a:t>l'exécution de  mesures précontractuelles prises </a:t>
            </a:r>
            <a:r>
              <a:rPr sz="1500" dirty="0">
                <a:solidFill>
                  <a:srgbClr val="333333"/>
                </a:solidFill>
                <a:latin typeface="Avenir Roman" panose="02000503020000020003" pitchFamily="2" charset="0"/>
                <a:cs typeface="Georgia"/>
              </a:rPr>
              <a:t>à </a:t>
            </a:r>
            <a:r>
              <a:rPr sz="1500" spc="-5" dirty="0">
                <a:solidFill>
                  <a:srgbClr val="333333"/>
                </a:solidFill>
                <a:latin typeface="Avenir Roman" panose="02000503020000020003" pitchFamily="2" charset="0"/>
                <a:cs typeface="Georgia"/>
              </a:rPr>
              <a:t>la demande de</a:t>
            </a:r>
            <a:r>
              <a:rPr sz="1500" spc="10" dirty="0">
                <a:solidFill>
                  <a:srgbClr val="333333"/>
                </a:solidFill>
                <a:latin typeface="Avenir Roman" panose="02000503020000020003" pitchFamily="2" charset="0"/>
                <a:cs typeface="Georgia"/>
              </a:rPr>
              <a:t> </a:t>
            </a:r>
            <a:r>
              <a:rPr sz="1500" spc="-5" dirty="0">
                <a:solidFill>
                  <a:srgbClr val="333333"/>
                </a:solidFill>
                <a:latin typeface="Avenir Roman" panose="02000503020000020003" pitchFamily="2" charset="0"/>
                <a:cs typeface="Georgia"/>
              </a:rPr>
              <a:t>celle-ci;</a:t>
            </a:r>
            <a:endParaRPr sz="1500" dirty="0">
              <a:latin typeface="Avenir Roman" panose="02000503020000020003" pitchFamily="2" charset="0"/>
              <a:cs typeface="Georgia"/>
            </a:endParaRPr>
          </a:p>
          <a:p>
            <a:pPr marL="716915" lvl="1" indent="-342900">
              <a:lnSpc>
                <a:spcPct val="100000"/>
              </a:lnSpc>
              <a:buAutoNum type="alphaLcParenR"/>
              <a:tabLst>
                <a:tab pos="716915" algn="l"/>
                <a:tab pos="717550" algn="l"/>
              </a:tabLst>
            </a:pPr>
            <a:r>
              <a:rPr sz="1500" spc="-5" dirty="0">
                <a:solidFill>
                  <a:srgbClr val="333333"/>
                </a:solidFill>
                <a:latin typeface="Avenir Roman" panose="02000503020000020003" pitchFamily="2" charset="0"/>
                <a:cs typeface="Georgia"/>
              </a:rPr>
              <a:t>le traitement est </a:t>
            </a:r>
            <a:r>
              <a:rPr sz="1500" spc="-5" dirty="0">
                <a:solidFill>
                  <a:srgbClr val="4595EB"/>
                </a:solidFill>
                <a:latin typeface="Avenir Roman" panose="02000503020000020003" pitchFamily="2" charset="0"/>
                <a:cs typeface="Georgia"/>
              </a:rPr>
              <a:t>nécessaire </a:t>
            </a:r>
            <a:r>
              <a:rPr sz="1500" dirty="0">
                <a:solidFill>
                  <a:srgbClr val="4595EB"/>
                </a:solidFill>
                <a:latin typeface="Avenir Roman" panose="02000503020000020003" pitchFamily="2" charset="0"/>
                <a:cs typeface="Georgia"/>
              </a:rPr>
              <a:t>au </a:t>
            </a:r>
            <a:r>
              <a:rPr sz="1500" spc="-5" dirty="0">
                <a:solidFill>
                  <a:srgbClr val="4595EB"/>
                </a:solidFill>
                <a:latin typeface="Avenir Roman" panose="02000503020000020003" pitchFamily="2" charset="0"/>
                <a:cs typeface="Georgia"/>
              </a:rPr>
              <a:t>respect d'une obligation légale </a:t>
            </a:r>
            <a:r>
              <a:rPr sz="1500" dirty="0">
                <a:solidFill>
                  <a:srgbClr val="333333"/>
                </a:solidFill>
                <a:latin typeface="Avenir Roman" panose="02000503020000020003" pitchFamily="2" charset="0"/>
                <a:cs typeface="Georgia"/>
              </a:rPr>
              <a:t>à </a:t>
            </a:r>
            <a:r>
              <a:rPr sz="1500" spc="-5" dirty="0">
                <a:solidFill>
                  <a:srgbClr val="333333"/>
                </a:solidFill>
                <a:latin typeface="Avenir Roman" panose="02000503020000020003" pitchFamily="2" charset="0"/>
                <a:cs typeface="Georgia"/>
              </a:rPr>
              <a:t>laquelle le </a:t>
            </a:r>
            <a:r>
              <a:rPr sz="1500" spc="-10" dirty="0">
                <a:solidFill>
                  <a:srgbClr val="333333"/>
                </a:solidFill>
                <a:latin typeface="Avenir Roman" panose="02000503020000020003" pitchFamily="2" charset="0"/>
                <a:cs typeface="Georgia"/>
              </a:rPr>
              <a:t>responsable </a:t>
            </a:r>
            <a:r>
              <a:rPr sz="1500" spc="-5" dirty="0">
                <a:solidFill>
                  <a:srgbClr val="333333"/>
                </a:solidFill>
                <a:latin typeface="Avenir Roman" panose="02000503020000020003" pitchFamily="2" charset="0"/>
                <a:cs typeface="Georgia"/>
              </a:rPr>
              <a:t>du traitement est</a:t>
            </a:r>
            <a:r>
              <a:rPr sz="1500" spc="40" dirty="0">
                <a:solidFill>
                  <a:srgbClr val="333333"/>
                </a:solidFill>
                <a:latin typeface="Avenir Roman" panose="02000503020000020003" pitchFamily="2" charset="0"/>
                <a:cs typeface="Georgia"/>
              </a:rPr>
              <a:t> </a:t>
            </a:r>
            <a:r>
              <a:rPr sz="1500" spc="-5" dirty="0">
                <a:solidFill>
                  <a:srgbClr val="333333"/>
                </a:solidFill>
                <a:latin typeface="Avenir Roman" panose="02000503020000020003" pitchFamily="2" charset="0"/>
                <a:cs typeface="Georgia"/>
              </a:rPr>
              <a:t>soumis;</a:t>
            </a:r>
            <a:endParaRPr sz="1500" dirty="0">
              <a:latin typeface="Avenir Roman" panose="02000503020000020003" pitchFamily="2" charset="0"/>
              <a:cs typeface="Georgia"/>
            </a:endParaRPr>
          </a:p>
          <a:p>
            <a:pPr marL="716915" marR="546735" lvl="1" indent="-342900">
              <a:lnSpc>
                <a:spcPct val="100000"/>
              </a:lnSpc>
              <a:buAutoNum type="alphaLcParenR"/>
              <a:tabLst>
                <a:tab pos="716915" algn="l"/>
                <a:tab pos="717550" algn="l"/>
              </a:tabLst>
            </a:pPr>
            <a:r>
              <a:rPr sz="1500" spc="-5" dirty="0">
                <a:solidFill>
                  <a:srgbClr val="333333"/>
                </a:solidFill>
                <a:latin typeface="Avenir Roman" panose="02000503020000020003" pitchFamily="2" charset="0"/>
                <a:cs typeface="Georgia"/>
              </a:rPr>
              <a:t>le traitement est </a:t>
            </a:r>
            <a:r>
              <a:rPr sz="1500" spc="-5" dirty="0">
                <a:solidFill>
                  <a:srgbClr val="4595EB"/>
                </a:solidFill>
                <a:latin typeface="Avenir Roman" panose="02000503020000020003" pitchFamily="2" charset="0"/>
                <a:cs typeface="Georgia"/>
              </a:rPr>
              <a:t>nécessaire </a:t>
            </a:r>
            <a:r>
              <a:rPr sz="1500" dirty="0">
                <a:solidFill>
                  <a:srgbClr val="4595EB"/>
                </a:solidFill>
                <a:latin typeface="Avenir Roman" panose="02000503020000020003" pitchFamily="2" charset="0"/>
                <a:cs typeface="Georgia"/>
              </a:rPr>
              <a:t>à </a:t>
            </a:r>
            <a:r>
              <a:rPr sz="1500" spc="-5" dirty="0">
                <a:solidFill>
                  <a:srgbClr val="4595EB"/>
                </a:solidFill>
                <a:latin typeface="Avenir Roman" panose="02000503020000020003" pitchFamily="2" charset="0"/>
                <a:cs typeface="Georgia"/>
              </a:rPr>
              <a:t>la sauvegarde des intérêts </a:t>
            </a:r>
            <a:r>
              <a:rPr sz="1500" dirty="0">
                <a:solidFill>
                  <a:srgbClr val="4595EB"/>
                </a:solidFill>
                <a:latin typeface="Avenir Roman" panose="02000503020000020003" pitchFamily="2" charset="0"/>
                <a:cs typeface="Georgia"/>
              </a:rPr>
              <a:t>vitaux </a:t>
            </a:r>
            <a:r>
              <a:rPr sz="1500" spc="-5" dirty="0">
                <a:solidFill>
                  <a:srgbClr val="333333"/>
                </a:solidFill>
                <a:latin typeface="Avenir Roman" panose="02000503020000020003" pitchFamily="2" charset="0"/>
                <a:cs typeface="Georgia"/>
              </a:rPr>
              <a:t>de la personne concernée ou d'une </a:t>
            </a:r>
            <a:r>
              <a:rPr sz="1500" dirty="0">
                <a:solidFill>
                  <a:srgbClr val="333333"/>
                </a:solidFill>
                <a:latin typeface="Avenir Roman" panose="02000503020000020003" pitchFamily="2" charset="0"/>
                <a:cs typeface="Georgia"/>
              </a:rPr>
              <a:t>autre </a:t>
            </a:r>
            <a:r>
              <a:rPr sz="1500" spc="-10" dirty="0">
                <a:solidFill>
                  <a:srgbClr val="333333"/>
                </a:solidFill>
                <a:latin typeface="Avenir Roman" panose="02000503020000020003" pitchFamily="2" charset="0"/>
                <a:cs typeface="Georgia"/>
              </a:rPr>
              <a:t>personne  </a:t>
            </a:r>
            <a:r>
              <a:rPr sz="1500" spc="-5" dirty="0">
                <a:solidFill>
                  <a:srgbClr val="333333"/>
                </a:solidFill>
                <a:latin typeface="Avenir Roman" panose="02000503020000020003" pitchFamily="2" charset="0"/>
                <a:cs typeface="Georgia"/>
              </a:rPr>
              <a:t>physique;</a:t>
            </a:r>
            <a:endParaRPr sz="1500" dirty="0">
              <a:latin typeface="Avenir Roman" panose="02000503020000020003" pitchFamily="2" charset="0"/>
              <a:cs typeface="Georgia"/>
            </a:endParaRPr>
          </a:p>
          <a:p>
            <a:pPr marL="716915" marR="174625" lvl="1" indent="-342900">
              <a:lnSpc>
                <a:spcPct val="100000"/>
              </a:lnSpc>
              <a:buAutoNum type="alphaLcParenR"/>
              <a:tabLst>
                <a:tab pos="716915" algn="l"/>
                <a:tab pos="717550" algn="l"/>
              </a:tabLst>
            </a:pPr>
            <a:r>
              <a:rPr sz="1500" spc="-5" dirty="0">
                <a:solidFill>
                  <a:srgbClr val="333333"/>
                </a:solidFill>
                <a:latin typeface="Avenir Roman" panose="02000503020000020003" pitchFamily="2" charset="0"/>
                <a:cs typeface="Georgia"/>
              </a:rPr>
              <a:t>le traitement est </a:t>
            </a:r>
            <a:r>
              <a:rPr sz="1500" spc="-5" dirty="0">
                <a:solidFill>
                  <a:srgbClr val="4595EB"/>
                </a:solidFill>
                <a:latin typeface="Avenir Roman" panose="02000503020000020003" pitchFamily="2" charset="0"/>
                <a:cs typeface="Georgia"/>
              </a:rPr>
              <a:t>nécessaire </a:t>
            </a:r>
            <a:r>
              <a:rPr sz="1500" dirty="0">
                <a:solidFill>
                  <a:srgbClr val="4595EB"/>
                </a:solidFill>
                <a:latin typeface="Avenir Roman" panose="02000503020000020003" pitchFamily="2" charset="0"/>
                <a:cs typeface="Georgia"/>
              </a:rPr>
              <a:t>à </a:t>
            </a:r>
            <a:r>
              <a:rPr sz="1500" spc="-5" dirty="0">
                <a:solidFill>
                  <a:srgbClr val="4595EB"/>
                </a:solidFill>
                <a:latin typeface="Avenir Roman" panose="02000503020000020003" pitchFamily="2" charset="0"/>
                <a:cs typeface="Georgia"/>
              </a:rPr>
              <a:t>l'exécution d'une mission d'intérêt public </a:t>
            </a:r>
            <a:r>
              <a:rPr sz="1500" spc="-5" dirty="0">
                <a:solidFill>
                  <a:srgbClr val="333333"/>
                </a:solidFill>
                <a:latin typeface="Avenir Roman" panose="02000503020000020003" pitchFamily="2" charset="0"/>
                <a:cs typeface="Georgia"/>
              </a:rPr>
              <a:t>ou relevant de l'exercice de l'autorité publique  dont est investi le responsable du</a:t>
            </a:r>
            <a:r>
              <a:rPr sz="1500" spc="25" dirty="0">
                <a:solidFill>
                  <a:srgbClr val="333333"/>
                </a:solidFill>
                <a:latin typeface="Avenir Roman" panose="02000503020000020003" pitchFamily="2" charset="0"/>
                <a:cs typeface="Georgia"/>
              </a:rPr>
              <a:t> </a:t>
            </a:r>
            <a:r>
              <a:rPr sz="1500" spc="-5" dirty="0">
                <a:solidFill>
                  <a:srgbClr val="333333"/>
                </a:solidFill>
                <a:latin typeface="Avenir Roman" panose="02000503020000020003" pitchFamily="2" charset="0"/>
                <a:cs typeface="Georgia"/>
              </a:rPr>
              <a:t>traitement;</a:t>
            </a:r>
            <a:endParaRPr sz="1500" dirty="0">
              <a:latin typeface="Avenir Roman" panose="02000503020000020003" pitchFamily="2" charset="0"/>
              <a:cs typeface="Georgia"/>
            </a:endParaRPr>
          </a:p>
          <a:p>
            <a:pPr marL="716915" marR="5080" lvl="1" indent="-342900">
              <a:lnSpc>
                <a:spcPct val="100000"/>
              </a:lnSpc>
              <a:buAutoNum type="alphaLcParenR"/>
              <a:tabLst>
                <a:tab pos="716915" algn="l"/>
                <a:tab pos="717550" algn="l"/>
              </a:tabLst>
            </a:pPr>
            <a:r>
              <a:rPr sz="1500" spc="-5" dirty="0">
                <a:solidFill>
                  <a:srgbClr val="333333"/>
                </a:solidFill>
                <a:latin typeface="Avenir Roman" panose="02000503020000020003" pitchFamily="2" charset="0"/>
                <a:cs typeface="Georgia"/>
              </a:rPr>
              <a:t>le traitement est </a:t>
            </a:r>
            <a:r>
              <a:rPr sz="1500" spc="-5" dirty="0">
                <a:solidFill>
                  <a:srgbClr val="4595EB"/>
                </a:solidFill>
                <a:latin typeface="Avenir Roman" panose="02000503020000020003" pitchFamily="2" charset="0"/>
                <a:cs typeface="Georgia"/>
              </a:rPr>
              <a:t>nécessaire </a:t>
            </a:r>
            <a:r>
              <a:rPr sz="1500" dirty="0">
                <a:solidFill>
                  <a:srgbClr val="4595EB"/>
                </a:solidFill>
                <a:latin typeface="Avenir Roman" panose="02000503020000020003" pitchFamily="2" charset="0"/>
                <a:cs typeface="Georgia"/>
              </a:rPr>
              <a:t>aux </a:t>
            </a:r>
            <a:r>
              <a:rPr sz="1500" spc="-5" dirty="0">
                <a:solidFill>
                  <a:srgbClr val="4595EB"/>
                </a:solidFill>
                <a:latin typeface="Avenir Roman" panose="02000503020000020003" pitchFamily="2" charset="0"/>
                <a:cs typeface="Georgia"/>
              </a:rPr>
              <a:t>fins des intérêts légitimes poursuivis par le </a:t>
            </a:r>
            <a:r>
              <a:rPr sz="1500" spc="-10" dirty="0">
                <a:solidFill>
                  <a:srgbClr val="4595EB"/>
                </a:solidFill>
                <a:latin typeface="Avenir Roman" panose="02000503020000020003" pitchFamily="2" charset="0"/>
                <a:cs typeface="Georgia"/>
              </a:rPr>
              <a:t>responsable </a:t>
            </a:r>
            <a:r>
              <a:rPr sz="1500" spc="-5" dirty="0">
                <a:solidFill>
                  <a:srgbClr val="4595EB"/>
                </a:solidFill>
                <a:latin typeface="Avenir Roman" panose="02000503020000020003" pitchFamily="2" charset="0"/>
                <a:cs typeface="Georgia"/>
              </a:rPr>
              <a:t>du traitement </a:t>
            </a:r>
            <a:r>
              <a:rPr sz="1500" spc="-5" dirty="0">
                <a:solidFill>
                  <a:srgbClr val="333333"/>
                </a:solidFill>
                <a:latin typeface="Avenir Roman" panose="02000503020000020003" pitchFamily="2" charset="0"/>
                <a:cs typeface="Georgia"/>
              </a:rPr>
              <a:t>ou par un tiers, </a:t>
            </a:r>
            <a:r>
              <a:rPr sz="1500" dirty="0">
                <a:solidFill>
                  <a:srgbClr val="4595EB"/>
                </a:solidFill>
                <a:latin typeface="Avenir Roman" panose="02000503020000020003" pitchFamily="2" charset="0"/>
                <a:cs typeface="Georgia"/>
              </a:rPr>
              <a:t>à  </a:t>
            </a:r>
            <a:r>
              <a:rPr sz="1500" spc="-5" dirty="0">
                <a:solidFill>
                  <a:srgbClr val="4595EB"/>
                </a:solidFill>
                <a:latin typeface="Avenir Roman" panose="02000503020000020003" pitchFamily="2" charset="0"/>
                <a:cs typeface="Georgia"/>
              </a:rPr>
              <a:t>moins </a:t>
            </a:r>
            <a:r>
              <a:rPr sz="1500" dirty="0">
                <a:solidFill>
                  <a:srgbClr val="4595EB"/>
                </a:solidFill>
                <a:latin typeface="Avenir Roman" panose="02000503020000020003" pitchFamily="2" charset="0"/>
                <a:cs typeface="Georgia"/>
              </a:rPr>
              <a:t>que ne </a:t>
            </a:r>
            <a:r>
              <a:rPr sz="1500" spc="-5" dirty="0">
                <a:solidFill>
                  <a:srgbClr val="4595EB"/>
                </a:solidFill>
                <a:latin typeface="Avenir Roman" panose="02000503020000020003" pitchFamily="2" charset="0"/>
                <a:cs typeface="Georgia"/>
              </a:rPr>
              <a:t>prévalent les intérêts ou les libertés et droits fondamentaux de la personne concernée </a:t>
            </a:r>
            <a:r>
              <a:rPr sz="1500" dirty="0">
                <a:solidFill>
                  <a:srgbClr val="333333"/>
                </a:solidFill>
                <a:latin typeface="Avenir Roman" panose="02000503020000020003" pitchFamily="2" charset="0"/>
                <a:cs typeface="Georgia"/>
              </a:rPr>
              <a:t>qui </a:t>
            </a:r>
            <a:r>
              <a:rPr sz="1500" spc="-5" dirty="0">
                <a:solidFill>
                  <a:srgbClr val="333333"/>
                </a:solidFill>
                <a:latin typeface="Avenir Roman" panose="02000503020000020003" pitchFamily="2" charset="0"/>
                <a:cs typeface="Georgia"/>
              </a:rPr>
              <a:t>exigent une  protection des données </a:t>
            </a:r>
            <a:r>
              <a:rPr sz="1500" dirty="0">
                <a:solidFill>
                  <a:srgbClr val="333333"/>
                </a:solidFill>
                <a:latin typeface="Avenir Roman" panose="02000503020000020003" pitchFamily="2" charset="0"/>
                <a:cs typeface="Georgia"/>
              </a:rPr>
              <a:t>à </a:t>
            </a:r>
            <a:r>
              <a:rPr sz="1500" spc="-5" dirty="0">
                <a:solidFill>
                  <a:srgbClr val="333333"/>
                </a:solidFill>
                <a:latin typeface="Avenir Roman" panose="02000503020000020003" pitchFamily="2" charset="0"/>
                <a:cs typeface="Georgia"/>
              </a:rPr>
              <a:t>caractère </a:t>
            </a:r>
            <a:r>
              <a:rPr sz="1500" spc="-10" dirty="0">
                <a:solidFill>
                  <a:srgbClr val="333333"/>
                </a:solidFill>
                <a:latin typeface="Avenir Roman" panose="02000503020000020003" pitchFamily="2" charset="0"/>
                <a:cs typeface="Georgia"/>
              </a:rPr>
              <a:t>personnel, </a:t>
            </a:r>
            <a:r>
              <a:rPr sz="1500" spc="-5" dirty="0">
                <a:solidFill>
                  <a:srgbClr val="333333"/>
                </a:solidFill>
                <a:latin typeface="Avenir Roman" panose="02000503020000020003" pitchFamily="2" charset="0"/>
                <a:cs typeface="Georgia"/>
              </a:rPr>
              <a:t>notamment lorsque la personne concernée est un</a:t>
            </a:r>
            <a:r>
              <a:rPr sz="1500" spc="65" dirty="0">
                <a:solidFill>
                  <a:srgbClr val="333333"/>
                </a:solidFill>
                <a:latin typeface="Avenir Roman" panose="02000503020000020003" pitchFamily="2" charset="0"/>
                <a:cs typeface="Georgia"/>
              </a:rPr>
              <a:t> </a:t>
            </a:r>
            <a:r>
              <a:rPr sz="1500" dirty="0">
                <a:solidFill>
                  <a:srgbClr val="333333"/>
                </a:solidFill>
                <a:latin typeface="Avenir Roman" panose="02000503020000020003" pitchFamily="2" charset="0"/>
                <a:cs typeface="Georgia"/>
              </a:rPr>
              <a:t>enfant.</a:t>
            </a:r>
            <a:endParaRPr sz="1500" dirty="0">
              <a:latin typeface="Avenir Roman" panose="02000503020000020003" pitchFamily="2" charset="0"/>
              <a:cs typeface="Georgia"/>
            </a:endParaRPr>
          </a:p>
          <a:p>
            <a:pPr lvl="1">
              <a:lnSpc>
                <a:spcPct val="100000"/>
              </a:lnSpc>
              <a:spcBef>
                <a:spcPts val="15"/>
              </a:spcBef>
              <a:buClr>
                <a:srgbClr val="333333"/>
              </a:buClr>
              <a:buFont typeface="Georgia"/>
              <a:buAutoNum type="alphaLcParenR"/>
            </a:pPr>
            <a:endParaRPr sz="1550" dirty="0">
              <a:latin typeface="Avenir Roman" panose="02000503020000020003" pitchFamily="2" charset="0"/>
              <a:cs typeface="Times New Roman"/>
            </a:endParaRPr>
          </a:p>
          <a:p>
            <a:pPr marL="355600" indent="-342900">
              <a:lnSpc>
                <a:spcPct val="100000"/>
              </a:lnSpc>
              <a:buFont typeface="Arial"/>
              <a:buChar char="•"/>
              <a:tabLst>
                <a:tab pos="354965" algn="l"/>
                <a:tab pos="355600" algn="l"/>
              </a:tabLst>
            </a:pPr>
            <a:r>
              <a:rPr sz="1600" spc="-5" dirty="0">
                <a:solidFill>
                  <a:srgbClr val="4595EB"/>
                </a:solidFill>
                <a:latin typeface="Avenir Roman" panose="02000503020000020003" pitchFamily="2" charset="0"/>
                <a:cs typeface="Georgia"/>
              </a:rPr>
              <a:t>Important:</a:t>
            </a:r>
            <a:endParaRPr sz="1600" dirty="0">
              <a:latin typeface="Avenir Roman" panose="02000503020000020003" pitchFamily="2" charset="0"/>
              <a:cs typeface="Georgia"/>
            </a:endParaRPr>
          </a:p>
          <a:p>
            <a:pPr marL="12700">
              <a:lnSpc>
                <a:spcPct val="100000"/>
              </a:lnSpc>
              <a:spcBef>
                <a:spcPts val="5"/>
              </a:spcBef>
            </a:pPr>
            <a:r>
              <a:rPr sz="1500" spc="-5" dirty="0">
                <a:solidFill>
                  <a:srgbClr val="333333"/>
                </a:solidFill>
                <a:latin typeface="Avenir Roman" panose="02000503020000020003" pitchFamily="2" charset="0"/>
                <a:cs typeface="Georgia"/>
              </a:rPr>
              <a:t>Le fondement du traitement </a:t>
            </a:r>
            <a:r>
              <a:rPr sz="1500" dirty="0">
                <a:solidFill>
                  <a:srgbClr val="333333"/>
                </a:solidFill>
                <a:latin typeface="Avenir Roman" panose="02000503020000020003" pitchFamily="2" charset="0"/>
                <a:cs typeface="Georgia"/>
              </a:rPr>
              <a:t>va </a:t>
            </a:r>
            <a:r>
              <a:rPr sz="1500" spc="-5" dirty="0">
                <a:solidFill>
                  <a:srgbClr val="333333"/>
                </a:solidFill>
                <a:latin typeface="Avenir Roman" panose="02000503020000020003" pitchFamily="2" charset="0"/>
                <a:cs typeface="Georgia"/>
              </a:rPr>
              <a:t>conditionner l’exercice de certains droits pouvant être exercés par les</a:t>
            </a:r>
            <a:r>
              <a:rPr sz="1500" spc="50" dirty="0">
                <a:solidFill>
                  <a:srgbClr val="333333"/>
                </a:solidFill>
                <a:latin typeface="Avenir Roman" panose="02000503020000020003" pitchFamily="2" charset="0"/>
                <a:cs typeface="Georgia"/>
              </a:rPr>
              <a:t> </a:t>
            </a:r>
            <a:r>
              <a:rPr sz="1500" spc="-10" dirty="0">
                <a:solidFill>
                  <a:srgbClr val="333333"/>
                </a:solidFill>
                <a:latin typeface="Avenir Roman" panose="02000503020000020003" pitchFamily="2" charset="0"/>
                <a:cs typeface="Georgia"/>
              </a:rPr>
              <a:t>personnes.</a:t>
            </a:r>
            <a:endParaRPr sz="1500" dirty="0">
              <a:latin typeface="Avenir Roman" panose="02000503020000020003" pitchFamily="2" charset="0"/>
              <a:cs typeface="Georgia"/>
            </a:endParaRPr>
          </a:p>
        </p:txBody>
      </p:sp>
      <p:sp>
        <p:nvSpPr>
          <p:cNvPr id="9" name="Footer Placeholder 8">
            <a:extLst>
              <a:ext uri="{FF2B5EF4-FFF2-40B4-BE49-F238E27FC236}">
                <a16:creationId xmlns="" xmlns:a16="http://schemas.microsoft.com/office/drawing/2014/main" id="{F0BBECC2-FBDC-9446-91A2-211184172944}"/>
              </a:ext>
            </a:extLst>
          </p:cNvPr>
          <p:cNvSpPr>
            <a:spLocks noGrp="1"/>
          </p:cNvSpPr>
          <p:nvPr>
            <p:ph type="ftr" sz="quarter" idx="3"/>
          </p:nvPr>
        </p:nvSpPr>
        <p:spPr/>
        <p:txBody>
          <a:bodyPr/>
          <a:lstStyle/>
          <a:p>
            <a:r>
              <a:rPr lang="fr-FR"/>
              <a:t>MESURE - WYZER LAW - RGPD - 2018</a:t>
            </a:r>
            <a:endParaRPr lang="fr-FR" dirty="0"/>
          </a:p>
        </p:txBody>
      </p:sp>
    </p:spTree>
    <p:extLst>
      <p:ext uri="{BB962C8B-B14F-4D97-AF65-F5344CB8AC3E}">
        <p14:creationId xmlns:p14="http://schemas.microsoft.com/office/powerpoint/2010/main" val="3210497685"/>
      </p:ext>
    </p:extLst>
  </p:cSld>
  <p:clrMapOvr>
    <a:masterClrMapping/>
  </p:clrMapOvr>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Thème Office">
      <a:majorFont>
        <a:latin typeface=""/>
        <a:ea typeface=""/>
        <a:cs typeface=""/>
      </a:majorFont>
      <a:minorFont>
        <a:latin typeface=""/>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205</TotalTime>
  <Words>3908</Words>
  <Application>Microsoft Office PowerPoint</Application>
  <PresentationFormat>Grand écran</PresentationFormat>
  <Paragraphs>471</Paragraphs>
  <Slides>42</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42</vt:i4>
      </vt:variant>
    </vt:vector>
  </HeadingPairs>
  <TitlesOfParts>
    <vt:vector size="52" baseType="lpstr">
      <vt:lpstr>Arial</vt:lpstr>
      <vt:lpstr>Avenir</vt:lpstr>
      <vt:lpstr>Avenir Book</vt:lpstr>
      <vt:lpstr>Avenir Roman</vt:lpstr>
      <vt:lpstr>Calibri</vt:lpstr>
      <vt:lpstr>Georgia</vt:lpstr>
      <vt:lpstr>Myriad Pro</vt:lpstr>
      <vt:lpstr>Times New Roman</vt:lpstr>
      <vt:lpstr>Wingdings</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RMVO - User 1</dc:creator>
  <cp:lastModifiedBy>Estelle</cp:lastModifiedBy>
  <cp:revision>1987</cp:revision>
  <cp:lastPrinted>2018-01-03T08:35:52Z</cp:lastPrinted>
  <dcterms:modified xsi:type="dcterms:W3CDTF">2018-06-11T09:54:35Z</dcterms:modified>
</cp:coreProperties>
</file>