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5" r:id="rId2"/>
    <p:sldMasterId id="2147483688" r:id="rId3"/>
  </p:sldMasterIdLst>
  <p:notesMasterIdLst>
    <p:notesMasterId r:id="rId39"/>
  </p:notesMasterIdLst>
  <p:handoutMasterIdLst>
    <p:handoutMasterId r:id="rId40"/>
  </p:handoutMasterIdLst>
  <p:sldIdLst>
    <p:sldId id="300" r:id="rId4"/>
    <p:sldId id="299" r:id="rId5"/>
    <p:sldId id="424" r:id="rId6"/>
    <p:sldId id="412" r:id="rId7"/>
    <p:sldId id="430" r:id="rId8"/>
    <p:sldId id="433" r:id="rId9"/>
    <p:sldId id="432" r:id="rId10"/>
    <p:sldId id="445" r:id="rId11"/>
    <p:sldId id="425" r:id="rId12"/>
    <p:sldId id="380" r:id="rId13"/>
    <p:sldId id="320" r:id="rId14"/>
    <p:sldId id="265" r:id="rId15"/>
    <p:sldId id="381" r:id="rId16"/>
    <p:sldId id="427" r:id="rId17"/>
    <p:sldId id="382" r:id="rId18"/>
    <p:sldId id="371" r:id="rId19"/>
    <p:sldId id="321" r:id="rId20"/>
    <p:sldId id="364" r:id="rId21"/>
    <p:sldId id="367" r:id="rId22"/>
    <p:sldId id="290" r:id="rId23"/>
    <p:sldId id="395" r:id="rId24"/>
    <p:sldId id="393" r:id="rId25"/>
    <p:sldId id="400" r:id="rId26"/>
    <p:sldId id="315" r:id="rId27"/>
    <p:sldId id="397" r:id="rId28"/>
    <p:sldId id="403" r:id="rId29"/>
    <p:sldId id="398" r:id="rId30"/>
    <p:sldId id="309" r:id="rId31"/>
    <p:sldId id="431" r:id="rId32"/>
    <p:sldId id="439" r:id="rId33"/>
    <p:sldId id="434" r:id="rId34"/>
    <p:sldId id="444" r:id="rId35"/>
    <p:sldId id="442" r:id="rId36"/>
    <p:sldId id="441" r:id="rId37"/>
    <p:sldId id="435" r:id="rId38"/>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0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3" autoAdjust="0"/>
    <p:restoredTop sz="87753" autoAdjust="0"/>
  </p:normalViewPr>
  <p:slideViewPr>
    <p:cSldViewPr snapToGrid="0" showGuides="1">
      <p:cViewPr varScale="1">
        <p:scale>
          <a:sx n="77" d="100"/>
          <a:sy n="77" d="100"/>
        </p:scale>
        <p:origin x="93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10" d="100"/>
          <a:sy n="110" d="100"/>
        </p:scale>
        <p:origin x="1686" y="-1428"/>
      </p:cViewPr>
      <p:guideLst>
        <p:guide orient="horz" pos="308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B98E8-B5AB-4799-8140-037C15170F2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BC631B3C-7CA8-496B-B15D-0986DE6A4A39}">
      <dgm:prSet phldrT="[Texte]"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dgm:spPr>
      <dgm:t>
        <a:bodyPr/>
        <a:lstStyle/>
        <a:p>
          <a:endParaRPr lang="fr-FR" sz="800" dirty="0"/>
        </a:p>
      </dgm:t>
    </dgm:pt>
    <dgm:pt modelId="{AD44C290-4D1B-4588-9DCF-C2AB568CF810}" type="parTrans" cxnId="{2B590808-9298-49B7-BBF2-122DD8574E95}">
      <dgm:prSet/>
      <dgm:spPr/>
      <dgm:t>
        <a:bodyPr/>
        <a:lstStyle/>
        <a:p>
          <a:endParaRPr lang="fr-FR"/>
        </a:p>
      </dgm:t>
    </dgm:pt>
    <dgm:pt modelId="{EC24ADB0-0F88-43B6-8D43-9FA6BA72A582}" type="sibTrans" cxnId="{2B590808-9298-49B7-BBF2-122DD8574E95}">
      <dgm:prSet/>
      <dgm:spPr/>
      <dgm:t>
        <a:bodyPr/>
        <a:lstStyle/>
        <a:p>
          <a:endParaRPr lang="fr-FR"/>
        </a:p>
      </dgm:t>
    </dgm:pt>
    <dgm:pt modelId="{C5BEADB6-E326-41A4-B25E-F09FD2535F32}">
      <dgm:prSet phldrT="[Texte]" custT="1"/>
      <dgm:spPr>
        <a:gradFill flip="none" rotWithShape="0">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dgm:spPr>
      <dgm:t>
        <a:bodyPr/>
        <a:lstStyle/>
        <a:p>
          <a:endParaRPr lang="fr-FR" sz="2100" kern="1200" dirty="0">
            <a:solidFill>
              <a:schemeClr val="bg1"/>
            </a:solidFill>
            <a:latin typeface="ITC Officina Sans Std Book" panose="020B0506040203020204" pitchFamily="34" charset="0"/>
            <a:ea typeface="+mn-ea"/>
            <a:cs typeface="+mn-cs"/>
          </a:endParaRPr>
        </a:p>
      </dgm:t>
    </dgm:pt>
    <dgm:pt modelId="{12083AA2-4412-4FEB-A125-75E35DCF276D}" type="parTrans" cxnId="{C5836CB5-8DC5-4401-80D1-3BB24807A069}">
      <dgm:prSet/>
      <dgm:spPr/>
      <dgm:t>
        <a:bodyPr/>
        <a:lstStyle/>
        <a:p>
          <a:endParaRPr lang="fr-FR"/>
        </a:p>
      </dgm:t>
    </dgm:pt>
    <dgm:pt modelId="{5470397E-1226-4B14-9860-65F973F42BDD}" type="sibTrans" cxnId="{C5836CB5-8DC5-4401-80D1-3BB24807A069}">
      <dgm:prSet/>
      <dgm:spPr/>
      <dgm:t>
        <a:bodyPr/>
        <a:lstStyle/>
        <a:p>
          <a:endParaRPr lang="fr-FR"/>
        </a:p>
      </dgm:t>
    </dgm:pt>
    <dgm:pt modelId="{FD57B22A-651B-4DF2-8DA3-808C48929699}">
      <dgm:prSet phldrT="[Texte]" custT="1"/>
      <dgm:spPr>
        <a:gradFill flip="none" rotWithShape="0">
          <a:gsLst>
            <a:gs pos="0">
              <a:srgbClr val="1B7997">
                <a:shade val="30000"/>
                <a:satMod val="115000"/>
              </a:srgbClr>
            </a:gs>
            <a:gs pos="50000">
              <a:srgbClr val="1B7997">
                <a:shade val="67500"/>
                <a:satMod val="115000"/>
              </a:srgbClr>
            </a:gs>
            <a:gs pos="100000">
              <a:srgbClr val="1B7997">
                <a:shade val="100000"/>
                <a:satMod val="115000"/>
              </a:srgbClr>
            </a:gs>
          </a:gsLst>
          <a:lin ang="16200000" scaled="1"/>
          <a:tileRect/>
        </a:gradFill>
      </dgm:spPr>
      <dgm:t>
        <a:bodyPr/>
        <a:lstStyle/>
        <a:p>
          <a:r>
            <a:rPr lang="fr-FR" sz="2100" kern="1200" dirty="0" smtClean="0">
              <a:solidFill>
                <a:schemeClr val="bg1"/>
              </a:solidFill>
              <a:latin typeface="ITC Officina Sans Std Book" panose="020B0506040203020204" pitchFamily="34" charset="0"/>
              <a:ea typeface="+mn-ea"/>
              <a:cs typeface="+mn-cs"/>
            </a:rPr>
            <a:t>Etat des lieux 2020</a:t>
          </a:r>
        </a:p>
        <a:p>
          <a:r>
            <a:rPr lang="fr-FR" sz="2100" kern="1200" dirty="0" smtClean="0">
              <a:solidFill>
                <a:schemeClr val="bg1"/>
              </a:solidFill>
              <a:latin typeface="ITC Officina Sans Std Book" panose="020B0506040203020204" pitchFamily="34" charset="0"/>
              <a:ea typeface="+mn-ea"/>
              <a:cs typeface="+mn-cs"/>
            </a:rPr>
            <a:t>CPF abondé pour les &gt;50 sal. : en cas d’absence d’entretien professionnel et </a:t>
          </a:r>
          <a:r>
            <a:rPr lang="fr-FR" sz="2100" u="none" kern="1200" dirty="0" smtClean="0">
              <a:solidFill>
                <a:schemeClr val="bg1"/>
              </a:solidFill>
              <a:latin typeface="ITC Officina Sans Std Book" panose="020B0506040203020204" pitchFamily="34" charset="0"/>
              <a:ea typeface="+mn-ea"/>
              <a:cs typeface="+mn-cs"/>
            </a:rPr>
            <a:t>d’une</a:t>
          </a:r>
          <a:r>
            <a:rPr lang="fr-FR" sz="2100" kern="1200" dirty="0" smtClean="0">
              <a:solidFill>
                <a:schemeClr val="bg1"/>
              </a:solidFill>
              <a:latin typeface="ITC Officina Sans Std Book" panose="020B0506040203020204" pitchFamily="34" charset="0"/>
              <a:ea typeface="+mn-ea"/>
              <a:cs typeface="+mn-cs"/>
            </a:rPr>
            <a:t> formation autre qu’obligatoire</a:t>
          </a:r>
          <a:endParaRPr lang="fr-FR" sz="2100" kern="1200" dirty="0">
            <a:solidFill>
              <a:schemeClr val="bg1"/>
            </a:solidFill>
            <a:latin typeface="ITC Officina Sans Std Book" panose="020B0506040203020204" pitchFamily="34" charset="0"/>
            <a:ea typeface="+mn-ea"/>
            <a:cs typeface="+mn-cs"/>
          </a:endParaRPr>
        </a:p>
      </dgm:t>
    </dgm:pt>
    <dgm:pt modelId="{F5AE48DC-8435-4BDB-8005-6326D750FFDB}" type="parTrans" cxnId="{11019B77-A813-4079-A3D0-7306A667A8E0}">
      <dgm:prSet/>
      <dgm:spPr/>
      <dgm:t>
        <a:bodyPr/>
        <a:lstStyle/>
        <a:p>
          <a:endParaRPr lang="fr-FR"/>
        </a:p>
      </dgm:t>
    </dgm:pt>
    <dgm:pt modelId="{B43AEF89-8363-4A23-B286-9C273004473E}" type="sibTrans" cxnId="{11019B77-A813-4079-A3D0-7306A667A8E0}">
      <dgm:prSet/>
      <dgm:spPr/>
      <dgm:t>
        <a:bodyPr/>
        <a:lstStyle/>
        <a:p>
          <a:endParaRPr lang="fr-FR"/>
        </a:p>
      </dgm:t>
    </dgm:pt>
    <dgm:pt modelId="{C48DDBC8-A2FA-4D9B-A1C8-185A5F6D12D6}" type="pres">
      <dgm:prSet presAssocID="{A38B98E8-B5AB-4799-8140-037C15170F2D}" presName="diagram" presStyleCnt="0">
        <dgm:presLayoutVars>
          <dgm:dir/>
          <dgm:resizeHandles val="exact"/>
        </dgm:presLayoutVars>
      </dgm:prSet>
      <dgm:spPr/>
      <dgm:t>
        <a:bodyPr/>
        <a:lstStyle/>
        <a:p>
          <a:endParaRPr lang="fr-FR"/>
        </a:p>
      </dgm:t>
    </dgm:pt>
    <dgm:pt modelId="{2D95B3F7-50AC-4F0E-A213-0C1244106EBB}" type="pres">
      <dgm:prSet presAssocID="{BC631B3C-7CA8-496B-B15D-0986DE6A4A39}" presName="node" presStyleLbl="node1" presStyleIdx="0" presStyleCnt="3">
        <dgm:presLayoutVars>
          <dgm:bulletEnabled val="1"/>
        </dgm:presLayoutVars>
      </dgm:prSet>
      <dgm:spPr/>
      <dgm:t>
        <a:bodyPr/>
        <a:lstStyle/>
        <a:p>
          <a:endParaRPr lang="fr-FR"/>
        </a:p>
      </dgm:t>
    </dgm:pt>
    <dgm:pt modelId="{3A11872C-EBD2-4512-9FA6-616CC3671132}" type="pres">
      <dgm:prSet presAssocID="{EC24ADB0-0F88-43B6-8D43-9FA6BA72A582}" presName="sibTrans" presStyleCnt="0"/>
      <dgm:spPr/>
    </dgm:pt>
    <dgm:pt modelId="{C091C1CD-A618-40AC-88FD-649BB56F1F96}" type="pres">
      <dgm:prSet presAssocID="{C5BEADB6-E326-41A4-B25E-F09FD2535F32}" presName="node" presStyleLbl="node1" presStyleIdx="1" presStyleCnt="3">
        <dgm:presLayoutVars>
          <dgm:bulletEnabled val="1"/>
        </dgm:presLayoutVars>
      </dgm:prSet>
      <dgm:spPr/>
      <dgm:t>
        <a:bodyPr/>
        <a:lstStyle/>
        <a:p>
          <a:endParaRPr lang="fr-FR"/>
        </a:p>
      </dgm:t>
    </dgm:pt>
    <dgm:pt modelId="{04A0D6F9-CB53-433F-8F24-6EDC659DA6B5}" type="pres">
      <dgm:prSet presAssocID="{5470397E-1226-4B14-9860-65F973F42BDD}" presName="sibTrans" presStyleCnt="0"/>
      <dgm:spPr/>
    </dgm:pt>
    <dgm:pt modelId="{0C098628-47A5-463E-9BB8-D4955CB987A8}" type="pres">
      <dgm:prSet presAssocID="{FD57B22A-651B-4DF2-8DA3-808C48929699}" presName="node" presStyleLbl="node1" presStyleIdx="2" presStyleCnt="3">
        <dgm:presLayoutVars>
          <dgm:bulletEnabled val="1"/>
        </dgm:presLayoutVars>
      </dgm:prSet>
      <dgm:spPr/>
      <dgm:t>
        <a:bodyPr/>
        <a:lstStyle/>
        <a:p>
          <a:endParaRPr lang="fr-FR"/>
        </a:p>
      </dgm:t>
    </dgm:pt>
  </dgm:ptLst>
  <dgm:cxnLst>
    <dgm:cxn modelId="{828B0B46-F847-478A-BFE7-5F8F4A54A006}" type="presOf" srcId="{A38B98E8-B5AB-4799-8140-037C15170F2D}" destId="{C48DDBC8-A2FA-4D9B-A1C8-185A5F6D12D6}" srcOrd="0" destOrd="0" presId="urn:microsoft.com/office/officeart/2005/8/layout/default"/>
    <dgm:cxn modelId="{815CCEF6-31E8-4C0D-9DA4-FC73689383B2}" type="presOf" srcId="{C5BEADB6-E326-41A4-B25E-F09FD2535F32}" destId="{C091C1CD-A618-40AC-88FD-649BB56F1F96}" srcOrd="0" destOrd="0" presId="urn:microsoft.com/office/officeart/2005/8/layout/default"/>
    <dgm:cxn modelId="{2B590808-9298-49B7-BBF2-122DD8574E95}" srcId="{A38B98E8-B5AB-4799-8140-037C15170F2D}" destId="{BC631B3C-7CA8-496B-B15D-0986DE6A4A39}" srcOrd="0" destOrd="0" parTransId="{AD44C290-4D1B-4588-9DCF-C2AB568CF810}" sibTransId="{EC24ADB0-0F88-43B6-8D43-9FA6BA72A582}"/>
    <dgm:cxn modelId="{C5836CB5-8DC5-4401-80D1-3BB24807A069}" srcId="{A38B98E8-B5AB-4799-8140-037C15170F2D}" destId="{C5BEADB6-E326-41A4-B25E-F09FD2535F32}" srcOrd="1" destOrd="0" parTransId="{12083AA2-4412-4FEB-A125-75E35DCF276D}" sibTransId="{5470397E-1226-4B14-9860-65F973F42BDD}"/>
    <dgm:cxn modelId="{6F92EC70-28D1-49CB-A012-49B5C8971033}" type="presOf" srcId="{FD57B22A-651B-4DF2-8DA3-808C48929699}" destId="{0C098628-47A5-463E-9BB8-D4955CB987A8}" srcOrd="0" destOrd="0" presId="urn:microsoft.com/office/officeart/2005/8/layout/default"/>
    <dgm:cxn modelId="{11019B77-A813-4079-A3D0-7306A667A8E0}" srcId="{A38B98E8-B5AB-4799-8140-037C15170F2D}" destId="{FD57B22A-651B-4DF2-8DA3-808C48929699}" srcOrd="2" destOrd="0" parTransId="{F5AE48DC-8435-4BDB-8005-6326D750FFDB}" sibTransId="{B43AEF89-8363-4A23-B286-9C273004473E}"/>
    <dgm:cxn modelId="{89133711-B370-48C9-B8BC-E4F36B16708D}" type="presOf" srcId="{BC631B3C-7CA8-496B-B15D-0986DE6A4A39}" destId="{2D95B3F7-50AC-4F0E-A213-0C1244106EBB}" srcOrd="0" destOrd="0" presId="urn:microsoft.com/office/officeart/2005/8/layout/default"/>
    <dgm:cxn modelId="{5A7CF713-A7C9-429F-9207-ED8DB3D47FD5}" type="presParOf" srcId="{C48DDBC8-A2FA-4D9B-A1C8-185A5F6D12D6}" destId="{2D95B3F7-50AC-4F0E-A213-0C1244106EBB}" srcOrd="0" destOrd="0" presId="urn:microsoft.com/office/officeart/2005/8/layout/default"/>
    <dgm:cxn modelId="{940B37B3-4848-493D-85F3-AC01323ABAC8}" type="presParOf" srcId="{C48DDBC8-A2FA-4D9B-A1C8-185A5F6D12D6}" destId="{3A11872C-EBD2-4512-9FA6-616CC3671132}" srcOrd="1" destOrd="0" presId="urn:microsoft.com/office/officeart/2005/8/layout/default"/>
    <dgm:cxn modelId="{2A642725-E2DD-434F-9B2D-F9BE122FFE83}" type="presParOf" srcId="{C48DDBC8-A2FA-4D9B-A1C8-185A5F6D12D6}" destId="{C091C1CD-A618-40AC-88FD-649BB56F1F96}" srcOrd="2" destOrd="0" presId="urn:microsoft.com/office/officeart/2005/8/layout/default"/>
    <dgm:cxn modelId="{B491892C-916F-46F4-9930-7550912848EA}" type="presParOf" srcId="{C48DDBC8-A2FA-4D9B-A1C8-185A5F6D12D6}" destId="{04A0D6F9-CB53-433F-8F24-6EDC659DA6B5}" srcOrd="3" destOrd="0" presId="urn:microsoft.com/office/officeart/2005/8/layout/default"/>
    <dgm:cxn modelId="{D95B0BA1-D73F-4E5F-ACBF-609D460A6A90}" type="presParOf" srcId="{C48DDBC8-A2FA-4D9B-A1C8-185A5F6D12D6}" destId="{0C098628-47A5-463E-9BB8-D4955CB987A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18830" cy="495029"/>
          </a:xfrm>
          <a:prstGeom prst="rect">
            <a:avLst/>
          </a:prstGeom>
        </p:spPr>
        <p:txBody>
          <a:bodyPr vert="horz" lIns="90759" tIns="45380" rIns="90759" bIns="45380" rtlCol="0"/>
          <a:lstStyle>
            <a:lvl1pPr algn="l">
              <a:defRPr sz="1100"/>
            </a:lvl1pPr>
          </a:lstStyle>
          <a:p>
            <a:endParaRPr lang="fr-FR" dirty="0"/>
          </a:p>
        </p:txBody>
      </p:sp>
      <p:sp>
        <p:nvSpPr>
          <p:cNvPr id="3" name="Espace réservé de la date 2"/>
          <p:cNvSpPr>
            <a:spLocks noGrp="1"/>
          </p:cNvSpPr>
          <p:nvPr>
            <p:ph type="dt" sz="quarter" idx="1"/>
          </p:nvPr>
        </p:nvSpPr>
        <p:spPr>
          <a:xfrm>
            <a:off x="3815375" y="0"/>
            <a:ext cx="2918830" cy="495029"/>
          </a:xfrm>
          <a:prstGeom prst="rect">
            <a:avLst/>
          </a:prstGeom>
        </p:spPr>
        <p:txBody>
          <a:bodyPr vert="horz" lIns="90759" tIns="45380" rIns="90759" bIns="45380" rtlCol="0"/>
          <a:lstStyle>
            <a:lvl1pPr algn="r">
              <a:defRPr sz="1100"/>
            </a:lvl1pPr>
          </a:lstStyle>
          <a:p>
            <a:fld id="{EC4D6D95-6FAE-4CAE-A98A-D76D647DF5DB}" type="datetimeFigureOut">
              <a:rPr lang="fr-FR" smtClean="0"/>
              <a:t>09/07/2019</a:t>
            </a:fld>
            <a:endParaRPr lang="fr-FR" dirty="0"/>
          </a:p>
        </p:txBody>
      </p:sp>
      <p:sp>
        <p:nvSpPr>
          <p:cNvPr id="4" name="Espace réservé du pied de page 3"/>
          <p:cNvSpPr>
            <a:spLocks noGrp="1"/>
          </p:cNvSpPr>
          <p:nvPr>
            <p:ph type="ftr" sz="quarter" idx="2"/>
          </p:nvPr>
        </p:nvSpPr>
        <p:spPr>
          <a:xfrm>
            <a:off x="2" y="9371286"/>
            <a:ext cx="2918830" cy="495028"/>
          </a:xfrm>
          <a:prstGeom prst="rect">
            <a:avLst/>
          </a:prstGeom>
        </p:spPr>
        <p:txBody>
          <a:bodyPr vert="horz" lIns="90759" tIns="45380" rIns="90759" bIns="45380" rtlCol="0" anchor="b"/>
          <a:lstStyle>
            <a:lvl1pPr algn="l">
              <a:defRPr sz="1100"/>
            </a:lvl1pPr>
          </a:lstStyle>
          <a:p>
            <a:endParaRPr lang="fr-FR" dirty="0"/>
          </a:p>
        </p:txBody>
      </p:sp>
      <p:sp>
        <p:nvSpPr>
          <p:cNvPr id="5" name="Espace réservé du numéro de diapositive 4"/>
          <p:cNvSpPr>
            <a:spLocks noGrp="1"/>
          </p:cNvSpPr>
          <p:nvPr>
            <p:ph type="sldNum" sz="quarter" idx="3"/>
          </p:nvPr>
        </p:nvSpPr>
        <p:spPr>
          <a:xfrm>
            <a:off x="3815375" y="9371286"/>
            <a:ext cx="2918830" cy="495028"/>
          </a:xfrm>
          <a:prstGeom prst="rect">
            <a:avLst/>
          </a:prstGeom>
        </p:spPr>
        <p:txBody>
          <a:bodyPr vert="horz" lIns="90759" tIns="45380" rIns="90759" bIns="45380" rtlCol="0" anchor="b"/>
          <a:lstStyle>
            <a:lvl1pPr algn="r">
              <a:defRPr sz="1100"/>
            </a:lvl1pPr>
          </a:lstStyle>
          <a:p>
            <a:fld id="{38BD30AF-A6F3-4E28-9B53-399A741744BF}" type="slidenum">
              <a:rPr lang="fr-FR" smtClean="0"/>
              <a:t>‹N°›</a:t>
            </a:fld>
            <a:endParaRPr lang="fr-FR" dirty="0"/>
          </a:p>
        </p:txBody>
      </p:sp>
    </p:spTree>
    <p:extLst>
      <p:ext uri="{BB962C8B-B14F-4D97-AF65-F5344CB8AC3E}">
        <p14:creationId xmlns:p14="http://schemas.microsoft.com/office/powerpoint/2010/main" val="4248249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18830" cy="495029"/>
          </a:xfrm>
          <a:prstGeom prst="rect">
            <a:avLst/>
          </a:prstGeom>
        </p:spPr>
        <p:txBody>
          <a:bodyPr vert="horz" lIns="90759" tIns="45380" rIns="90759" bIns="45380" rtlCol="0"/>
          <a:lstStyle>
            <a:lvl1pPr algn="l">
              <a:defRPr sz="1100"/>
            </a:lvl1pPr>
          </a:lstStyle>
          <a:p>
            <a:endParaRPr lang="fr-FR" dirty="0"/>
          </a:p>
        </p:txBody>
      </p:sp>
      <p:sp>
        <p:nvSpPr>
          <p:cNvPr id="3" name="Espace réservé de la date 2"/>
          <p:cNvSpPr>
            <a:spLocks noGrp="1"/>
          </p:cNvSpPr>
          <p:nvPr>
            <p:ph type="dt" idx="1"/>
          </p:nvPr>
        </p:nvSpPr>
        <p:spPr>
          <a:xfrm>
            <a:off x="3815375" y="0"/>
            <a:ext cx="2918830" cy="495029"/>
          </a:xfrm>
          <a:prstGeom prst="rect">
            <a:avLst/>
          </a:prstGeom>
        </p:spPr>
        <p:txBody>
          <a:bodyPr vert="horz" lIns="90759" tIns="45380" rIns="90759" bIns="45380" rtlCol="0"/>
          <a:lstStyle>
            <a:lvl1pPr algn="r">
              <a:defRPr sz="1100"/>
            </a:lvl1pPr>
          </a:lstStyle>
          <a:p>
            <a:fld id="{4E404C52-000D-4645-B3BF-4BC7F900AA11}" type="datetimeFigureOut">
              <a:rPr lang="fr-FR" smtClean="0"/>
              <a:t>09/07/2019</a:t>
            </a:fld>
            <a:endParaRPr lang="fr-FR" dirty="0"/>
          </a:p>
        </p:txBody>
      </p:sp>
      <p:sp>
        <p:nvSpPr>
          <p:cNvPr id="4" name="Espace réservé de l'image des diapositives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759" tIns="45380" rIns="90759" bIns="45380" rtlCol="0" anchor="ctr"/>
          <a:lstStyle/>
          <a:p>
            <a:endParaRPr lang="fr-FR" dirty="0"/>
          </a:p>
        </p:txBody>
      </p:sp>
      <p:sp>
        <p:nvSpPr>
          <p:cNvPr id="5" name="Espace réservé des commentaires 4"/>
          <p:cNvSpPr>
            <a:spLocks noGrp="1"/>
          </p:cNvSpPr>
          <p:nvPr>
            <p:ph type="body" sz="quarter" idx="3"/>
          </p:nvPr>
        </p:nvSpPr>
        <p:spPr>
          <a:xfrm>
            <a:off x="673577" y="4748163"/>
            <a:ext cx="5388610" cy="3884861"/>
          </a:xfrm>
          <a:prstGeom prst="rect">
            <a:avLst/>
          </a:prstGeom>
        </p:spPr>
        <p:txBody>
          <a:bodyPr vert="horz" lIns="90759" tIns="45380" rIns="90759" bIns="4538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371286"/>
            <a:ext cx="2918830" cy="495028"/>
          </a:xfrm>
          <a:prstGeom prst="rect">
            <a:avLst/>
          </a:prstGeom>
        </p:spPr>
        <p:txBody>
          <a:bodyPr vert="horz" lIns="90759" tIns="45380" rIns="90759" bIns="45380" rtlCol="0" anchor="b"/>
          <a:lstStyle>
            <a:lvl1pPr algn="l">
              <a:defRPr sz="1100"/>
            </a:lvl1pPr>
          </a:lstStyle>
          <a:p>
            <a:endParaRPr lang="fr-FR" dirty="0"/>
          </a:p>
        </p:txBody>
      </p:sp>
      <p:sp>
        <p:nvSpPr>
          <p:cNvPr id="7" name="Espace réservé du numéro de diapositive 6"/>
          <p:cNvSpPr>
            <a:spLocks noGrp="1"/>
          </p:cNvSpPr>
          <p:nvPr>
            <p:ph type="sldNum" sz="quarter" idx="5"/>
          </p:nvPr>
        </p:nvSpPr>
        <p:spPr>
          <a:xfrm>
            <a:off x="3815375" y="9371286"/>
            <a:ext cx="2918830" cy="495028"/>
          </a:xfrm>
          <a:prstGeom prst="rect">
            <a:avLst/>
          </a:prstGeom>
        </p:spPr>
        <p:txBody>
          <a:bodyPr vert="horz" lIns="90759" tIns="45380" rIns="90759" bIns="45380" rtlCol="0" anchor="b"/>
          <a:lstStyle>
            <a:lvl1pPr algn="r">
              <a:defRPr sz="1100"/>
            </a:lvl1pPr>
          </a:lstStyle>
          <a:p>
            <a:fld id="{D07A3D9C-9CAC-4678-8C42-F2A87140F380}" type="slidenum">
              <a:rPr lang="fr-FR" smtClean="0"/>
              <a:t>‹N°›</a:t>
            </a:fld>
            <a:endParaRPr lang="fr-FR" dirty="0"/>
          </a:p>
        </p:txBody>
      </p:sp>
    </p:spTree>
    <p:extLst>
      <p:ext uri="{BB962C8B-B14F-4D97-AF65-F5344CB8AC3E}">
        <p14:creationId xmlns:p14="http://schemas.microsoft.com/office/powerpoint/2010/main" val="81604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3577" y="4748164"/>
            <a:ext cx="5388610" cy="4953711"/>
          </a:xfrm>
        </p:spPr>
        <p:txBody>
          <a:bodyPr/>
          <a:lstStyle/>
          <a:p>
            <a:r>
              <a:rPr lang="fr-FR" altLang="fr-FR" b="1" dirty="0" smtClean="0">
                <a:sym typeface="Webdings"/>
              </a:rPr>
              <a:t>CHAPEAU INTRODUCTIF</a:t>
            </a:r>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1</a:t>
            </a:fld>
            <a:endParaRPr lang="fr-FR" dirty="0"/>
          </a:p>
        </p:txBody>
      </p:sp>
    </p:spTree>
    <p:extLst>
      <p:ext uri="{BB962C8B-B14F-4D97-AF65-F5344CB8AC3E}">
        <p14:creationId xmlns:p14="http://schemas.microsoft.com/office/powerpoint/2010/main" val="123546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3577" y="4748163"/>
            <a:ext cx="5388611" cy="3364139"/>
          </a:xfrm>
        </p:spPr>
        <p:txBody>
          <a:bodyPr/>
          <a:lstStyle/>
          <a:p>
            <a:r>
              <a:rPr lang="fr-FR" sz="1100" dirty="0">
                <a:ea typeface="ＭＳ Ｐゴシック" pitchFamily="34" charset="-128"/>
              </a:rPr>
              <a:t>Faites éventuellement un tour de table auprès des managers : où en sont-ils dans les réponses ?</a:t>
            </a:r>
          </a:p>
          <a:p>
            <a:r>
              <a:rPr lang="fr-FR" sz="1100" dirty="0">
                <a:ea typeface="ＭＳ Ｐゴシック" pitchFamily="34" charset="-128"/>
              </a:rPr>
              <a:t>Que l’on interroge les RH, les collaborateurs ou les managers, tout le monde s’entend sur le fait que </a:t>
            </a:r>
            <a:r>
              <a:rPr lang="fr-FR" sz="1100" u="sng" dirty="0">
                <a:solidFill>
                  <a:srgbClr val="C00000"/>
                </a:solidFill>
                <a:ea typeface="ＭＳ Ｐゴシック" pitchFamily="34" charset="-128"/>
              </a:rPr>
              <a:t>le manager de proximité tient un rôle de chef d’orchestre, que sa mission est d’allier des compétences multiples à conjuguer avec des exigences plurielles et a fortiori complexes.</a:t>
            </a:r>
          </a:p>
          <a:p>
            <a:endParaRPr lang="fr-FR" sz="1100" dirty="0"/>
          </a:p>
          <a:p>
            <a:r>
              <a:rPr lang="fr-FR" sz="1100" dirty="0"/>
              <a:t>Néanmoins les attentes sont :</a:t>
            </a:r>
          </a:p>
          <a:p>
            <a:endParaRPr lang="fr-FR" sz="1100" dirty="0"/>
          </a:p>
          <a:p>
            <a:pPr algn="just" fontAlgn="base"/>
            <a:r>
              <a:rPr lang="fr-FR" b="1" dirty="0"/>
              <a:t>valorisation du travail et la motivation des collaborateurs. </a:t>
            </a:r>
            <a:r>
              <a:rPr lang="fr-FR" dirty="0"/>
              <a:t>Or sur ces deux points, ces-derniers se disent à 46% et 48% insatisfaits*.</a:t>
            </a:r>
          </a:p>
          <a:p>
            <a:pPr algn="just" fontAlgn="base"/>
            <a:r>
              <a:rPr lang="fr-FR" dirty="0"/>
              <a:t>De leur côté, les managers mettent l'accent sur la montée en compétences et sur le fait de donner du sens aux objectifs collectifs.</a:t>
            </a:r>
          </a:p>
          <a:p>
            <a:pPr algn="just" fontAlgn="base"/>
            <a:r>
              <a:rPr lang="fr-FR" dirty="0"/>
              <a:t>Et vous, que connaissez-vous des attentes de vos collaborateurs ?</a:t>
            </a:r>
          </a:p>
          <a:p>
            <a:pPr algn="just" fontAlgn="base"/>
            <a:r>
              <a:rPr lang="fr-FR" dirty="0"/>
              <a:t>Il est peut-être temps de repositionner les priorités de vos pratiques managériales pour devenir votre manager idéal.</a:t>
            </a:r>
          </a:p>
          <a:p>
            <a:pPr algn="just" fontAlgn="base"/>
            <a:r>
              <a:rPr lang="fr-FR" dirty="0"/>
              <a:t>Attachons-nous  à la valorisation du travail : elle passe par le fait de donner de la reconnaissance à ses collaborateurs. Eric Berne, fondateur de l'analyse transactionnelle apporte un éclairage lumineux sur l'importance des signes de reconnaissance.  Ce qu'il appelle un « stroke » est une marque d'attention qui procure une stimulation. Celle-ci est vitale à l'être humain et ce dès le plus jeune âge. Il s'agit en quelque sorte d'une nourriture psychologique aussi cruciale pour le bien-être que toute autre forme de nourriture.</a:t>
            </a:r>
          </a:p>
          <a:p>
            <a:pPr algn="just" fontAlgn="base"/>
            <a:r>
              <a:rPr lang="fr-FR" dirty="0"/>
              <a:t>Il n'est dès lors pas étonnant que dans le monde professionnel, le besoin de reconnaissance soit mentionné comme l'un des besoins les plus importants vis-à-vis de son manager.</a:t>
            </a:r>
          </a:p>
          <a:p>
            <a:pPr algn="just" fontAlgn="base"/>
            <a:r>
              <a:rPr lang="fr-FR" dirty="0"/>
              <a:t>C'est là qu'intervient néanmoins toute la subtilité de l'être humain et l'exigence qui est demandé au manager : tous les collaborateurs ne sont pas sensibles aux mêmes types de signes de reconnaissance. Certains apprécieront d'être félicités pour l'efficacité de leur travail, d'autres seront sensibles à l'appréciation de leur personne. C'est la connaissance et la proximité avec ses collaborateurs qui permet d'évaluer ce qui est le plus pertinent.</a:t>
            </a:r>
          </a:p>
          <a:p>
            <a:pPr fontAlgn="base"/>
            <a:endParaRPr lang="fr-FR" dirty="0"/>
          </a:p>
          <a:p>
            <a:pPr fontAlgn="base"/>
            <a:endParaRPr lang="fr-FR" sz="1400" b="1" dirty="0"/>
          </a:p>
          <a:p>
            <a:pPr fontAlgn="base"/>
            <a:r>
              <a:rPr lang="fr-FR" sz="1400" b="1" dirty="0"/>
              <a:t>Donner du sens, donner la vision</a:t>
            </a:r>
          </a:p>
          <a:p>
            <a:r>
              <a:rPr lang="fr-FR" dirty="0"/>
              <a:t>Le manager doit montrer tous les jours à ses collaborateurs la cathédrale à construire. L’entreprise a une vision de l’avenir de son marché, de ses évolutions, et du rôle que l’entreprise veut jouer dans son marché… le manager doit rappeler à son collaborateur en quoi sa réussite dans son travail est importante pour la réussite de son service, qui lui même contribue à la réussite de son Département, qui lui même contribue à la réussite de la stratégie de l’entreprise, et à la réalisation de sa vision de l’avenir.</a:t>
            </a:r>
            <a:br>
              <a:rPr lang="fr-FR" dirty="0"/>
            </a:br>
            <a:r>
              <a:rPr lang="fr-FR" dirty="0"/>
              <a:t>Ainsi le collaborateur verra le sens de son travail quotidien, et comprendra en quoi il participe à quelque chose de plus grand que lui.</a:t>
            </a:r>
          </a:p>
          <a:p>
            <a:endParaRPr lang="fr-FR" dirty="0"/>
          </a:p>
          <a:p>
            <a:r>
              <a:rPr lang="fr-FR" dirty="0"/>
              <a:t>Il doit également définir les règles du jeu</a:t>
            </a:r>
          </a:p>
          <a:p>
            <a:r>
              <a:rPr lang="fr-FR" dirty="0"/>
              <a:t>Ça peut sembler basique et simpliste, mais nous croisons chaque jour des entreprises qui ont oublié ces basiques et des collaborateurs sans définition de mission ni objectifs formels. Si la mission et les objectifs de la période ne sont pas formellement définis, comment le manager peut-il s’assurer que son collaborateur a bien compris ce qu’il attend de lui ? Il est important de distinguer la mission permanente et les objectifs de la période en cours. Un exemple de mission permanente pour un commercial peut être  « Conquérir de nouveaux clients » tandis que l’objectif de l’année sera « Signer 1 ME d’affaires nouvelles avant le 31/12″.</a:t>
            </a:r>
            <a:br>
              <a:rPr lang="fr-FR" dirty="0"/>
            </a:br>
            <a:endParaRPr lang="fr-FR" i="1" dirty="0"/>
          </a:p>
          <a:p>
            <a:pPr fontAlgn="base"/>
            <a:r>
              <a:rPr lang="fr-FR" b="1" dirty="0"/>
              <a:t>Prendre en compte les attentes personnelles de chacun</a:t>
            </a:r>
          </a:p>
          <a:p>
            <a:r>
              <a:rPr lang="fr-FR" dirty="0"/>
              <a:t>Le management est un métier de relations humaines. Pour bien manager, il faut connaitre son collaborateur et ses attentes personnelles et les prendre en compte. Cela ne signifie pas que les attentes des collaborateurs doivent toutes être satisfaites, mais qu’elles doivent être connues et prises en compte dans le management du collaborateur.</a:t>
            </a:r>
          </a:p>
          <a:p>
            <a:endParaRPr lang="fr-FR" dirty="0"/>
          </a:p>
          <a:p>
            <a:r>
              <a:rPr lang="fr-FR" b="1" dirty="0"/>
              <a:t>Réaliser des Feed-backs</a:t>
            </a:r>
          </a:p>
          <a:p>
            <a:r>
              <a:rPr lang="fr-FR" dirty="0"/>
              <a:t>Enfin vos collaborateurs attendent des feed-backs. Là aussi cela peut sembler simpliste, mais trouver l’équilibre entre feed-back positifs et négatifs, trouver le bon ton, le bon moment, les bons mots est un exercice qui peut s’avérer difficile pour le jeune manager. Mais un feed-back même s’il n’est pas 100% réussi vaut 100 fois mieux que pas de feed-back du tout !</a:t>
            </a:r>
          </a:p>
          <a:p>
            <a:endParaRPr lang="fr-FR" dirty="0"/>
          </a:p>
          <a:p>
            <a:r>
              <a:rPr lang="fr-FR" b="1" dirty="0"/>
              <a:t>Développer les compétences</a:t>
            </a:r>
          </a:p>
          <a:p>
            <a:r>
              <a:rPr lang="fr-FR" dirty="0"/>
              <a:t>Dans son fort intérieur, chacun aspire à progresser, à développer ses compétences et son employabilité. Le rôle du manager est de veiller à ce que chacun de ses collaborateurs ait les moyens de développer ses compétences.</a:t>
            </a:r>
          </a:p>
          <a:p>
            <a:r>
              <a:rPr lang="fr-FR" dirty="0"/>
              <a:t>Voila, passez en revue ces cinq points, et vérifiez  que vous avez fait le travail au sein de votre équipe et auprès de chacun de vos collaborateurs. Si ce n’est pas le cas… vous savez ce qu’il vous reste à faire :  Agir !</a:t>
            </a:r>
          </a:p>
          <a:p>
            <a:pPr fontAlgn="base"/>
            <a:endParaRPr lang="fr-FR" dirty="0"/>
          </a:p>
          <a:p>
            <a:pPr fontAlgn="base"/>
            <a:endParaRPr lang="fr-FR" dirty="0"/>
          </a:p>
          <a:p>
            <a:endParaRPr lang="fr-FR" sz="1100" dirty="0"/>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17</a:t>
            </a:fld>
            <a:endParaRPr lang="fr-FR" dirty="0"/>
          </a:p>
        </p:txBody>
      </p:sp>
    </p:spTree>
    <p:extLst>
      <p:ext uri="{BB962C8B-B14F-4D97-AF65-F5344CB8AC3E}">
        <p14:creationId xmlns:p14="http://schemas.microsoft.com/office/powerpoint/2010/main" val="216576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3577" y="4748163"/>
            <a:ext cx="5388610" cy="4359906"/>
          </a:xfrm>
        </p:spPr>
        <p:txBody>
          <a:bodyPr/>
          <a:lstStyle/>
          <a:p>
            <a:endParaRPr lang="fr-FR" b="1" u="sng" dirty="0" smtClean="0"/>
          </a:p>
          <a:p>
            <a:r>
              <a:rPr lang="fr-FR" b="1" u="sng" dirty="0" smtClean="0"/>
              <a:t>Motivation et satisfaction :</a:t>
            </a:r>
          </a:p>
          <a:p>
            <a:r>
              <a:rPr lang="fr-FR" dirty="0" smtClean="0"/>
              <a:t>Ne pas confondre les 2 notions. Se référer dans le kit consultant à la fiche Apec sur le sujet (ressource des ateliers des consultants mobilité de l’Apec).</a:t>
            </a:r>
          </a:p>
          <a:p>
            <a:endParaRPr lang="fr-FR" dirty="0"/>
          </a:p>
          <a:p>
            <a:r>
              <a:rPr lang="fr-FR" b="1" u="sng" dirty="0" smtClean="0"/>
              <a:t> </a:t>
            </a:r>
            <a:endParaRPr lang="fr-FR" b="1" u="sng" dirty="0"/>
          </a:p>
          <a:p>
            <a:endParaRPr lang="fr-FR" b="1" u="sng" dirty="0" smtClean="0"/>
          </a:p>
          <a:p>
            <a:endParaRPr lang="fr-FR" dirty="0"/>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18</a:t>
            </a:fld>
            <a:endParaRPr lang="fr-FR" dirty="0"/>
          </a:p>
        </p:txBody>
      </p:sp>
    </p:spTree>
    <p:extLst>
      <p:ext uri="{BB962C8B-B14F-4D97-AF65-F5344CB8AC3E}">
        <p14:creationId xmlns:p14="http://schemas.microsoft.com/office/powerpoint/2010/main" val="173928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3577" y="4748163"/>
            <a:ext cx="5388610" cy="4359906"/>
          </a:xfrm>
        </p:spPr>
        <p:txBody>
          <a:bodyPr/>
          <a:lstStyle/>
          <a:p>
            <a:endParaRPr lang="fr-FR" b="1" u="sng" dirty="0"/>
          </a:p>
          <a:p>
            <a:endParaRPr lang="fr-FR" b="1" u="sng" dirty="0" smtClean="0"/>
          </a:p>
          <a:p>
            <a:endParaRPr lang="fr-FR" dirty="0"/>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19</a:t>
            </a:fld>
            <a:endParaRPr lang="fr-FR" dirty="0"/>
          </a:p>
        </p:txBody>
      </p:sp>
    </p:spTree>
    <p:extLst>
      <p:ext uri="{BB962C8B-B14F-4D97-AF65-F5344CB8AC3E}">
        <p14:creationId xmlns:p14="http://schemas.microsoft.com/office/powerpoint/2010/main" val="47964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xfrm>
            <a:off x="673577" y="4748163"/>
            <a:ext cx="5388610" cy="46231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SzPct val="100000"/>
              <a:defRPr/>
            </a:pPr>
            <a:r>
              <a:rPr lang="fr-FR" altLang="fr-FR" dirty="0" smtClean="0">
                <a:ea typeface="ＭＳ Ｐゴシック" panose="020B0600070205080204" pitchFamily="34" charset="-128"/>
              </a:rPr>
              <a:t>Si vous en avez le temps, présenter des modèles de support :</a:t>
            </a:r>
          </a:p>
          <a:p>
            <a:pPr>
              <a:buSzPct val="100000"/>
              <a:defRPr/>
            </a:pPr>
            <a:endParaRPr lang="fr-FR" altLang="fr-FR" dirty="0" smtClean="0">
              <a:ea typeface="ＭＳ Ｐゴシック" panose="020B0600070205080204" pitchFamily="34" charset="-128"/>
            </a:endParaRPr>
          </a:p>
          <a:p>
            <a:pPr>
              <a:buSzPct val="100000"/>
              <a:defRPr/>
            </a:pPr>
            <a:r>
              <a:rPr lang="fr-FR" altLang="fr-FR" dirty="0" smtClean="0">
                <a:ea typeface="ＭＳ Ｐゴシック" panose="020B0600070205080204" pitchFamily="34" charset="-128"/>
              </a:rPr>
              <a:t>-celui</a:t>
            </a:r>
            <a:r>
              <a:rPr lang="fr-FR" altLang="fr-FR" baseline="0" dirty="0" smtClean="0">
                <a:ea typeface="ＭＳ Ｐゴシック" panose="020B0600070205080204" pitchFamily="34" charset="-128"/>
              </a:rPr>
              <a:t> de l’Apec, de l’Agefos, de OPCADEFI,  etc.</a:t>
            </a:r>
          </a:p>
          <a:p>
            <a:pPr>
              <a:buSzPct val="100000"/>
              <a:defRPr/>
            </a:pPr>
            <a:r>
              <a:rPr lang="fr-FR" altLang="fr-FR" baseline="0" dirty="0" smtClean="0">
                <a:ea typeface="ＭＳ Ｐゴシック" panose="020B0600070205080204" pitchFamily="34" charset="-128"/>
              </a:rPr>
              <a:t>Ces modèles sont livrés dans le kit.</a:t>
            </a:r>
          </a:p>
          <a:p>
            <a:pPr>
              <a:buSzPct val="100000"/>
              <a:defRPr/>
            </a:pPr>
            <a:r>
              <a:rPr lang="fr-FR" altLang="fr-FR" baseline="0" dirty="0" smtClean="0">
                <a:ea typeface="ＭＳ Ｐゴシック" panose="020B0600070205080204" pitchFamily="34" charset="-128"/>
              </a:rPr>
              <a:t>Mais il y a fort à parier que les clients possèdent désormais le leur.</a:t>
            </a:r>
          </a:p>
          <a:p>
            <a:pPr>
              <a:buSzPct val="100000"/>
              <a:defRPr/>
            </a:pPr>
            <a:endParaRPr lang="fr-FR" altLang="fr-FR" baseline="0" dirty="0" smtClean="0">
              <a:ea typeface="ＭＳ Ｐゴシック" panose="020B0600070205080204" pitchFamily="34" charset="-128"/>
            </a:endParaRPr>
          </a:p>
          <a:p>
            <a:pPr>
              <a:buSzPct val="100000"/>
              <a:defRPr/>
            </a:pPr>
            <a:r>
              <a:rPr lang="fr-FR" altLang="fr-FR" baseline="0" dirty="0" smtClean="0">
                <a:ea typeface="ＭＳ Ｐゴシック" panose="020B0600070205080204" pitchFamily="34" charset="-128"/>
              </a:rPr>
              <a:t>Quelques conseils ou réponses aux questions sur le support :</a:t>
            </a:r>
          </a:p>
          <a:p>
            <a:pPr marL="170175" indent="-170175">
              <a:buSzPct val="100000"/>
              <a:buFontTx/>
              <a:buChar char="-"/>
              <a:defRPr/>
            </a:pPr>
            <a:r>
              <a:rPr lang="fr-FR" altLang="fr-FR" baseline="0" dirty="0" smtClean="0">
                <a:ea typeface="ＭＳ Ｐゴシック" panose="020B0600070205080204" pitchFamily="34" charset="-128"/>
              </a:rPr>
              <a:t>Tout n’a pas vocation à être tracé. Allez à l’essentiel. </a:t>
            </a:r>
          </a:p>
          <a:p>
            <a:pPr marL="170175" indent="-170175">
              <a:buSzPct val="100000"/>
              <a:buFontTx/>
              <a:buChar char="-"/>
              <a:defRPr/>
            </a:pPr>
            <a:r>
              <a:rPr lang="fr-FR" altLang="fr-FR" baseline="0" dirty="0" smtClean="0">
                <a:ea typeface="ＭＳ Ｐゴシック" panose="020B0600070205080204" pitchFamily="34" charset="-128"/>
              </a:rPr>
              <a:t>La méthode qui convient le mieux : c’est la vôtre. Soit vous saisissez directement, soit vous notez sur le support. L’important étant que vous soyez à l’aise et votre collaborateur aussi,</a:t>
            </a:r>
          </a:p>
          <a:p>
            <a:pPr marL="170175" indent="-170175">
              <a:buSzPct val="100000"/>
              <a:buFontTx/>
              <a:buChar char="-"/>
              <a:defRPr/>
            </a:pPr>
            <a:r>
              <a:rPr lang="fr-FR" altLang="fr-FR" baseline="0" dirty="0" smtClean="0">
                <a:ea typeface="ＭＳ Ｐゴシック" panose="020B0600070205080204" pitchFamily="34" charset="-128"/>
              </a:rPr>
              <a:t>Sauvegarder la confidentialité de certains propos</a:t>
            </a:r>
          </a:p>
          <a:p>
            <a:pPr marL="170175" indent="-170175">
              <a:buSzPct val="100000"/>
              <a:buFontTx/>
              <a:buChar char="-"/>
              <a:defRPr/>
            </a:pPr>
            <a:r>
              <a:rPr lang="fr-FR" altLang="fr-FR" dirty="0" smtClean="0">
                <a:ea typeface="ＭＳ Ｐゴシック" panose="020B0600070205080204" pitchFamily="34" charset="-128"/>
              </a:rPr>
              <a:t>Le manager se doit de reformuler avant de tracer : s’assurer qu’il a bien compris</a:t>
            </a:r>
            <a:r>
              <a:rPr lang="fr-FR" altLang="fr-FR" baseline="0" dirty="0" smtClean="0">
                <a:ea typeface="ＭＳ Ｐゴシック" panose="020B0600070205080204" pitchFamily="34" charset="-128"/>
              </a:rPr>
              <a:t>.</a:t>
            </a:r>
          </a:p>
          <a:p>
            <a:pPr marL="170175" indent="-170175">
              <a:buSzPct val="100000"/>
              <a:buFontTx/>
              <a:buChar char="-"/>
              <a:defRPr/>
            </a:pPr>
            <a:r>
              <a:rPr lang="fr-FR" altLang="fr-FR" dirty="0" smtClean="0">
                <a:ea typeface="ＭＳ Ｐゴシック" panose="020B0600070205080204" pitchFamily="34" charset="-128"/>
              </a:rPr>
              <a:t>Dans la co-responsabilité</a:t>
            </a:r>
            <a:r>
              <a:rPr lang="fr-FR" altLang="fr-FR" dirty="0">
                <a:ea typeface="ＭＳ Ｐゴシック" panose="020B0600070205080204" pitchFamily="34" charset="-128"/>
              </a:rPr>
              <a:t> </a:t>
            </a:r>
            <a:r>
              <a:rPr lang="fr-FR" altLang="fr-FR" dirty="0" smtClean="0">
                <a:ea typeface="ＭＳ Ｐゴシック" panose="020B0600070205080204" pitchFamily="34" charset="-128"/>
              </a:rPr>
              <a:t>souhaitée, il est important que le collaborateur s’assure de la justesse des propos notés, qu’ils soient fidèles à ce qu’il a raconté.</a:t>
            </a:r>
            <a:endParaRPr lang="fr-FR" altLang="fr-FR" baseline="0" dirty="0" smtClean="0">
              <a:ea typeface="ＭＳ Ｐゴシック" panose="020B0600070205080204" pitchFamily="34" charset="-128"/>
            </a:endParaRPr>
          </a:p>
          <a:p>
            <a:pPr marL="170175" indent="-170175">
              <a:buSzPct val="100000"/>
              <a:buFontTx/>
              <a:buChar char="-"/>
              <a:defRPr/>
            </a:pPr>
            <a:endParaRPr lang="fr-FR" altLang="fr-FR" baseline="0" dirty="0" smtClean="0">
              <a:ea typeface="ＭＳ Ｐゴシック" panose="020B0600070205080204" pitchFamily="34" charset="-128"/>
            </a:endParaRPr>
          </a:p>
          <a:p>
            <a:pPr marL="170175" indent="-170175" algn="just">
              <a:buFont typeface="Webdings"/>
              <a:buChar char="i"/>
            </a:pPr>
            <a:r>
              <a:rPr lang="fr-FR" altLang="fr-FR" dirty="0">
                <a:sym typeface="Webdings"/>
              </a:rPr>
              <a:t>Nécessité pour l’entreprise de présenter les supports d’entretien, une fois personnalisés, aux élus </a:t>
            </a:r>
            <a:r>
              <a:rPr lang="fr-FR" altLang="fr-FR" dirty="0" smtClean="0">
                <a:sym typeface="Webdings"/>
              </a:rPr>
              <a:t> </a:t>
            </a:r>
            <a:endParaRPr lang="fr-FR" altLang="fr-FR" dirty="0">
              <a:sym typeface="Webdings"/>
            </a:endParaRPr>
          </a:p>
          <a:p>
            <a:pPr marL="170175" indent="-170175" algn="just">
              <a:buFont typeface="Webdings"/>
              <a:buChar char="i"/>
            </a:pPr>
            <a:endParaRPr lang="fr-FR" altLang="fr-FR" dirty="0">
              <a:sym typeface="Webdings"/>
            </a:endParaRPr>
          </a:p>
          <a:p>
            <a:pPr marL="170175" indent="-170175" algn="just">
              <a:buFont typeface="Webdings"/>
              <a:buChar char="i"/>
            </a:pPr>
            <a:r>
              <a:rPr lang="fr-FR" altLang="fr-FR" dirty="0">
                <a:sym typeface="Webdings"/>
              </a:rPr>
              <a:t>Recommander à </a:t>
            </a:r>
            <a:r>
              <a:rPr lang="fr-FR" altLang="fr-FR" b="1" dirty="0">
                <a:sym typeface="Webdings"/>
              </a:rPr>
              <a:t>l’employeur de conserver la trace systématique de l’invitation à l’entretien</a:t>
            </a:r>
            <a:r>
              <a:rPr lang="fr-FR" altLang="fr-FR" dirty="0">
                <a:sym typeface="Webdings"/>
              </a:rPr>
              <a:t>. </a:t>
            </a:r>
            <a:r>
              <a:rPr lang="fr-FR" altLang="fr-FR" dirty="0">
                <a:solidFill>
                  <a:srgbClr val="FF0000"/>
                </a:solidFill>
                <a:sym typeface="Webdings"/>
              </a:rPr>
              <a:t>Ce n’est pas tant le refus du salarié qui va être pris en compte : c’est le manquement de l’employeur. La charge de la preuve lui incombe </a:t>
            </a:r>
            <a:r>
              <a:rPr lang="fr-FR" altLang="fr-FR" dirty="0">
                <a:sym typeface="Webdings"/>
              </a:rPr>
              <a:t>: démontrer que l’entreprise a bien « convoqué » le salarié.</a:t>
            </a:r>
          </a:p>
          <a:p>
            <a:pPr marL="170175" indent="-170175">
              <a:buSzPct val="100000"/>
              <a:buFontTx/>
              <a:buChar char="-"/>
              <a:defRPr/>
            </a:pPr>
            <a:endParaRPr lang="fr-FR" altLang="fr-FR" dirty="0" smtClean="0">
              <a:ea typeface="ＭＳ Ｐゴシック" panose="020B0600070205080204" pitchFamily="34" charset="-128"/>
            </a:endParaRPr>
          </a:p>
        </p:txBody>
      </p:sp>
      <p:sp>
        <p:nvSpPr>
          <p:cNvPr id="66564"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37422" indent="-283624"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34496"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588295"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42093"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495892"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49691"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03490"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57288"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FC83F52-2569-48D0-84EF-DA5FB4DC1933}" type="datetime1">
              <a:rPr lang="fr-FR" altLang="fr-FR" smtClean="0">
                <a:latin typeface="Arial" panose="020B0604020202020204" pitchFamily="34" charset="0"/>
              </a:rPr>
              <a:t>09/07/2019</a:t>
            </a:fld>
            <a:endParaRPr lang="fr-FR" altLang="fr-FR" dirty="0" smtClean="0">
              <a:latin typeface="Arial" panose="020B0604020202020204" pitchFamily="34" charset="0"/>
            </a:endParaRPr>
          </a:p>
        </p:txBody>
      </p:sp>
      <p:sp>
        <p:nvSpPr>
          <p:cNvPr id="66565"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37422" indent="-283624"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34496"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588295"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42093"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495892"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49691"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03490"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57288"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C93D8E9-C5E1-4852-B21D-213CC2DE9867}" type="slidenum">
              <a:rPr lang="fr-FR" altLang="fr-FR">
                <a:latin typeface="Arial" panose="020B0604020202020204" pitchFamily="34" charset="0"/>
              </a:rPr>
              <a:pPr eaLnBrk="1" hangingPunct="1">
                <a:spcBef>
                  <a:spcPct val="0"/>
                </a:spcBef>
              </a:pPr>
              <a:t>20</a:t>
            </a:fld>
            <a:endParaRPr lang="fr-FR" altLang="fr-FR" dirty="0">
              <a:latin typeface="Arial" panose="020B0604020202020204" pitchFamily="34" charset="0"/>
            </a:endParaRPr>
          </a:p>
        </p:txBody>
      </p:sp>
    </p:spTree>
    <p:extLst>
      <p:ext uri="{BB962C8B-B14F-4D97-AF65-F5344CB8AC3E}">
        <p14:creationId xmlns:p14="http://schemas.microsoft.com/office/powerpoint/2010/main" val="384111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Plus l’entreprise est grande, plus les entretiens sont répandus : les trois-quarts des salariés des entreprises de 250 salariés et plus déclarent avoir participé à un entretien. </a:t>
            </a:r>
          </a:p>
          <a:p>
            <a:pPr algn="just"/>
            <a:endParaRPr lang="fr-FR" dirty="0"/>
          </a:p>
          <a:p>
            <a:pPr algn="just"/>
            <a:r>
              <a:rPr lang="fr-FR" dirty="0" smtClean="0"/>
              <a:t>Dans les entreprises les plus outillées sur le plan RH, ou les plus formatrices, le nouveau dispositif prolonge souvent les entretiens annuels d’évaluation mis en place de longue date. </a:t>
            </a:r>
          </a:p>
          <a:p>
            <a:pPr algn="just"/>
            <a:endParaRPr lang="fr-FR" dirty="0"/>
          </a:p>
          <a:p>
            <a:pPr algn="just"/>
            <a:r>
              <a:rPr lang="fr-FR" dirty="0" smtClean="0"/>
              <a:t>Dans les petites entreprises, notamment celles de moins de 50 salariés, les entretiens professionnels sont encore minoritaires. Mais pour les salariés de ces entreprises, il s’agit alors plus souvent d’une première occasion d’aborder en entretien les questions de formation et de carrière professionnelle. </a:t>
            </a:r>
          </a:p>
          <a:p>
            <a:pPr algn="just"/>
            <a:endParaRPr lang="fr-FR" dirty="0"/>
          </a:p>
          <a:p>
            <a:pPr algn="just"/>
            <a:r>
              <a:rPr lang="fr-FR" dirty="0" smtClean="0"/>
              <a:t>L’accès aux entretiens professionnels est inégal. Les cadres sont plus susceptibles d’en bénéficier que les ouvriers. De même, les salariés de 15 à 29 ans ont presque 2 fois plus de chances de participer à un entretien professionnel que ceux de plus de 50 ans. </a:t>
            </a:r>
            <a:endParaRPr lang="fr-FR" dirty="0"/>
          </a:p>
        </p:txBody>
      </p:sp>
      <p:sp>
        <p:nvSpPr>
          <p:cNvPr id="4" name="Espace réservé du numéro de diapositive 3"/>
          <p:cNvSpPr>
            <a:spLocks noGrp="1"/>
          </p:cNvSpPr>
          <p:nvPr>
            <p:ph type="sldNum" sz="quarter" idx="10"/>
          </p:nvPr>
        </p:nvSpPr>
        <p:spPr/>
        <p:txBody>
          <a:bodyPr/>
          <a:lstStyle/>
          <a:p>
            <a:fld id="{C3DC4995-1B13-4A54-91C8-700C99BA3D09}" type="slidenum">
              <a:rPr lang="fr-FR" smtClean="0"/>
              <a:t>21</a:t>
            </a:fld>
            <a:endParaRPr lang="fr-FR"/>
          </a:p>
        </p:txBody>
      </p:sp>
    </p:spTree>
    <p:extLst>
      <p:ext uri="{BB962C8B-B14F-4D97-AF65-F5344CB8AC3E}">
        <p14:creationId xmlns:p14="http://schemas.microsoft.com/office/powerpoint/2010/main" val="58947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3577" y="4748163"/>
            <a:ext cx="5388611" cy="3364139"/>
          </a:xfrm>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22</a:t>
            </a:fld>
            <a:endParaRPr lang="fr-FR" dirty="0"/>
          </a:p>
        </p:txBody>
      </p:sp>
    </p:spTree>
    <p:extLst>
      <p:ext uri="{BB962C8B-B14F-4D97-AF65-F5344CB8AC3E}">
        <p14:creationId xmlns:p14="http://schemas.microsoft.com/office/powerpoint/2010/main" val="399441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3578" y="4883582"/>
            <a:ext cx="5341834" cy="4487704"/>
          </a:xfrm>
        </p:spPr>
        <p:txBody>
          <a:bodyPr>
            <a:normAutofit fontScale="92500" lnSpcReduction="20000"/>
          </a:bodyPr>
          <a:lstStyle/>
          <a:p>
            <a:r>
              <a:rPr lang="fr-FR" b="1" dirty="0">
                <a:solidFill>
                  <a:schemeClr val="tx2"/>
                </a:solidFill>
                <a:ea typeface="ＭＳ Ｐゴシック" pitchFamily="-60" charset="-128"/>
                <a:cs typeface="ＭＳ Ｐゴシック" pitchFamily="-60" charset="-128"/>
              </a:rPr>
              <a:t>Dans votre entreprise, quel est le rôle du manager par rapport à la formation ?</a:t>
            </a:r>
          </a:p>
          <a:p>
            <a:endParaRPr lang="fr-FR" b="1" dirty="0"/>
          </a:p>
          <a:p>
            <a:endParaRPr lang="fr-FR" b="1" dirty="0">
              <a:ea typeface="ＭＳ Ｐゴシック" pitchFamily="-60" charset="-128"/>
              <a:cs typeface="ＭＳ Ｐゴシック" pitchFamily="-60" charset="-128"/>
            </a:endParaRPr>
          </a:p>
          <a:p>
            <a:r>
              <a:rPr lang="fr-FR" b="1" dirty="0">
                <a:ea typeface="ＭＳ Ｐゴシック" pitchFamily="-60" charset="-128"/>
                <a:cs typeface="ＭＳ Ｐゴシック" pitchFamily="-60" charset="-128"/>
              </a:rPr>
              <a:t>IMPLIQUER LES MANAGERS OU N + 1</a:t>
            </a:r>
          </a:p>
          <a:p>
            <a:r>
              <a:rPr lang="fr-FR" dirty="0">
                <a:ea typeface="ＭＳ Ｐゴシック" pitchFamily="-60" charset="-128"/>
                <a:cs typeface="ＭＳ Ｐゴシック" pitchFamily="-60" charset="-128"/>
              </a:rPr>
              <a:t>D’ordinaire, l’implication d’un manager dans la formation de ses collaborateurs, c’est le</a:t>
            </a:r>
          </a:p>
          <a:p>
            <a:r>
              <a:rPr lang="fr-FR" dirty="0">
                <a:ea typeface="ＭＳ Ｐゴシック" pitchFamily="-60" charset="-128"/>
                <a:cs typeface="ＭＳ Ｐゴシック" pitchFamily="-60" charset="-128"/>
              </a:rPr>
              <a:t>« 505 ». </a:t>
            </a:r>
            <a:r>
              <a:rPr lang="fr-FR" b="1" dirty="0">
                <a:ea typeface="ＭＳ Ｐゴシック" pitchFamily="-60" charset="-128"/>
                <a:cs typeface="ＭＳ Ｐゴシック" pitchFamily="-60" charset="-128"/>
              </a:rPr>
              <a:t>5 minutes avant la formation : </a:t>
            </a:r>
            <a:r>
              <a:rPr lang="fr-FR" i="1" dirty="0">
                <a:ea typeface="ＭＳ Ｐゴシック" pitchFamily="-60" charset="-128"/>
                <a:cs typeface="ＭＳ Ｐゴシック" pitchFamily="-60" charset="-128"/>
              </a:rPr>
              <a:t>« Tu pars en formation, voilà ce que j’attends de toi</a:t>
            </a:r>
          </a:p>
          <a:p>
            <a:r>
              <a:rPr lang="fr-FR" i="1" dirty="0">
                <a:ea typeface="ＭＳ Ｐゴシック" pitchFamily="-60" charset="-128"/>
                <a:cs typeface="ＭＳ Ｐゴシック" pitchFamily="-60" charset="-128"/>
              </a:rPr>
              <a:t>dans le cadre de tes fonctions. Ça va être bien ! ». </a:t>
            </a:r>
            <a:r>
              <a:rPr lang="fr-FR" b="1" dirty="0">
                <a:ea typeface="ＭＳ Ｐゴシック" pitchFamily="-60" charset="-128"/>
                <a:cs typeface="ＭＳ Ｐゴシック" pitchFamily="-60" charset="-128"/>
              </a:rPr>
              <a:t>0 minute pendant la formation : </a:t>
            </a:r>
            <a:r>
              <a:rPr lang="fr-FR" i="1" dirty="0">
                <a:ea typeface="ＭＳ Ｐゴシック" pitchFamily="-60" charset="-128"/>
                <a:cs typeface="ＭＳ Ｐゴシック" pitchFamily="-60" charset="-128"/>
              </a:rPr>
              <a:t>« Je te</a:t>
            </a:r>
          </a:p>
          <a:p>
            <a:r>
              <a:rPr lang="fr-FR" i="1" dirty="0">
                <a:ea typeface="ＭＳ Ｐゴシック" pitchFamily="-60" charset="-128"/>
                <a:cs typeface="ＭＳ Ｐゴシック" pitchFamily="-60" charset="-128"/>
              </a:rPr>
              <a:t>laisse tranquille ». </a:t>
            </a:r>
            <a:r>
              <a:rPr lang="fr-FR" b="1" dirty="0">
                <a:ea typeface="ＭＳ Ｐゴシック" pitchFamily="-60" charset="-128"/>
                <a:cs typeface="ＭＳ Ｐゴシック" pitchFamily="-60" charset="-128"/>
              </a:rPr>
              <a:t>5 minutes après : </a:t>
            </a:r>
            <a:r>
              <a:rPr lang="fr-FR" i="1" dirty="0">
                <a:ea typeface="ＭＳ Ｐゴシック" pitchFamily="-60" charset="-128"/>
                <a:cs typeface="ＭＳ Ｐゴシック" pitchFamily="-60" charset="-128"/>
              </a:rPr>
              <a:t>« Comment ça s’est passé ? Qu’as-tu appris ? Comment</a:t>
            </a:r>
          </a:p>
          <a:p>
            <a:r>
              <a:rPr lang="fr-FR" i="1" dirty="0">
                <a:ea typeface="ＭＳ Ｐゴシック" pitchFamily="-60" charset="-128"/>
                <a:cs typeface="ＭＳ Ｐゴシック" pitchFamily="-60" charset="-128"/>
              </a:rPr>
              <a:t>puis-je t’aider ? ».</a:t>
            </a:r>
          </a:p>
          <a:p>
            <a:r>
              <a:rPr lang="fr-FR" dirty="0">
                <a:ea typeface="ＭＳ Ｐゴシック" pitchFamily="-60" charset="-128"/>
                <a:cs typeface="ＭＳ Ｐゴシック" pitchFamily="-60" charset="-128"/>
              </a:rPr>
              <a:t>C’est peu, et surtout, c’est peu réalisé. Or, lors de la mise en place de dispositifs sur-mesure,</a:t>
            </a:r>
          </a:p>
          <a:p>
            <a:r>
              <a:rPr lang="fr-FR" dirty="0">
                <a:ea typeface="ＭＳ Ｐゴシック" pitchFamily="-60" charset="-128"/>
                <a:cs typeface="ＭＳ Ｐゴシック" pitchFamily="-60" charset="-128"/>
              </a:rPr>
              <a:t>il est possible d’aller beaucoup plus loin. La méthode TWI (training </a:t>
            </a:r>
            <a:r>
              <a:rPr lang="fr-FR" dirty="0" err="1">
                <a:ea typeface="ＭＳ Ｐゴシック" pitchFamily="-60" charset="-128"/>
                <a:cs typeface="ＭＳ Ｐゴシック" pitchFamily="-60" charset="-128"/>
              </a:rPr>
              <a:t>within</a:t>
            </a:r>
            <a:r>
              <a:rPr lang="fr-FR" dirty="0">
                <a:ea typeface="ＭＳ Ｐゴシック" pitchFamily="-60" charset="-128"/>
                <a:cs typeface="ＭＳ Ｐゴシック" pitchFamily="-60" charset="-128"/>
              </a:rPr>
              <a:t> </a:t>
            </a:r>
            <a:r>
              <a:rPr lang="fr-FR" dirty="0" err="1">
                <a:ea typeface="ＭＳ Ｐゴシック" pitchFamily="-60" charset="-128"/>
                <a:cs typeface="ＭＳ Ｐゴシック" pitchFamily="-60" charset="-128"/>
              </a:rPr>
              <a:t>industry</a:t>
            </a:r>
            <a:r>
              <a:rPr lang="fr-FR" dirty="0">
                <a:ea typeface="ＭＳ Ｐゴシック" pitchFamily="-60" charset="-128"/>
                <a:cs typeface="ＭＳ Ｐゴシック" pitchFamily="-60" charset="-128"/>
              </a:rPr>
              <a:t> : pilotage</a:t>
            </a:r>
          </a:p>
          <a:p>
            <a:r>
              <a:rPr lang="fr-FR" dirty="0">
                <a:ea typeface="ＭＳ Ｐゴシック" pitchFamily="-60" charset="-128"/>
                <a:cs typeface="ＭＳ Ｐゴシック" pitchFamily="-60" charset="-128"/>
              </a:rPr>
              <a:t>des compétences opérationnelles) </a:t>
            </a:r>
            <a:r>
              <a:rPr lang="fr-FR" b="1" dirty="0">
                <a:ea typeface="ＭＳ Ｐゴシック" pitchFamily="-60" charset="-128"/>
                <a:cs typeface="ＭＳ Ｐゴシック" pitchFamily="-60" charset="-128"/>
              </a:rPr>
              <a:t>garantit une progression des compétences </a:t>
            </a:r>
            <a:r>
              <a:rPr lang="fr-FR" dirty="0">
                <a:ea typeface="ＭＳ Ｐゴシック" pitchFamily="-60" charset="-128"/>
                <a:cs typeface="ＭＳ Ｐゴシック" pitchFamily="-60" charset="-128"/>
              </a:rPr>
              <a:t>acquises</a:t>
            </a:r>
          </a:p>
          <a:p>
            <a:r>
              <a:rPr lang="fr-FR" dirty="0">
                <a:ea typeface="ＭＳ Ｐゴシック" pitchFamily="-60" charset="-128"/>
                <a:cs typeface="ＭＳ Ｐゴシック" pitchFamily="-60" charset="-128"/>
              </a:rPr>
              <a:t>en formation. Dans le budget de formation d’une population, on réservera ainsi un « crédit »</a:t>
            </a:r>
          </a:p>
          <a:p>
            <a:r>
              <a:rPr lang="fr-FR" dirty="0">
                <a:ea typeface="ＭＳ Ｐゴシック" pitchFamily="-60" charset="-128"/>
                <a:cs typeface="ＭＳ Ｐゴシック" pitchFamily="-60" charset="-128"/>
              </a:rPr>
              <a:t>d’un à trois jours pour former les managers à l’accompagnement de leurs collaborateurs. Le</a:t>
            </a:r>
          </a:p>
          <a:p>
            <a:r>
              <a:rPr lang="fr-FR" dirty="0">
                <a:ea typeface="ＭＳ Ｐゴシック" pitchFamily="-60" charset="-128"/>
                <a:cs typeface="ＭＳ Ｐゴシック" pitchFamily="-60" charset="-128"/>
              </a:rPr>
              <a:t>manager mettra à jour les compétences à développer chez ses collaborateurs. Puis il</a:t>
            </a:r>
          </a:p>
          <a:p>
            <a:pPr algn="just"/>
            <a:r>
              <a:rPr lang="fr-FR" dirty="0">
                <a:ea typeface="ＭＳ Ｐゴシック" pitchFamily="-60" charset="-128"/>
                <a:cs typeface="ＭＳ Ｐゴシック" pitchFamily="-60" charset="-128"/>
              </a:rPr>
              <a:t>apprendra, dans une position de coach, comment observer et donner un feedback à son</a:t>
            </a:r>
          </a:p>
          <a:p>
            <a:r>
              <a:rPr lang="fr-FR" dirty="0">
                <a:ea typeface="ＭＳ Ｐゴシック" pitchFamily="-60" charset="-128"/>
                <a:cs typeface="ＭＳ Ｐゴシック" pitchFamily="-60" charset="-128"/>
              </a:rPr>
              <a:t>collaborateur pour </a:t>
            </a:r>
            <a:r>
              <a:rPr lang="fr-FR" b="1" dirty="0">
                <a:ea typeface="ＭＳ Ｐゴシック" pitchFamily="-60" charset="-128"/>
                <a:cs typeface="ＭＳ Ｐゴシック" pitchFamily="-60" charset="-128"/>
              </a:rPr>
              <a:t>lui faire analyser posture et comportements </a:t>
            </a:r>
            <a:r>
              <a:rPr lang="fr-FR" dirty="0">
                <a:ea typeface="ＭＳ Ｐゴシック" pitchFamily="-60" charset="-128"/>
                <a:cs typeface="ＭＳ Ｐゴシック" pitchFamily="-60" charset="-128"/>
              </a:rPr>
              <a:t>et l’aider à progresser.</a:t>
            </a:r>
          </a:p>
          <a:p>
            <a:r>
              <a:rPr lang="fr-FR" dirty="0">
                <a:ea typeface="ＭＳ Ｐゴシック" pitchFamily="-60" charset="-128"/>
                <a:cs typeface="ＭＳ Ｐゴシック" pitchFamily="-60" charset="-128"/>
              </a:rPr>
              <a:t>Cette méthode renforce l’apprentissage par :</a:t>
            </a:r>
          </a:p>
          <a:p>
            <a:r>
              <a:rPr lang="fr-FR" dirty="0">
                <a:ea typeface="ＭＳ Ｐゴシック" pitchFamily="-60" charset="-128"/>
                <a:cs typeface="ＭＳ Ｐゴシック" pitchFamily="-60" charset="-128"/>
              </a:rPr>
              <a:t>• l’exemplarité : le manager est solidaire des compétences demandées à son collaborateur ;</a:t>
            </a:r>
          </a:p>
          <a:p>
            <a:r>
              <a:rPr lang="fr-FR" dirty="0">
                <a:ea typeface="ＭＳ Ｐゴシック" pitchFamily="-60" charset="-128"/>
                <a:cs typeface="ＭＳ Ｐゴシック" pitchFamily="-60" charset="-128"/>
              </a:rPr>
              <a:t>• la répétition : le manager accompagne régulièrement son collaborateur dans la mise en</a:t>
            </a:r>
          </a:p>
          <a:p>
            <a:r>
              <a:rPr lang="fr-FR" dirty="0">
                <a:ea typeface="ＭＳ Ｐゴシック" pitchFamily="-60" charset="-128"/>
                <a:cs typeface="ＭＳ Ｐゴシック" pitchFamily="-60" charset="-128"/>
              </a:rPr>
              <a:t>pratique ;</a:t>
            </a:r>
          </a:p>
          <a:p>
            <a:r>
              <a:rPr lang="fr-FR" dirty="0">
                <a:ea typeface="ＭＳ Ｐゴシック" pitchFamily="-60" charset="-128"/>
                <a:cs typeface="ＭＳ Ｐゴシック" pitchFamily="-60" charset="-128"/>
              </a:rPr>
              <a:t>• la neutralité bienveillante : la posture de coach développée crée la confiance ;</a:t>
            </a:r>
          </a:p>
          <a:p>
            <a:r>
              <a:rPr lang="fr-FR" dirty="0">
                <a:ea typeface="ＭＳ Ｐゴシック" pitchFamily="-60" charset="-128"/>
                <a:cs typeface="ＭＳ Ｐゴシック" pitchFamily="-60" charset="-128"/>
              </a:rPr>
              <a:t>• l’autonomie de l’organisation qui s’affranchit du formateur, puis du collaborateur qui</a:t>
            </a:r>
          </a:p>
          <a:p>
            <a:r>
              <a:rPr lang="fr-FR" dirty="0"/>
              <a:t>s’affranchit de son manager, sur les compétences en développement.</a:t>
            </a:r>
          </a:p>
        </p:txBody>
      </p:sp>
      <p:sp>
        <p:nvSpPr>
          <p:cNvPr id="4" name="Espace réservé de la date 3"/>
          <p:cNvSpPr>
            <a:spLocks noGrp="1"/>
          </p:cNvSpPr>
          <p:nvPr>
            <p:ph type="dt" idx="10"/>
          </p:nvPr>
        </p:nvSpPr>
        <p:spPr/>
        <p:txBody>
          <a:bodyPr/>
          <a:lstStyle/>
          <a:p>
            <a:pPr>
              <a:defRPr/>
            </a:pPr>
            <a:fld id="{2B468448-0691-4BBD-929A-EE4F9FF4C4EE}" type="datetime1">
              <a:rPr lang="fr-FR" smtClean="0"/>
              <a:pPr>
                <a:defRPr/>
              </a:pPr>
              <a:t>09/07/2019</a:t>
            </a:fld>
            <a:endParaRPr lang="fr-FR" dirty="0"/>
          </a:p>
        </p:txBody>
      </p:sp>
      <p:sp>
        <p:nvSpPr>
          <p:cNvPr id="5" name="Espace réservé du numéro de diapositive 4"/>
          <p:cNvSpPr>
            <a:spLocks noGrp="1"/>
          </p:cNvSpPr>
          <p:nvPr>
            <p:ph type="sldNum" sz="quarter" idx="11"/>
          </p:nvPr>
        </p:nvSpPr>
        <p:spPr/>
        <p:txBody>
          <a:bodyPr/>
          <a:lstStyle/>
          <a:p>
            <a:pPr>
              <a:defRPr/>
            </a:pPr>
            <a:fld id="{5CFBE04D-EBF3-4FDD-8C92-78D2F844584D}" type="slidenum">
              <a:rPr lang="fr-FR" smtClean="0"/>
              <a:pPr>
                <a:defRPr/>
              </a:pPr>
              <a:t>23</a:t>
            </a:fld>
            <a:endParaRPr lang="fr-FR" dirty="0"/>
          </a:p>
        </p:txBody>
      </p:sp>
    </p:spTree>
    <p:extLst>
      <p:ext uri="{BB962C8B-B14F-4D97-AF65-F5344CB8AC3E}">
        <p14:creationId xmlns:p14="http://schemas.microsoft.com/office/powerpoint/2010/main" val="1912963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3577" y="4748163"/>
            <a:ext cx="5388610" cy="4076706"/>
          </a:xfrm>
        </p:spPr>
        <p:txBody>
          <a:bodyPr/>
          <a:lstStyle/>
          <a:p>
            <a:endParaRPr lang="fr-FR" dirty="0" smtClean="0"/>
          </a:p>
          <a:p>
            <a:r>
              <a:rPr lang="fr-FR" dirty="0" smtClean="0"/>
              <a:t>Un salarié “malheureux” peut entraîner la démotivation de 18% d’autres collaborateurs.</a:t>
            </a:r>
          </a:p>
          <a:p>
            <a:r>
              <a:rPr lang="fr-FR" dirty="0" smtClean="0"/>
              <a:t>Il existe un effet d’enchaînement logique : “épanouissement, créativité, innovation”.</a:t>
            </a:r>
          </a:p>
          <a:p>
            <a:r>
              <a:rPr lang="fr-FR" dirty="0" smtClean="0"/>
              <a:t>Un salarié heureux et reconnu est 10 à 12% plus productif.</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24</a:t>
            </a:fld>
            <a:endParaRPr lang="fr-FR" dirty="0"/>
          </a:p>
        </p:txBody>
      </p:sp>
    </p:spTree>
    <p:extLst>
      <p:ext uri="{BB962C8B-B14F-4D97-AF65-F5344CB8AC3E}">
        <p14:creationId xmlns:p14="http://schemas.microsoft.com/office/powerpoint/2010/main" val="107469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xfrm>
            <a:off x="429724" y="4665945"/>
            <a:ext cx="5876316" cy="50124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 </a:t>
            </a:r>
          </a:p>
        </p:txBody>
      </p:sp>
    </p:spTree>
    <p:extLst>
      <p:ext uri="{BB962C8B-B14F-4D97-AF65-F5344CB8AC3E}">
        <p14:creationId xmlns:p14="http://schemas.microsoft.com/office/powerpoint/2010/main" val="94812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xfrm>
            <a:off x="429724" y="4665945"/>
            <a:ext cx="5876316" cy="50124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 </a:t>
            </a:r>
          </a:p>
        </p:txBody>
      </p:sp>
    </p:spTree>
    <p:extLst>
      <p:ext uri="{BB962C8B-B14F-4D97-AF65-F5344CB8AC3E}">
        <p14:creationId xmlns:p14="http://schemas.microsoft.com/office/powerpoint/2010/main" val="206992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0175" indent="-170175" algn="just">
              <a:buFont typeface="Webdings"/>
              <a:buChar char="ê"/>
            </a:pPr>
            <a:r>
              <a:rPr lang="fr-FR" altLang="fr-FR" b="1" dirty="0" smtClean="0">
                <a:solidFill>
                  <a:srgbClr val="FF0000"/>
                </a:solidFill>
                <a:sym typeface="Webdings"/>
              </a:rPr>
              <a:t>SE REPORTER AU NOUVEAU PROGRAMME</a:t>
            </a:r>
            <a:r>
              <a:rPr lang="fr-FR" altLang="fr-FR" b="1" baseline="0" dirty="0" smtClean="0">
                <a:solidFill>
                  <a:srgbClr val="FF0000"/>
                </a:solidFill>
                <a:sym typeface="Webdings"/>
              </a:rPr>
              <a:t> ADRESSE A CHAQUE PARTICIPANT</a:t>
            </a:r>
            <a:endParaRPr lang="fr-FR" altLang="fr-FR" b="1" dirty="0" smtClean="0">
              <a:solidFill>
                <a:srgbClr val="FF0000"/>
              </a:solidFill>
              <a:sym typeface="Webdings"/>
            </a:endParaRPr>
          </a:p>
          <a:p>
            <a:pPr algn="just"/>
            <a:endParaRPr lang="fr-FR" altLang="fr-FR" dirty="0" smtClean="0"/>
          </a:p>
          <a:p>
            <a:endParaRPr lang="fr-FR" dirty="0"/>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2</a:t>
            </a:fld>
            <a:endParaRPr lang="fr-FR" dirty="0"/>
          </a:p>
        </p:txBody>
      </p:sp>
    </p:spTree>
    <p:extLst>
      <p:ext uri="{BB962C8B-B14F-4D97-AF65-F5344CB8AC3E}">
        <p14:creationId xmlns:p14="http://schemas.microsoft.com/office/powerpoint/2010/main" val="1608039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xfrm>
            <a:off x="429724" y="4665945"/>
            <a:ext cx="5876316" cy="50124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 </a:t>
            </a:r>
          </a:p>
        </p:txBody>
      </p:sp>
    </p:spTree>
    <p:extLst>
      <p:ext uri="{BB962C8B-B14F-4D97-AF65-F5344CB8AC3E}">
        <p14:creationId xmlns:p14="http://schemas.microsoft.com/office/powerpoint/2010/main" val="3694812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Conserver toute trace écrite de la convocation du salarié (courrier, email) </a:t>
            </a:r>
          </a:p>
          <a:p>
            <a:pPr algn="just"/>
            <a:r>
              <a:rPr lang="fr-FR" dirty="0" smtClean="0"/>
              <a:t>Matérialiser les réponses des collaborateurs (positives, négatives, report) en cas de contrôle de l’Inspection du Travail</a:t>
            </a:r>
          </a:p>
          <a:p>
            <a:pPr marL="283624" indent="-283624" algn="just">
              <a:buFont typeface="Wingdings" panose="05000000000000000000" pitchFamily="2" charset="2"/>
              <a:buChar char="v"/>
            </a:pPr>
            <a:endParaRPr lang="fr-FR" dirty="0" smtClean="0"/>
          </a:p>
          <a:p>
            <a:pPr algn="just"/>
            <a:r>
              <a:rPr lang="fr-FR" dirty="0" smtClean="0"/>
              <a:t>Prendre rendez-vous au moins 15 jours avant</a:t>
            </a:r>
          </a:p>
          <a:p>
            <a:pPr marL="283624" indent="-283624" algn="just">
              <a:buFont typeface="Wingdings" panose="05000000000000000000" pitchFamily="2" charset="2"/>
              <a:buChar char="v"/>
            </a:pPr>
            <a:endParaRPr lang="fr-FR" dirty="0" smtClean="0"/>
          </a:p>
          <a:p>
            <a:pPr algn="just"/>
            <a:r>
              <a:rPr lang="fr-FR" dirty="0" smtClean="0"/>
              <a:t>Rappeler le contexte et indiquer le lieu et la durée de l’entretien  (30 minutes à 1h00)</a:t>
            </a:r>
          </a:p>
          <a:p>
            <a:pPr marL="283624" indent="-283624" algn="just">
              <a:buFont typeface="Wingdings" panose="05000000000000000000" pitchFamily="2" charset="2"/>
              <a:buChar char="v"/>
            </a:pPr>
            <a:endParaRPr lang="fr-FR" dirty="0" smtClean="0"/>
          </a:p>
          <a:p>
            <a:pPr algn="just"/>
            <a:r>
              <a:rPr lang="fr-FR" dirty="0" smtClean="0"/>
              <a:t>Joindre avec la convocation le support d’entretien et la liste des formations suivies</a:t>
            </a:r>
          </a:p>
          <a:p>
            <a:endParaRPr lang="fr-FR" dirty="0"/>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28</a:t>
            </a:fld>
            <a:endParaRPr lang="fr-FR" dirty="0"/>
          </a:p>
        </p:txBody>
      </p:sp>
    </p:spTree>
    <p:extLst>
      <p:ext uri="{BB962C8B-B14F-4D97-AF65-F5344CB8AC3E}">
        <p14:creationId xmlns:p14="http://schemas.microsoft.com/office/powerpoint/2010/main" val="1621460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a:xfrm>
            <a:off x="697375" y="4366154"/>
            <a:ext cx="5158763" cy="4791596"/>
          </a:xfrm>
        </p:spPr>
        <p:txBody>
          <a:bodyPr/>
          <a:lstStyle/>
          <a:p>
            <a:pPr algn="just">
              <a:defRPr/>
            </a:pPr>
            <a:r>
              <a:rPr lang="fr-FR" dirty="0"/>
              <a:t>Créé par l’ANI du </a:t>
            </a:r>
            <a:r>
              <a:rPr lang="fr-FR" dirty="0" smtClean="0"/>
              <a:t>11/01/2013, le CPF figure dans la loi du 14 juin 2013 sur la sécurisation de l’emploi. En vigueur </a:t>
            </a:r>
            <a:r>
              <a:rPr lang="fr-FR" dirty="0"/>
              <a:t>à partir du </a:t>
            </a:r>
            <a:r>
              <a:rPr lang="fr-FR" dirty="0" smtClean="0"/>
              <a:t>01/01/2015 </a:t>
            </a:r>
          </a:p>
          <a:p>
            <a:pPr algn="just">
              <a:defRPr/>
            </a:pPr>
            <a:r>
              <a:rPr lang="fr-FR" dirty="0" smtClean="0"/>
              <a:t>L’objectif visé est de permettre à tout actif  de changer d’au moins un niveau de qualification dans une vie professionnelle:</a:t>
            </a:r>
          </a:p>
          <a:p>
            <a:pPr algn="just">
              <a:defRPr/>
            </a:pPr>
            <a:endParaRPr lang="fr-FR" b="1" u="sng" dirty="0" smtClean="0"/>
          </a:p>
          <a:p>
            <a:pPr algn="just">
              <a:defRPr/>
            </a:pPr>
            <a:r>
              <a:rPr lang="fr-FR" b="1" u="sng" dirty="0" smtClean="0"/>
              <a:t>Le CPF :</a:t>
            </a:r>
            <a:endParaRPr lang="fr-FR" b="1" u="sng" dirty="0"/>
          </a:p>
          <a:p>
            <a:pPr marL="164198" indent="-164198" algn="just">
              <a:buFont typeface="Arial" panose="020B0604020202020204" pitchFamily="34" charset="0"/>
              <a:buChar char="•"/>
              <a:defRPr/>
            </a:pPr>
            <a:r>
              <a:rPr lang="fr-FR" dirty="0" smtClean="0"/>
              <a:t>Attaché à la personne et non plus au statut.</a:t>
            </a:r>
          </a:p>
          <a:p>
            <a:pPr marL="164198" indent="-164198" algn="just">
              <a:buFont typeface="Arial" panose="020B0604020202020204" pitchFamily="34" charset="0"/>
              <a:buChar char="•"/>
              <a:defRPr/>
            </a:pPr>
            <a:r>
              <a:rPr lang="fr-FR" dirty="0" smtClean="0"/>
              <a:t>Salariés </a:t>
            </a:r>
            <a:r>
              <a:rPr lang="fr-FR" b="1" dirty="0" smtClean="0"/>
              <a:t>DU PRIVE </a:t>
            </a:r>
            <a:r>
              <a:rPr lang="fr-FR" dirty="0" smtClean="0"/>
              <a:t>âgés d’au moins 16 ans en emploi et en recherche d’emploi</a:t>
            </a:r>
          </a:p>
          <a:p>
            <a:pPr marL="164198" indent="-164198" algn="just">
              <a:buFont typeface="Arial" panose="020B0604020202020204" pitchFamily="34" charset="0"/>
              <a:buChar char="•"/>
              <a:defRPr/>
            </a:pPr>
            <a:r>
              <a:rPr lang="fr-FR" dirty="0" smtClean="0"/>
              <a:t>Personnes d’au moins 16 ans accompagnées dans un projet d’orientation et d’insertion professionnelles</a:t>
            </a:r>
          </a:p>
          <a:p>
            <a:pPr marL="164198" indent="-164198" algn="just">
              <a:buFont typeface="Arial" panose="020B0604020202020204" pitchFamily="34" charset="0"/>
              <a:buChar char="•"/>
              <a:defRPr/>
            </a:pPr>
            <a:r>
              <a:rPr lang="fr-FR" dirty="0" smtClean="0"/>
              <a:t>Personnes accueillies dans un établissement et service d’aide par le travail</a:t>
            </a:r>
          </a:p>
          <a:p>
            <a:pPr marL="164198" indent="-164198" algn="just">
              <a:buFont typeface="Arial" panose="020B0604020202020204" pitchFamily="34" charset="0"/>
              <a:buChar char="•"/>
              <a:defRPr/>
            </a:pPr>
            <a:r>
              <a:rPr lang="fr-FR" dirty="0" smtClean="0"/>
              <a:t>Jeunes en contrat d’apprentissage à partir de 15 ans</a:t>
            </a:r>
          </a:p>
          <a:p>
            <a:pPr marL="164198" indent="-164198" algn="just">
              <a:buFont typeface="Arial" panose="020B0604020202020204" pitchFamily="34" charset="0"/>
              <a:buChar char="•"/>
              <a:defRPr/>
            </a:pPr>
            <a:r>
              <a:rPr lang="fr-FR" b="1" dirty="0" smtClean="0"/>
              <a:t>Droit opposable </a:t>
            </a:r>
            <a:r>
              <a:rPr lang="fr-FR" dirty="0" smtClean="0"/>
              <a:t>: notion juridique qui signifie que le droit qui a été reconnu au citoyen peut être « opposé » à une autorité chargée de le mettre en œuvre. En langage clair, la personne dispose de voies de recours pour obtenir la mise en œuvre effective de son droit (s’applique à Pôle Emploi notamment vis-à-vis d’un demandeur d’emploi).</a:t>
            </a:r>
          </a:p>
          <a:p>
            <a:pPr marL="164198" indent="-164198" algn="just">
              <a:buFont typeface="Arial" panose="020B0604020202020204" pitchFamily="34" charset="0"/>
              <a:buChar char="•"/>
              <a:defRPr/>
            </a:pPr>
            <a:r>
              <a:rPr lang="fr-FR" dirty="0"/>
              <a:t>Consultation individuelle, </a:t>
            </a:r>
            <a:r>
              <a:rPr lang="fr-FR" b="1" dirty="0"/>
              <a:t>par </a:t>
            </a:r>
            <a:r>
              <a:rPr lang="fr-FR" b="1" dirty="0" smtClean="0"/>
              <a:t>dématérialisation</a:t>
            </a:r>
            <a:r>
              <a:rPr lang="fr-FR" dirty="0" smtClean="0"/>
              <a:t> sur le site géré par la Caisse des dépôts et consignations.  </a:t>
            </a:r>
            <a:r>
              <a:rPr lang="fr-FR" dirty="0"/>
              <a:t>Campagne d’information grand public début </a:t>
            </a:r>
            <a:r>
              <a:rPr lang="fr-FR" dirty="0" smtClean="0"/>
              <a:t>2015</a:t>
            </a:r>
          </a:p>
          <a:p>
            <a:pPr algn="just">
              <a:defRPr/>
            </a:pPr>
            <a:r>
              <a:rPr lang="fr-FR" dirty="0" smtClean="0">
                <a:solidFill>
                  <a:srgbClr val="FF0000"/>
                </a:solidFill>
              </a:rPr>
              <a:t>Le compte est alimenté automatiquement par la DADS remplie par l’employeur en janvier. </a:t>
            </a:r>
          </a:p>
          <a:p>
            <a:pPr algn="just">
              <a:defRPr/>
            </a:pPr>
            <a:r>
              <a:rPr lang="fr-FR" dirty="0" smtClean="0"/>
              <a:t>Rappeler que </a:t>
            </a:r>
            <a:r>
              <a:rPr lang="fr-FR" b="1" u="sng" dirty="0" smtClean="0">
                <a:solidFill>
                  <a:srgbClr val="FF0000"/>
                </a:solidFill>
              </a:rPr>
              <a:t>le CPF </a:t>
            </a:r>
            <a:r>
              <a:rPr lang="fr-FR" dirty="0" smtClean="0"/>
              <a:t>(comme le DIF en son temps) est fait pour </a:t>
            </a:r>
            <a:r>
              <a:rPr lang="fr-FR" b="1" dirty="0" smtClean="0">
                <a:solidFill>
                  <a:srgbClr val="FF0000"/>
                </a:solidFill>
              </a:rPr>
              <a:t>ETRE CONSOMME REGULIEREMENT </a:t>
            </a:r>
            <a:r>
              <a:rPr lang="fr-FR" dirty="0" smtClean="0"/>
              <a:t>: dans ce cas, si un salarié utilise à minima 24 h par an chaque année, très régulièrement, ce sont donc quelques 700 heures de formation accumulées (24 h sur 30 ans d’emploi salarié).</a:t>
            </a:r>
          </a:p>
          <a:p>
            <a:pPr algn="just">
              <a:defRPr/>
            </a:pPr>
            <a:r>
              <a:rPr lang="fr-FR" dirty="0" smtClean="0"/>
              <a:t>Conserver l’orthographe du mot « </a:t>
            </a:r>
            <a:r>
              <a:rPr lang="fr-FR" b="1" dirty="0" smtClean="0"/>
              <a:t>exprès </a:t>
            </a:r>
            <a:r>
              <a:rPr lang="fr-FR" dirty="0" smtClean="0"/>
              <a:t>» : cf. page 1 de la loi et dictionnaire</a:t>
            </a:r>
          </a:p>
          <a:p>
            <a:pPr algn="just">
              <a:defRPr/>
            </a:pPr>
            <a:endParaRPr lang="fr-FR" dirty="0"/>
          </a:p>
          <a:p>
            <a:pPr algn="just">
              <a:defRPr/>
            </a:pPr>
            <a:endParaRPr lang="fr-FR" dirty="0" smtClean="0"/>
          </a:p>
          <a:p>
            <a:pPr algn="just">
              <a:defRPr/>
            </a:pPr>
            <a:endParaRPr lang="fr-FR" dirty="0" smtClean="0"/>
          </a:p>
        </p:txBody>
      </p:sp>
      <p:sp>
        <p:nvSpPr>
          <p:cNvPr id="2867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11523" indent="-273663">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094651" indent="-21893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532512" indent="-21893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1970372" indent="-21893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408232" indent="-218930" defTabSz="43786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846093" indent="-218930" defTabSz="43786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283953" indent="-218930" defTabSz="43786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721814" indent="-218930" defTabSz="43786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5A45F40-B579-40D3-A462-B843CBCB18C1}" type="datetime1">
              <a:rPr lang="fr-FR" altLang="fr-FR" smtClean="0">
                <a:solidFill>
                  <a:srgbClr val="000000"/>
                </a:solidFill>
              </a:rPr>
              <a:pPr>
                <a:spcBef>
                  <a:spcPct val="0"/>
                </a:spcBef>
              </a:pPr>
              <a:t>09/07/2019</a:t>
            </a:fld>
            <a:endParaRPr lang="fr-FR" altLang="fr-FR" smtClean="0">
              <a:solidFill>
                <a:srgbClr val="000000"/>
              </a:solidFill>
            </a:endParaRPr>
          </a:p>
        </p:txBody>
      </p:sp>
      <p:sp>
        <p:nvSpPr>
          <p:cNvPr id="28677"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11523" indent="-273663">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094651" indent="-21893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532512" indent="-21893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1970372" indent="-21893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408232" indent="-218930" defTabSz="43786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846093" indent="-218930" defTabSz="43786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283953" indent="-218930" defTabSz="43786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721814" indent="-218930" defTabSz="43786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25133-A7C7-433C-9C0F-14D96543CC82}" type="slidenum">
              <a:rPr lang="fr-FR" altLang="fr-FR" smtClean="0">
                <a:solidFill>
                  <a:srgbClr val="000000"/>
                </a:solidFill>
                <a:cs typeface="Arial" panose="020B0604020202020204" pitchFamily="34" charset="0"/>
              </a:rPr>
              <a:pPr>
                <a:spcBef>
                  <a:spcPct val="0"/>
                </a:spcBef>
              </a:pPr>
              <a:t>30</a:t>
            </a:fld>
            <a:endParaRPr lang="fr-FR" altLang="fr-FR" smtClean="0">
              <a:solidFill>
                <a:srgbClr val="000000"/>
              </a:solidFill>
              <a:cs typeface="Arial" panose="020B0604020202020204" pitchFamily="34" charset="0"/>
            </a:endParaRPr>
          </a:p>
        </p:txBody>
      </p:sp>
    </p:spTree>
    <p:extLst>
      <p:ext uri="{BB962C8B-B14F-4D97-AF65-F5344CB8AC3E}">
        <p14:creationId xmlns:p14="http://schemas.microsoft.com/office/powerpoint/2010/main" val="911282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Espace réservé des commentaires 2"/>
          <p:cNvSpPr>
            <a:spLocks noGrp="1"/>
          </p:cNvSpPr>
          <p:nvPr>
            <p:ph type="body" idx="1"/>
          </p:nvPr>
        </p:nvSpPr>
        <p:spPr bwMode="auto">
          <a:xfrm>
            <a:off x="697375" y="4438081"/>
            <a:ext cx="5158763" cy="4372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FR" altLang="fr-FR" i="1" dirty="0" smtClean="0"/>
              <a:t>Lors d’une demande de formation nécessitant l’accord préalable, le salarié doit adresser sa demande : </a:t>
            </a:r>
          </a:p>
          <a:p>
            <a:pPr>
              <a:defRPr/>
            </a:pPr>
            <a:r>
              <a:rPr lang="fr-FR" altLang="fr-FR" i="1" dirty="0" smtClean="0"/>
              <a:t>. </a:t>
            </a:r>
            <a:r>
              <a:rPr lang="fr-FR" altLang="fr-FR" b="1" i="1" dirty="0" smtClean="0"/>
              <a:t>Au moins 60 jours calendaires</a:t>
            </a:r>
            <a:r>
              <a:rPr lang="fr-FR" altLang="fr-FR" i="1" dirty="0" smtClean="0"/>
              <a:t> avant le début de la formation, lorsque la durée de celle-ci est </a:t>
            </a:r>
            <a:r>
              <a:rPr lang="fr-FR" altLang="fr-FR" b="1" i="1" dirty="0" smtClean="0"/>
              <a:t>inférieure à 6 mois</a:t>
            </a:r>
            <a:r>
              <a:rPr lang="fr-FR" altLang="fr-FR" i="1" dirty="0" smtClean="0"/>
              <a:t>.</a:t>
            </a:r>
          </a:p>
          <a:p>
            <a:pPr>
              <a:defRPr/>
            </a:pPr>
            <a:r>
              <a:rPr lang="fr-FR" altLang="fr-FR" i="1" dirty="0" smtClean="0"/>
              <a:t>. </a:t>
            </a:r>
            <a:r>
              <a:rPr lang="fr-FR" altLang="fr-FR" b="1" i="1" dirty="0" smtClean="0"/>
              <a:t>Au moins 120 jours </a:t>
            </a:r>
            <a:r>
              <a:rPr lang="fr-FR" altLang="fr-FR" i="1" dirty="0" smtClean="0"/>
              <a:t>calendaires avant le début de la formation lorsque la durée de celle-ci est </a:t>
            </a:r>
            <a:r>
              <a:rPr lang="fr-FR" altLang="fr-FR" b="1" i="1" dirty="0" smtClean="0"/>
              <a:t>supérieure ou égale à 6 mois.</a:t>
            </a:r>
          </a:p>
          <a:p>
            <a:pPr>
              <a:defRPr/>
            </a:pPr>
            <a:r>
              <a:rPr lang="fr-FR" altLang="fr-FR" i="1" dirty="0" smtClean="0"/>
              <a:t>. A compter de la réception de la demande, l’employeur dispose d’un délai de </a:t>
            </a:r>
            <a:r>
              <a:rPr lang="fr-FR" altLang="fr-FR" b="1" i="1" dirty="0" smtClean="0"/>
              <a:t>30 jours calendaires pour notifier sa réponse.</a:t>
            </a:r>
          </a:p>
          <a:p>
            <a:pPr>
              <a:defRPr/>
            </a:pPr>
            <a:r>
              <a:rPr lang="fr-FR" altLang="fr-FR" i="1" dirty="0"/>
              <a:t>L’absence de réponse de l’employeur vaut acceptation. </a:t>
            </a:r>
          </a:p>
          <a:p>
            <a:pPr>
              <a:defRPr/>
            </a:pPr>
            <a:r>
              <a:rPr lang="fr-FR" altLang="fr-FR" sz="1300" b="1" i="1" dirty="0">
                <a:solidFill>
                  <a:srgbClr val="FF0000"/>
                </a:solidFill>
              </a:rPr>
              <a:t>! Formation </a:t>
            </a:r>
            <a:r>
              <a:rPr lang="fr-FR" altLang="fr-FR" sz="1300" b="1" i="1" u="sng" dirty="0">
                <a:solidFill>
                  <a:srgbClr val="FF0000"/>
                </a:solidFill>
              </a:rPr>
              <a:t>sur le temps de travail </a:t>
            </a:r>
            <a:r>
              <a:rPr lang="fr-FR" altLang="fr-FR" sz="1300" b="1" i="1" dirty="0">
                <a:solidFill>
                  <a:srgbClr val="FF0000"/>
                </a:solidFill>
              </a:rPr>
              <a:t>: L’accord préalable de l’employeur </a:t>
            </a:r>
            <a:r>
              <a:rPr lang="fr-FR" altLang="fr-FR" sz="1300" b="1" i="1" u="sng" dirty="0">
                <a:solidFill>
                  <a:srgbClr val="FF0000"/>
                </a:solidFill>
              </a:rPr>
              <a:t>sur le contenu </a:t>
            </a:r>
            <a:r>
              <a:rPr lang="fr-FR" altLang="fr-FR" sz="1300" b="1" i="1" dirty="0">
                <a:solidFill>
                  <a:srgbClr val="FF0000"/>
                </a:solidFill>
              </a:rPr>
              <a:t>de la formation </a:t>
            </a:r>
            <a:r>
              <a:rPr lang="fr-FR" altLang="fr-FR" sz="1300" b="1" i="1" u="sng" dirty="0">
                <a:solidFill>
                  <a:srgbClr val="FF0000"/>
                </a:solidFill>
              </a:rPr>
              <a:t>n’est pas requis lorsque :</a:t>
            </a:r>
          </a:p>
          <a:p>
            <a:pPr marL="164198" indent="-164198">
              <a:buFont typeface="Arial" panose="020B0604020202020204" pitchFamily="34" charset="0"/>
              <a:buChar char="•"/>
              <a:defRPr/>
            </a:pPr>
            <a:r>
              <a:rPr lang="fr-FR" altLang="fr-FR" i="1" dirty="0" smtClean="0"/>
              <a:t>la formation est financée au titre des heures créditées sur le compte personnel de formation en application de l’article L. 6323-13 (sanction en cas de manquement à l’obligation de l’entretien professionnel et du bénéficie d’au moins 2 des 3 mesures durant les 6 ans)   ou lorsqu’elle vise les formations mentionnées aux I et III de l’article L. 6323-6, ainsi que dans des cas prévus par accord de branche, d’entreprise ou de groupe</a:t>
            </a:r>
          </a:p>
          <a:p>
            <a:pPr marL="164198" indent="-164198">
              <a:buFont typeface="Arial" panose="020B0604020202020204" pitchFamily="34" charset="0"/>
              <a:buChar char="•"/>
              <a:defRPr/>
            </a:pPr>
            <a:r>
              <a:rPr lang="fr-FR" altLang="fr-FR" i="1" dirty="0" smtClean="0"/>
              <a:t>La formation permet d’acquérir le socle de connaissances et de compétences</a:t>
            </a:r>
          </a:p>
          <a:p>
            <a:pPr marL="164198" indent="-164198">
              <a:buFont typeface="Arial" panose="020B0604020202020204" pitchFamily="34" charset="0"/>
              <a:buChar char="•"/>
              <a:defRPr/>
            </a:pPr>
            <a:r>
              <a:rPr lang="fr-FR" altLang="fr-FR" i="1" dirty="0" smtClean="0"/>
              <a:t>La formation relève de cas prévus par accord de branche, d’entreprise ou de groupe.</a:t>
            </a:r>
          </a:p>
          <a:p>
            <a:pPr algn="just" eaLnBrk="1" hangingPunct="1">
              <a:spcBef>
                <a:spcPct val="0"/>
              </a:spcBef>
              <a:defRPr/>
            </a:pPr>
            <a:endParaRPr lang="fr-FR" altLang="fr-FR" dirty="0" smtClean="0"/>
          </a:p>
          <a:p>
            <a:pPr algn="just" eaLnBrk="1" hangingPunct="1">
              <a:spcBef>
                <a:spcPct val="0"/>
              </a:spcBef>
              <a:defRPr/>
            </a:pPr>
            <a:endParaRPr lang="fr-FR" altLang="fr-FR" dirty="0" smtClean="0"/>
          </a:p>
          <a:p>
            <a:pPr algn="just" eaLnBrk="1" hangingPunct="1">
              <a:spcBef>
                <a:spcPct val="0"/>
              </a:spcBef>
              <a:defRPr/>
            </a:pPr>
            <a:endParaRPr lang="fr-FR" altLang="fr-FR" dirty="0" smtClean="0"/>
          </a:p>
          <a:p>
            <a:pPr algn="just" eaLnBrk="1" hangingPunct="1">
              <a:spcBef>
                <a:spcPct val="0"/>
              </a:spcBef>
              <a:defRPr/>
            </a:pPr>
            <a:endParaRPr lang="fr-FR" altLang="fr-FR" dirty="0" smtClean="0"/>
          </a:p>
        </p:txBody>
      </p:sp>
      <p:sp>
        <p:nvSpPr>
          <p:cNvPr id="110596" name="Espace réservé de la date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11523" indent="-273663">
              <a:defRPr>
                <a:solidFill>
                  <a:schemeClr val="tx1"/>
                </a:solidFill>
                <a:latin typeface="Calibri" pitchFamily="34" charset="0"/>
              </a:defRPr>
            </a:lvl2pPr>
            <a:lvl3pPr marL="1094651" indent="-218930">
              <a:defRPr>
                <a:solidFill>
                  <a:schemeClr val="tx1"/>
                </a:solidFill>
                <a:latin typeface="Calibri" pitchFamily="34" charset="0"/>
              </a:defRPr>
            </a:lvl3pPr>
            <a:lvl4pPr marL="1532512" indent="-218930">
              <a:defRPr>
                <a:solidFill>
                  <a:schemeClr val="tx1"/>
                </a:solidFill>
                <a:latin typeface="Calibri" pitchFamily="34" charset="0"/>
              </a:defRPr>
            </a:lvl4pPr>
            <a:lvl5pPr marL="1970372" indent="-218930">
              <a:defRPr>
                <a:solidFill>
                  <a:schemeClr val="tx1"/>
                </a:solidFill>
                <a:latin typeface="Calibri" pitchFamily="34" charset="0"/>
              </a:defRPr>
            </a:lvl5pPr>
            <a:lvl6pPr marL="2408232" indent="-218930" fontAlgn="base">
              <a:spcBef>
                <a:spcPct val="0"/>
              </a:spcBef>
              <a:spcAft>
                <a:spcPct val="0"/>
              </a:spcAft>
              <a:defRPr>
                <a:solidFill>
                  <a:schemeClr val="tx1"/>
                </a:solidFill>
                <a:latin typeface="Calibri" pitchFamily="34" charset="0"/>
              </a:defRPr>
            </a:lvl6pPr>
            <a:lvl7pPr marL="2846093" indent="-218930" fontAlgn="base">
              <a:spcBef>
                <a:spcPct val="0"/>
              </a:spcBef>
              <a:spcAft>
                <a:spcPct val="0"/>
              </a:spcAft>
              <a:defRPr>
                <a:solidFill>
                  <a:schemeClr val="tx1"/>
                </a:solidFill>
                <a:latin typeface="Calibri" pitchFamily="34" charset="0"/>
              </a:defRPr>
            </a:lvl7pPr>
            <a:lvl8pPr marL="3283953" indent="-218930" fontAlgn="base">
              <a:spcBef>
                <a:spcPct val="0"/>
              </a:spcBef>
              <a:spcAft>
                <a:spcPct val="0"/>
              </a:spcAft>
              <a:defRPr>
                <a:solidFill>
                  <a:schemeClr val="tx1"/>
                </a:solidFill>
                <a:latin typeface="Calibri" pitchFamily="34" charset="0"/>
              </a:defRPr>
            </a:lvl8pPr>
            <a:lvl9pPr marL="3721814" indent="-21893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4D04C7-4603-4E17-9177-8A89087F8F58}" type="datetime1">
              <a:rPr lang="fr-FR" altLang="fr-FR" smtClean="0">
                <a:solidFill>
                  <a:srgbClr val="000000"/>
                </a:solidFill>
              </a:rPr>
              <a:pPr fontAlgn="base">
                <a:spcBef>
                  <a:spcPct val="0"/>
                </a:spcBef>
                <a:spcAft>
                  <a:spcPct val="0"/>
                </a:spcAft>
                <a:defRPr/>
              </a:pPr>
              <a:t>09/07/2019</a:t>
            </a:fld>
            <a:endParaRPr lang="fr-FR" altLang="fr-FR" dirty="0" smtClean="0">
              <a:solidFill>
                <a:srgbClr val="000000"/>
              </a:solidFill>
            </a:endParaRPr>
          </a:p>
        </p:txBody>
      </p:sp>
      <p:sp>
        <p:nvSpPr>
          <p:cNvPr id="110597" name="Espace réservé du numéro de diapositive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1523" indent="-273663">
              <a:defRPr>
                <a:solidFill>
                  <a:schemeClr val="tx1"/>
                </a:solidFill>
                <a:latin typeface="Calibri" pitchFamily="34" charset="0"/>
              </a:defRPr>
            </a:lvl2pPr>
            <a:lvl3pPr marL="1094651" indent="-218930">
              <a:defRPr>
                <a:solidFill>
                  <a:schemeClr val="tx1"/>
                </a:solidFill>
                <a:latin typeface="Calibri" pitchFamily="34" charset="0"/>
              </a:defRPr>
            </a:lvl3pPr>
            <a:lvl4pPr marL="1532512" indent="-218930">
              <a:defRPr>
                <a:solidFill>
                  <a:schemeClr val="tx1"/>
                </a:solidFill>
                <a:latin typeface="Calibri" pitchFamily="34" charset="0"/>
              </a:defRPr>
            </a:lvl4pPr>
            <a:lvl5pPr marL="1970372" indent="-218930">
              <a:defRPr>
                <a:solidFill>
                  <a:schemeClr val="tx1"/>
                </a:solidFill>
                <a:latin typeface="Calibri" pitchFamily="34" charset="0"/>
              </a:defRPr>
            </a:lvl5pPr>
            <a:lvl6pPr marL="2408232" indent="-218930" fontAlgn="base">
              <a:spcBef>
                <a:spcPct val="0"/>
              </a:spcBef>
              <a:spcAft>
                <a:spcPct val="0"/>
              </a:spcAft>
              <a:defRPr>
                <a:solidFill>
                  <a:schemeClr val="tx1"/>
                </a:solidFill>
                <a:latin typeface="Calibri" pitchFamily="34" charset="0"/>
              </a:defRPr>
            </a:lvl6pPr>
            <a:lvl7pPr marL="2846093" indent="-218930" fontAlgn="base">
              <a:spcBef>
                <a:spcPct val="0"/>
              </a:spcBef>
              <a:spcAft>
                <a:spcPct val="0"/>
              </a:spcAft>
              <a:defRPr>
                <a:solidFill>
                  <a:schemeClr val="tx1"/>
                </a:solidFill>
                <a:latin typeface="Calibri" pitchFamily="34" charset="0"/>
              </a:defRPr>
            </a:lvl7pPr>
            <a:lvl8pPr marL="3283953" indent="-218930" fontAlgn="base">
              <a:spcBef>
                <a:spcPct val="0"/>
              </a:spcBef>
              <a:spcAft>
                <a:spcPct val="0"/>
              </a:spcAft>
              <a:defRPr>
                <a:solidFill>
                  <a:schemeClr val="tx1"/>
                </a:solidFill>
                <a:latin typeface="Calibri" pitchFamily="34" charset="0"/>
              </a:defRPr>
            </a:lvl8pPr>
            <a:lvl9pPr marL="3721814" indent="-218930" fontAlgn="base">
              <a:spcBef>
                <a:spcPct val="0"/>
              </a:spcBef>
              <a:spcAft>
                <a:spcPct val="0"/>
              </a:spcAft>
              <a:defRPr>
                <a:solidFill>
                  <a:schemeClr val="tx1"/>
                </a:solidFill>
                <a:latin typeface="Calibri" pitchFamily="34" charset="0"/>
              </a:defRPr>
            </a:lvl9pPr>
          </a:lstStyle>
          <a:p>
            <a:pPr>
              <a:defRPr/>
            </a:pPr>
            <a:fld id="{A86DD831-CA6F-4CA1-940E-EF7CB547FC3B}" type="slidenum">
              <a:rPr lang="fr-FR" altLang="fr-FR" smtClean="0">
                <a:solidFill>
                  <a:srgbClr val="000000"/>
                </a:solidFill>
              </a:rPr>
              <a:pPr>
                <a:defRPr/>
              </a:pPr>
              <a:t>32</a:t>
            </a:fld>
            <a:endParaRPr lang="fr-FR" altLang="fr-FR" dirty="0" smtClean="0">
              <a:solidFill>
                <a:srgbClr val="000000"/>
              </a:solidFill>
            </a:endParaRPr>
          </a:p>
        </p:txBody>
      </p:sp>
    </p:spTree>
    <p:extLst>
      <p:ext uri="{BB962C8B-B14F-4D97-AF65-F5344CB8AC3E}">
        <p14:creationId xmlns:p14="http://schemas.microsoft.com/office/powerpoint/2010/main" val="361673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97277" y="4910250"/>
            <a:ext cx="5341211" cy="4674169"/>
          </a:xfrm>
        </p:spPr>
        <p:txBody>
          <a:bodyPr/>
          <a:lstStyle/>
          <a:p>
            <a:r>
              <a:rPr lang="fr-FR" sz="1100" b="1" dirty="0"/>
              <a:t>1 – Obligation de former </a:t>
            </a:r>
          </a:p>
          <a:p>
            <a:r>
              <a:rPr lang="fr-FR" sz="1100" dirty="0"/>
              <a:t>Une absence de formation peut permettre au salarié qui démontre qu’il a subi un préjudice d’obtenir des dommages intérêts. Peu importe que le salarié ait effectué ou non des démarches auprès de vous pour suivre une formation. Ce n’est pas à lui que revient l’initiative de proposer une formation. Peu importe que le salarié n’ait émis aucune demande de formation au cours de l’exécution du contrat.</a:t>
            </a:r>
          </a:p>
          <a:p>
            <a:r>
              <a:rPr lang="fr-FR" sz="1100" dirty="0"/>
              <a:t>Peu importe également que le poste n’ait connu aucune évolution particulière, l’employabilité du salarié par rapport au marché du travail étant également en jeu.</a:t>
            </a:r>
          </a:p>
          <a:p>
            <a:endParaRPr lang="fr-FR" sz="1100" dirty="0"/>
          </a:p>
          <a:p>
            <a:r>
              <a:rPr lang="fr-FR" sz="1100" b="1" dirty="0"/>
              <a:t>2- formation en développement des compétences</a:t>
            </a:r>
          </a:p>
          <a:p>
            <a:r>
              <a:rPr lang="fr-FR" sz="1100" dirty="0"/>
              <a:t>Ainsi, dans une affaire récente, un salarié a pu être indemnisé pour perte de chance faute de formation. Le salarié avait pourtant suivi 17 formations de courte durée mais elles étaient liées au métier qu’il exerçait. Le salarié avait des appréciations favorables de sa hiérarchie relatives à sa capacité à évoluer vers un poste d'encadrement mais ses demandes de participation à des formations permettant d'accéder à un niveau supérieur avaient toutes été refusées.</a:t>
            </a:r>
          </a:p>
          <a:p>
            <a:r>
              <a:rPr lang="fr-FR" sz="1100" dirty="0"/>
              <a:t>La Cour de cassation a déduit un manquement de l’employeur à son obligation de formation.</a:t>
            </a:r>
          </a:p>
          <a:p>
            <a:r>
              <a:rPr lang="fr-FR" sz="1100" dirty="0"/>
              <a:t>Ce dernier a été condamné à verser au salarié la somme de 10 000 euros à titre de</a:t>
            </a:r>
          </a:p>
          <a:p>
            <a:r>
              <a:rPr lang="fr-FR" sz="1100" dirty="0"/>
              <a:t>dommages-intérêts pour perte de chance faute de formation.</a:t>
            </a:r>
          </a:p>
          <a:p>
            <a:r>
              <a:rPr lang="fr-FR" sz="1100" i="1" dirty="0"/>
              <a:t>Cour de cassation, chambre sociale, 5 juillet 2018, n° 16-19.895 (suivre des formations afférentes au métier déjà exercé par le salarié malgré ses demandes de formation d’accéder à un niveau constitue un manquement à l’obligation de formation)</a:t>
            </a:r>
          </a:p>
          <a:p>
            <a:endParaRPr lang="fr-FR" sz="1100" i="1" dirty="0"/>
          </a:p>
          <a:p>
            <a:r>
              <a:rPr lang="fr-FR" sz="1100" b="1" dirty="0"/>
              <a:t>3- Etat des lieux 2020 de l’entretien professionnel</a:t>
            </a:r>
          </a:p>
          <a:p>
            <a:r>
              <a:rPr lang="fr-FR" sz="1100" dirty="0"/>
              <a:t>Obligation de proposer des formations autres que celles obligatoires</a:t>
            </a:r>
          </a:p>
        </p:txBody>
      </p:sp>
      <p:sp>
        <p:nvSpPr>
          <p:cNvPr id="4" name="Espace réservé du numéro de diapositive 3"/>
          <p:cNvSpPr>
            <a:spLocks noGrp="1"/>
          </p:cNvSpPr>
          <p:nvPr>
            <p:ph type="sldNum" sz="quarter" idx="10"/>
          </p:nvPr>
        </p:nvSpPr>
        <p:spPr/>
        <p:txBody>
          <a:bodyPr/>
          <a:lstStyle/>
          <a:p>
            <a:fld id="{C3DC4995-1B13-4A54-91C8-700C99BA3D09}" type="slidenum">
              <a:rPr lang="fr-FR" smtClean="0"/>
              <a:t>4</a:t>
            </a:fld>
            <a:endParaRPr lang="fr-FR"/>
          </a:p>
        </p:txBody>
      </p:sp>
    </p:spTree>
    <p:extLst>
      <p:ext uri="{BB962C8B-B14F-4D97-AF65-F5344CB8AC3E}">
        <p14:creationId xmlns:p14="http://schemas.microsoft.com/office/powerpoint/2010/main" val="306230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3624" indent="-283624" algn="just">
              <a:buFont typeface="Webdings"/>
              <a:buChar char="i"/>
              <a:defRPr/>
            </a:pPr>
            <a:r>
              <a:rPr lang="fr-FR" dirty="0"/>
              <a:t>Insister sur l’articulation du triptyque EP/CEP/CPF et sur la position centrale de l’EP.</a:t>
            </a:r>
            <a:r>
              <a:rPr lang="fr-FR" b="1" dirty="0">
                <a:solidFill>
                  <a:srgbClr val="3366CC"/>
                </a:solidFill>
              </a:rPr>
              <a:t>       </a:t>
            </a:r>
          </a:p>
          <a:p>
            <a:pPr marL="264716" algn="just">
              <a:defRPr/>
            </a:pPr>
            <a:r>
              <a:rPr lang="fr-FR" dirty="0"/>
              <a:t>Cet entretien obligatoire est axé </a:t>
            </a:r>
            <a:r>
              <a:rPr lang="fr-FR" b="1" dirty="0"/>
              <a:t>spécifiquement</a:t>
            </a:r>
            <a:r>
              <a:rPr lang="fr-FR" dirty="0"/>
              <a:t> sur le développement professionnel de </a:t>
            </a:r>
            <a:r>
              <a:rPr lang="fr-FR" b="1" dirty="0"/>
              <a:t>chaque </a:t>
            </a:r>
            <a:r>
              <a:rPr lang="fr-FR" dirty="0"/>
              <a:t>salarié.</a:t>
            </a:r>
          </a:p>
          <a:p>
            <a:pPr marL="264716" algn="just">
              <a:defRPr/>
            </a:pPr>
            <a:endParaRPr lang="fr-FR" b="1" dirty="0">
              <a:solidFill>
                <a:srgbClr val="3366CC"/>
              </a:solidFill>
            </a:endParaRPr>
          </a:p>
          <a:p>
            <a:pPr marL="264716" indent="-264716" algn="just">
              <a:defRPr/>
            </a:pPr>
            <a:r>
              <a:rPr lang="fr-FR" dirty="0"/>
              <a:t>       L’entretien professionnel est un lieu et un moment RH central. C’est un temps fort d’expression et de projection;</a:t>
            </a:r>
          </a:p>
          <a:p>
            <a:pPr marL="264716" indent="-264716" algn="just">
              <a:defRPr/>
            </a:pPr>
            <a:r>
              <a:rPr lang="fr-FR" dirty="0"/>
              <a:t>	Le salarié a la responsabilité de se (pré)occuper de son évolution  professionnelle et du maintien de son employabilité : il peut désormais s’appuyer sur 2 nouveaux droits : droit d’être accueilli, conseillé, accompagné au titre du conseil en évolution professionnelle et mobilisation à son initiative ou avec son accord de son Compte personnel de formation.</a:t>
            </a:r>
          </a:p>
          <a:p>
            <a:pPr marL="264716" indent="-264716" algn="just">
              <a:defRPr/>
            </a:pPr>
            <a:endParaRPr lang="fr-FR" dirty="0" smtClean="0">
              <a:solidFill>
                <a:srgbClr val="FF0000"/>
              </a:solidFill>
              <a:sym typeface="Webdings"/>
            </a:endParaRPr>
          </a:p>
          <a:p>
            <a:pPr algn="ctr"/>
            <a:r>
              <a:rPr lang="fr-FR" b="1" dirty="0">
                <a:solidFill>
                  <a:schemeClr val="bg1">
                    <a:lumMod val="50000"/>
                  </a:schemeClr>
                </a:solidFill>
              </a:rPr>
              <a:t>Concourir à la professionnalisation des salariés favorise l’évolution professionnelle </a:t>
            </a:r>
          </a:p>
          <a:p>
            <a:pPr algn="ctr"/>
            <a:r>
              <a:rPr lang="fr-FR" b="1" dirty="0">
                <a:solidFill>
                  <a:schemeClr val="bg1">
                    <a:lumMod val="50000"/>
                  </a:schemeClr>
                </a:solidFill>
              </a:rPr>
              <a:t>= compétitivité et agilité de l’entreprise</a:t>
            </a:r>
          </a:p>
          <a:p>
            <a:endParaRPr lang="fr-FR" dirty="0"/>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10</a:t>
            </a:fld>
            <a:endParaRPr lang="fr-FR" dirty="0"/>
          </a:p>
        </p:txBody>
      </p:sp>
    </p:spTree>
    <p:extLst>
      <p:ext uri="{BB962C8B-B14F-4D97-AF65-F5344CB8AC3E}">
        <p14:creationId xmlns:p14="http://schemas.microsoft.com/office/powerpoint/2010/main" val="170994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3577" y="4748163"/>
            <a:ext cx="5388610" cy="4623122"/>
          </a:xfrm>
        </p:spPr>
        <p:txBody>
          <a:bodyPr/>
          <a:lstStyle/>
          <a:p>
            <a:r>
              <a:rPr lang="fr-FR" b="1" dirty="0">
                <a:solidFill>
                  <a:srgbClr val="C00000"/>
                </a:solidFill>
              </a:rPr>
              <a:t>Rappeler que l’obligation de former concerne toutes les entreprises, quel que soit leur effectif.</a:t>
            </a:r>
          </a:p>
          <a:p>
            <a:r>
              <a:rPr lang="fr-FR" b="1" dirty="0" smtClean="0">
                <a:solidFill>
                  <a:srgbClr val="C00000"/>
                </a:solidFill>
              </a:rPr>
              <a:t>Rappeler la définition nouvelle d’une action de formation  </a:t>
            </a:r>
            <a:endParaRPr lang="fr-FR" b="1" dirty="0">
              <a:solidFill>
                <a:srgbClr val="C00000"/>
              </a:solidFill>
            </a:endParaRPr>
          </a:p>
          <a:p>
            <a:r>
              <a:rPr lang="fr-FR" dirty="0"/>
              <a:t> </a:t>
            </a:r>
          </a:p>
          <a:p>
            <a:pPr algn="just"/>
            <a:r>
              <a:rPr lang="fr-FR" dirty="0"/>
              <a:t> Se référer aux arrêts de la Cour de cassation</a:t>
            </a:r>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11</a:t>
            </a:fld>
            <a:endParaRPr lang="fr-FR" dirty="0"/>
          </a:p>
        </p:txBody>
      </p:sp>
    </p:spTree>
    <p:extLst>
      <p:ext uri="{BB962C8B-B14F-4D97-AF65-F5344CB8AC3E}">
        <p14:creationId xmlns:p14="http://schemas.microsoft.com/office/powerpoint/2010/main" val="132455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xfrm>
            <a:off x="457857" y="4748165"/>
            <a:ext cx="5864075" cy="4761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597">
              <a:defRPr/>
            </a:pPr>
            <a:r>
              <a:rPr lang="fr-FR" sz="1100" b="1" dirty="0"/>
              <a:t>L’entretien professionnel et l’entretien d’évaluation sont des outils de pilotage managérial, pour développer la performance interne et donc la compétitivité de l’entreprise. Pratiquez des feed-back réguliers pour davantage de proximité.</a:t>
            </a:r>
            <a:endParaRPr lang="fr-FR" sz="1100" dirty="0"/>
          </a:p>
          <a:p>
            <a:r>
              <a:rPr lang="fr-FR" sz="1100" b="1" u="sng" dirty="0">
                <a:solidFill>
                  <a:schemeClr val="accent2"/>
                </a:solidFill>
              </a:rPr>
              <a:t>ENTRETIEN PROFESSIONNEL (projectif)</a:t>
            </a:r>
          </a:p>
          <a:p>
            <a:r>
              <a:rPr lang="fr-FR" sz="1100" b="1" dirty="0"/>
              <a:t>Toutes les entreprises </a:t>
            </a:r>
            <a:r>
              <a:rPr lang="fr-FR" sz="1100" dirty="0">
                <a:solidFill>
                  <a:srgbClr val="000000"/>
                </a:solidFill>
              </a:rPr>
              <a:t>sont concernées depuis mars 2014 et doivent toutes se conformer à cette nouvelle obligation et ce, quel que soit leur effectif. </a:t>
            </a:r>
          </a:p>
          <a:p>
            <a:r>
              <a:rPr lang="fr-FR" sz="1100" dirty="0">
                <a:solidFill>
                  <a:srgbClr val="000000"/>
                </a:solidFill>
              </a:rPr>
              <a:t>L'entretien professionnel a été pensé comme un « marqueur temporel » de mesure de l’obligation faite aux employeurs de </a:t>
            </a:r>
            <a:r>
              <a:rPr lang="fr-FR" sz="1100" b="1" dirty="0">
                <a:solidFill>
                  <a:schemeClr val="accent2"/>
                </a:solidFill>
              </a:rPr>
              <a:t>veiller à l’employabilité </a:t>
            </a:r>
            <a:r>
              <a:rPr lang="fr-FR" sz="1100" dirty="0">
                <a:solidFill>
                  <a:srgbClr val="000000"/>
                </a:solidFill>
              </a:rPr>
              <a:t>de leurs salariés. Cible le moyen/long terme.</a:t>
            </a:r>
          </a:p>
          <a:p>
            <a:r>
              <a:rPr lang="fr-FR" sz="1100" dirty="0">
                <a:solidFill>
                  <a:srgbClr val="000000"/>
                </a:solidFill>
              </a:rPr>
              <a:t>Il s’agit aussi pour l’employeur de veiller à son </a:t>
            </a:r>
            <a:r>
              <a:rPr lang="fr-FR" sz="1100" b="1" dirty="0"/>
              <a:t>obligation de former</a:t>
            </a:r>
            <a:r>
              <a:rPr lang="fr-FR" sz="1100" dirty="0">
                <a:solidFill>
                  <a:srgbClr val="000000"/>
                </a:solidFill>
              </a:rPr>
              <a:t>.</a:t>
            </a:r>
          </a:p>
          <a:p>
            <a:r>
              <a:rPr lang="fr-FR" sz="1100" dirty="0">
                <a:solidFill>
                  <a:srgbClr val="000000"/>
                </a:solidFill>
              </a:rPr>
              <a:t>Sa fréquence : tous les 2 ans, sauf cas particuliers prévus par accord d’entreprise ou de branche.</a:t>
            </a:r>
          </a:p>
          <a:p>
            <a:r>
              <a:rPr lang="fr-FR" sz="1100" dirty="0">
                <a:solidFill>
                  <a:srgbClr val="000000"/>
                </a:solidFill>
              </a:rPr>
              <a:t>Ne sont pas concernés les stagiaires, les intérimaires.</a:t>
            </a:r>
            <a:br>
              <a:rPr lang="fr-FR" sz="1100" dirty="0">
                <a:solidFill>
                  <a:srgbClr val="000000"/>
                </a:solidFill>
              </a:rPr>
            </a:br>
            <a:r>
              <a:rPr lang="fr-FR" sz="1100" dirty="0">
                <a:solidFill>
                  <a:srgbClr val="000000"/>
                </a:solidFill>
              </a:rPr>
              <a:t>Sont concernés les CDI, les CDD de remplacement de longue durée et les alternants présents depuis 2 ans.</a:t>
            </a:r>
          </a:p>
          <a:p>
            <a:endParaRPr lang="fr-FR" sz="1100" dirty="0">
              <a:solidFill>
                <a:srgbClr val="000000"/>
              </a:solidFill>
            </a:endParaRPr>
          </a:p>
          <a:p>
            <a:r>
              <a:rPr lang="fr-FR" altLang="fr-FR" sz="1100" b="1" u="sng" dirty="0">
                <a:solidFill>
                  <a:schemeClr val="accent2"/>
                </a:solidFill>
                <a:ea typeface="ＭＳ Ｐゴシック" panose="020B0600070205080204" pitchFamily="34" charset="-128"/>
              </a:rPr>
              <a:t>ENTRETIEN D’EVALUATION (rétrospectif)</a:t>
            </a:r>
          </a:p>
          <a:p>
            <a:r>
              <a:rPr lang="fr-FR" altLang="fr-FR" sz="1100" dirty="0">
                <a:ea typeface="ＭＳ Ｐゴシック" panose="020B0600070205080204" pitchFamily="34" charset="-128"/>
              </a:rPr>
              <a:t>Il n’existe aucune loi rendant obligatoire l’entretien d’évaluation. Des démarches de certification qualité ont souvent préconisé sa mise en place dans la décennie 1980. Il existe dans 85 % des entreprises, mais pas toujours dans les TPE.</a:t>
            </a:r>
          </a:p>
          <a:p>
            <a:r>
              <a:rPr lang="fr-FR" altLang="fr-FR" sz="1100" dirty="0">
                <a:ea typeface="ＭＳ Ｐゴシック" panose="020B0600070205080204" pitchFamily="34" charset="-128"/>
              </a:rPr>
              <a:t>Sa fréquence est souvent annuelle. Il vise le court terme. </a:t>
            </a:r>
          </a:p>
          <a:p>
            <a:r>
              <a:rPr lang="fr-FR" altLang="fr-FR" sz="1100" dirty="0">
                <a:solidFill>
                  <a:schemeClr val="accent2"/>
                </a:solidFill>
                <a:ea typeface="ＭＳ Ｐゴシック" panose="020B0600070205080204" pitchFamily="34" charset="-128"/>
              </a:rPr>
              <a:t> </a:t>
            </a:r>
            <a:r>
              <a:rPr lang="fr-FR" altLang="fr-FR" sz="1100" dirty="0">
                <a:ea typeface="ＭＳ Ｐゴシック" panose="020B0600070205080204" pitchFamily="34" charset="-128"/>
              </a:rPr>
              <a:t> </a:t>
            </a:r>
          </a:p>
          <a:p>
            <a:r>
              <a:rPr lang="fr-FR" altLang="fr-FR" sz="1100" dirty="0">
                <a:ea typeface="ＭＳ Ｐゴシック" panose="020B0600070205080204" pitchFamily="34" charset="-128"/>
              </a:rPr>
              <a:t>Préciser aussi qu’un entretien spécifique est obligatoire pour les </a:t>
            </a:r>
            <a:r>
              <a:rPr lang="fr-FR" altLang="fr-FR" sz="1100" b="1" dirty="0">
                <a:ea typeface="ＭＳ Ｐゴシック" panose="020B0600070205080204" pitchFamily="34" charset="-128"/>
              </a:rPr>
              <a:t>salariés au forfait </a:t>
            </a:r>
            <a:r>
              <a:rPr lang="fr-FR" altLang="fr-FR" sz="1100" dirty="0">
                <a:ea typeface="ＭＳ Ｐゴシック" panose="020B0600070205080204" pitchFamily="34" charset="-128"/>
              </a:rPr>
              <a:t>(cadres autonomes) : cette évaluation de leur charge de travail est souvent réalisée au même moment que l’entretien annuel.</a:t>
            </a:r>
          </a:p>
        </p:txBody>
      </p:sp>
      <p:sp>
        <p:nvSpPr>
          <p:cNvPr id="4915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37422" indent="-283624"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34496"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588295"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42093"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495892"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49691"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03490"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57288"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FB42747-2D23-4DDA-8912-8809D182AE7B}" type="datetime1">
              <a:rPr lang="fr-FR" altLang="fr-FR" smtClean="0">
                <a:latin typeface="Arial" panose="020B0604020202020204" pitchFamily="34" charset="0"/>
              </a:rPr>
              <a:t>09/07/2019</a:t>
            </a:fld>
            <a:endParaRPr lang="fr-FR" altLang="fr-FR" dirty="0" smtClean="0">
              <a:latin typeface="Arial" panose="020B0604020202020204" pitchFamily="34" charset="0"/>
            </a:endParaRPr>
          </a:p>
        </p:txBody>
      </p:sp>
      <p:sp>
        <p:nvSpPr>
          <p:cNvPr id="49157"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37422" indent="-283624"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34496"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588295"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42093" indent="-226899" eaLnBrk="0" hangingPunct="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495892"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49691"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03490"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57288" indent="-226899" defTabSz="453798"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82004BF-FAD9-4E1B-9CFD-5DFCC6AB532C}" type="slidenum">
              <a:rPr lang="fr-FR" altLang="fr-FR">
                <a:latin typeface="Arial" panose="020B0604020202020204" pitchFamily="34" charset="0"/>
              </a:rPr>
              <a:pPr eaLnBrk="1" hangingPunct="1">
                <a:spcBef>
                  <a:spcPct val="0"/>
                </a:spcBef>
              </a:pPr>
              <a:t>12</a:t>
            </a:fld>
            <a:endParaRPr lang="fr-FR" altLang="fr-FR" dirty="0">
              <a:latin typeface="Arial" panose="020B0604020202020204" pitchFamily="34" charset="0"/>
            </a:endParaRPr>
          </a:p>
        </p:txBody>
      </p:sp>
    </p:spTree>
    <p:extLst>
      <p:ext uri="{BB962C8B-B14F-4D97-AF65-F5344CB8AC3E}">
        <p14:creationId xmlns:p14="http://schemas.microsoft.com/office/powerpoint/2010/main" val="93743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endParaRPr lang="fr-FR" sz="1100" dirty="0"/>
          </a:p>
          <a:p>
            <a:pPr fontAlgn="base"/>
            <a:r>
              <a:rPr lang="fr-FR" sz="1100" dirty="0"/>
              <a:t>L’entretien professionnel est un </a:t>
            </a:r>
            <a:r>
              <a:rPr lang="fr-FR" sz="1100" b="1" dirty="0"/>
              <a:t>outil capital dans la gestion des ressources humaines.</a:t>
            </a:r>
          </a:p>
          <a:p>
            <a:pPr fontAlgn="base"/>
            <a:endParaRPr lang="fr-FR" sz="1100" b="1" dirty="0"/>
          </a:p>
          <a:p>
            <a:pPr fontAlgn="base"/>
            <a:r>
              <a:rPr lang="fr-FR" sz="1100" b="1" dirty="0"/>
              <a:t>Trois enjeux forts se présentent notamment pour les TPE et PME</a:t>
            </a:r>
            <a:r>
              <a:rPr lang="fr-FR" sz="1100" dirty="0"/>
              <a:t/>
            </a:r>
            <a:br>
              <a:rPr lang="fr-FR" sz="1100" dirty="0"/>
            </a:br>
            <a:endParaRPr lang="fr-FR" sz="1100" dirty="0"/>
          </a:p>
          <a:p>
            <a:r>
              <a:rPr lang="fr-FR" sz="1100" dirty="0"/>
              <a:t>PREMIER ENJEU : </a:t>
            </a:r>
            <a:r>
              <a:rPr lang="fr-FR" sz="1100" b="1" dirty="0">
                <a:solidFill>
                  <a:schemeClr val="accent6"/>
                </a:solidFill>
              </a:rPr>
              <a:t>PROSPECTIVE</a:t>
            </a:r>
          </a:p>
          <a:p>
            <a:r>
              <a:rPr lang="fr-FR" sz="1100" dirty="0"/>
              <a:t>Un enjeu fort d’adaptation de son entreprise et de son business au marché</a:t>
            </a:r>
          </a:p>
          <a:p>
            <a:endParaRPr lang="fr-FR" sz="1100" dirty="0"/>
          </a:p>
          <a:p>
            <a:pPr marL="170175" indent="-170175">
              <a:buFont typeface="Arial" panose="020B0604020202020204" pitchFamily="34" charset="0"/>
              <a:buChar char="•"/>
            </a:pPr>
            <a:r>
              <a:rPr lang="fr-FR" sz="1100" dirty="0"/>
              <a:t>Anticiper l’évolution des marchés et des débouchés</a:t>
            </a:r>
          </a:p>
          <a:p>
            <a:pPr marL="170175" indent="-170175">
              <a:buFont typeface="Arial" panose="020B0604020202020204" pitchFamily="34" charset="0"/>
              <a:buChar char="•"/>
            </a:pPr>
            <a:r>
              <a:rPr lang="fr-FR" sz="1100" dirty="0"/>
              <a:t>Anticiper l’évolution des produits/services</a:t>
            </a:r>
          </a:p>
          <a:p>
            <a:pPr marL="170175" indent="-170175">
              <a:buFont typeface="Arial" panose="020B0604020202020204" pitchFamily="34" charset="0"/>
              <a:buChar char="•"/>
            </a:pPr>
            <a:r>
              <a:rPr lang="fr-FR" sz="1100" dirty="0"/>
              <a:t>Anticiper l’évolution des métiers (métiers à obsolescence, métiers à évolution et nouveaux métiers)</a:t>
            </a:r>
          </a:p>
          <a:p>
            <a:pPr fontAlgn="base"/>
            <a:endParaRPr lang="fr-FR" sz="1100" dirty="0"/>
          </a:p>
          <a:p>
            <a:pPr fontAlgn="base"/>
            <a:r>
              <a:rPr lang="fr-FR" sz="1100" dirty="0"/>
              <a:t>DEUXIEME ENJEU : </a:t>
            </a:r>
            <a:r>
              <a:rPr lang="fr-FR" sz="1100" b="1" dirty="0">
                <a:solidFill>
                  <a:schemeClr val="accent6"/>
                </a:solidFill>
              </a:rPr>
              <a:t>L’HUMAIN</a:t>
            </a:r>
          </a:p>
          <a:p>
            <a:pPr fontAlgn="base"/>
            <a:endParaRPr lang="fr-FR" sz="1100" dirty="0"/>
          </a:p>
          <a:p>
            <a:pPr fontAlgn="base"/>
            <a:r>
              <a:rPr lang="fr-FR" sz="1100" dirty="0"/>
              <a:t>Détecter les compétences de ses salariés qui sont sous-utilisées par l’entreprise ;</a:t>
            </a:r>
          </a:p>
          <a:p>
            <a:pPr fontAlgn="base"/>
            <a:r>
              <a:rPr lang="fr-FR" sz="1100" dirty="0"/>
              <a:t>Identifier les manques et les besoins de ses salariés pour faire face aux mutations du secteur  ;</a:t>
            </a:r>
          </a:p>
          <a:p>
            <a:pPr fontAlgn="base"/>
            <a:r>
              <a:rPr lang="fr-FR" sz="1100" dirty="0"/>
              <a:t>Connaître les projets professionnels et les désirs de mobilité de ses collaborateurs ;</a:t>
            </a:r>
          </a:p>
          <a:p>
            <a:pPr fontAlgn="base"/>
            <a:r>
              <a:rPr lang="fr-FR" sz="1100" dirty="0"/>
              <a:t>Valoriser et motiver les équipes ;</a:t>
            </a:r>
          </a:p>
          <a:p>
            <a:pPr fontAlgn="base"/>
            <a:r>
              <a:rPr lang="fr-FR" sz="1100" dirty="0"/>
              <a:t>Faire évoluer les salariés, notamment pour leur donner envie de rester dans l’entreprise ;</a:t>
            </a:r>
          </a:p>
          <a:p>
            <a:pPr fontAlgn="base"/>
            <a:r>
              <a:rPr lang="fr-FR" sz="1100" dirty="0"/>
              <a:t>Recueillir leurs souhaits en matière de formation et construire plus efficacement le plan de formation ;</a:t>
            </a:r>
          </a:p>
          <a:p>
            <a:pPr fontAlgn="base"/>
            <a:r>
              <a:rPr lang="fr-FR" sz="1100" dirty="0"/>
              <a:t>Optimiser le budget nécessaire à la mise en œuvre des actions de formation ;</a:t>
            </a:r>
          </a:p>
          <a:p>
            <a:pPr fontAlgn="base"/>
            <a:r>
              <a:rPr lang="fr-FR" sz="1100" dirty="0"/>
              <a:t>Proposer des outils de formation tels que le bilan de compétences ou la Validation des Acquis de l’Expérience (VAE) ;</a:t>
            </a:r>
          </a:p>
          <a:p>
            <a:pPr fontAlgn="base"/>
            <a:r>
              <a:rPr lang="fr-FR" sz="1100" dirty="0"/>
              <a:t>Informer les salariés sur les évolutions, l’activité de l’entreprise et ses orientations stratégiques.</a:t>
            </a:r>
          </a:p>
          <a:p>
            <a:pPr fontAlgn="base"/>
            <a:endParaRPr lang="fr-FR" sz="1100" dirty="0"/>
          </a:p>
          <a:p>
            <a:pPr fontAlgn="base"/>
            <a:r>
              <a:rPr lang="fr-FR" sz="1100" dirty="0"/>
              <a:t>En gérant son capital humain, une entreprise s’assure de sa future compétitivité sur son marché, en cohérence avec son développement, son business et sa vision stratégique</a:t>
            </a:r>
          </a:p>
          <a:p>
            <a:pPr fontAlgn="base"/>
            <a:r>
              <a:rPr lang="fr-FR" sz="1100" dirty="0"/>
              <a:t>L’EP est un véritable outil de management qui va permettre aux dirigeants de mieux piloter leur activité. </a:t>
            </a:r>
          </a:p>
          <a:p>
            <a:pPr fontAlgn="base"/>
            <a:endParaRPr lang="fr-FR" sz="1100" dirty="0"/>
          </a:p>
          <a:p>
            <a:pPr fontAlgn="base"/>
            <a:r>
              <a:rPr lang="fr-FR" sz="1100" dirty="0"/>
              <a:t>Les enjeux de l’entretien professionnel sont donc multiples :</a:t>
            </a:r>
          </a:p>
          <a:p>
            <a:pPr fontAlgn="base"/>
            <a:r>
              <a:rPr lang="fr-FR" sz="1100" dirty="0"/>
              <a:t>Aider le salarié à identifier ses besoins et à formaliser son projet ;</a:t>
            </a:r>
          </a:p>
          <a:p>
            <a:pPr fontAlgn="base"/>
            <a:r>
              <a:rPr lang="fr-FR" sz="1100" dirty="0"/>
              <a:t>L’aider à prendre du recul sur son parcours professionnel, et en particulier sur ce que les formations qu’il a suivies, ou expériences qu’il a vécues, lui ont  permis d’apprendre ;</a:t>
            </a:r>
          </a:p>
          <a:p>
            <a:pPr fontAlgn="base"/>
            <a:r>
              <a:rPr lang="fr-FR" sz="1100" dirty="0"/>
              <a:t>Garder la trace écrite de toutes les actions posées par l’employeur pour répondre à son obligation légale d’adapter le salarié aux exigences de son poste de travail et de veiller au maintien de sa capacité à occuper un emploi.</a:t>
            </a:r>
          </a:p>
          <a:p>
            <a:pPr fontAlgn="base"/>
            <a:endParaRPr lang="fr-FR" sz="1100" dirty="0"/>
          </a:p>
          <a:p>
            <a:pPr fontAlgn="base"/>
            <a:r>
              <a:rPr lang="fr-FR" sz="1100" dirty="0"/>
              <a:t>Mais également de :</a:t>
            </a:r>
            <a:br>
              <a:rPr lang="fr-FR" sz="1100" dirty="0"/>
            </a:br>
            <a:r>
              <a:rPr lang="fr-FR" sz="1100" dirty="0"/>
              <a:t>– Consolider le dialogue entre le collaborateur et son employeur/responsable hiérarchique</a:t>
            </a:r>
            <a:br>
              <a:rPr lang="fr-FR" sz="1100" dirty="0"/>
            </a:br>
            <a:r>
              <a:rPr lang="fr-FR" sz="1100" dirty="0"/>
              <a:t>– Responsabiliser à la fois le salarié et son employeur/responsable hiérarchique</a:t>
            </a:r>
            <a:br>
              <a:rPr lang="fr-FR" sz="1100" dirty="0"/>
            </a:br>
            <a:r>
              <a:rPr lang="fr-FR" sz="1100" dirty="0"/>
              <a:t>– Mettre l’Homme au cœur de l’entreprise</a:t>
            </a:r>
            <a:br>
              <a:rPr lang="fr-FR" sz="1100" dirty="0"/>
            </a:br>
            <a:r>
              <a:rPr lang="fr-FR" sz="1100" dirty="0"/>
              <a:t>– Rendre le salarié de plus en plus acteur de sa carrière</a:t>
            </a:r>
            <a:br>
              <a:rPr lang="fr-FR" sz="1100" dirty="0"/>
            </a:br>
            <a:r>
              <a:rPr lang="fr-FR" sz="1100" dirty="0"/>
              <a:t>– Développer l’employabilité des collaborateurs et donc de développer son entreprise</a:t>
            </a:r>
          </a:p>
          <a:p>
            <a:pPr fontAlgn="base"/>
            <a:endParaRPr lang="fr-FR" sz="1100" dirty="0"/>
          </a:p>
          <a:p>
            <a:endParaRPr lang="fr-FR" sz="1100" dirty="0"/>
          </a:p>
          <a:p>
            <a:r>
              <a:rPr lang="fr-FR" sz="1100" dirty="0"/>
              <a:t>TROISIEME ENJEU : </a:t>
            </a:r>
            <a:r>
              <a:rPr lang="fr-FR" sz="1100" b="1" dirty="0">
                <a:solidFill>
                  <a:schemeClr val="accent6"/>
                </a:solidFill>
              </a:rPr>
              <a:t>LES ENJEUX D’ORGANISATION </a:t>
            </a:r>
            <a:endParaRPr lang="fr-FR" sz="1100" dirty="0"/>
          </a:p>
          <a:p>
            <a:pPr marL="170175" indent="-170175">
              <a:buFontTx/>
              <a:buChar char="-"/>
            </a:pPr>
            <a:endParaRPr lang="fr-FR" sz="1100" dirty="0"/>
          </a:p>
          <a:p>
            <a:r>
              <a:rPr lang="fr-FR" sz="1100" dirty="0"/>
              <a:t>La gestion de la structure générationnelle (assurer la transmission des savoir-faire par les plus anciens à l’égard des plus jeunes)</a:t>
            </a:r>
          </a:p>
          <a:p>
            <a:r>
              <a:rPr lang="fr-FR" sz="1100" dirty="0"/>
              <a:t>La gestion des parcours professionnels et des carrières (garantir l’employabilité)</a:t>
            </a:r>
          </a:p>
          <a:p>
            <a:r>
              <a:rPr lang="fr-FR" sz="1100" dirty="0"/>
              <a:t>La gestion de la mobilité professionnelle.</a:t>
            </a:r>
          </a:p>
          <a:p>
            <a:endParaRPr lang="fr-FR" sz="1100" dirty="0"/>
          </a:p>
          <a:p>
            <a:endParaRPr lang="fr-FR" sz="1100" dirty="0"/>
          </a:p>
          <a:p>
            <a:r>
              <a:rPr lang="fr-FR" sz="1100" dirty="0"/>
              <a:t>L'entretien professionnel : un levier de croissance et de motivation</a:t>
            </a:r>
          </a:p>
          <a:p>
            <a:r>
              <a:rPr lang="fr-FR" sz="1100" b="1" dirty="0"/>
              <a:t>Nous réussissons mieux si nous savons pourquoi nous faisons ce que nous faisons et ce vers quoi nous voulons aller. </a:t>
            </a:r>
            <a:r>
              <a:rPr lang="fr-FR" sz="1100" dirty="0"/>
              <a:t>Nous sommes tous plus ou moins porteur d'un projet personnel et professionnel qui nous sert de fil conducteur tout au long de notre carrière. Un </a:t>
            </a:r>
            <a:r>
              <a:rPr lang="fr-FR" sz="1100" b="1" dirty="0"/>
              <a:t>projet personnel et professionnel</a:t>
            </a:r>
            <a:r>
              <a:rPr lang="fr-FR" sz="1100" dirty="0"/>
              <a:t> apporte au collaborateur le carburant nécessaire à sa </a:t>
            </a:r>
            <a:r>
              <a:rPr lang="fr-FR" sz="1100" b="1" dirty="0"/>
              <a:t>motivation</a:t>
            </a:r>
            <a:r>
              <a:rPr lang="fr-FR" sz="1100" dirty="0"/>
              <a:t> parce qu'il est </a:t>
            </a:r>
            <a:r>
              <a:rPr lang="fr-FR" sz="1100" b="1" dirty="0"/>
              <a:t>porteur de sens</a:t>
            </a:r>
            <a:r>
              <a:rPr lang="fr-FR" sz="1100" dirty="0"/>
              <a:t>. Dans la "vraie vie des entreprises", il est à noter que bon nombre de collaborateurs n'en n'ont pas réellement conscience.</a:t>
            </a:r>
          </a:p>
          <a:p>
            <a:r>
              <a:rPr lang="fr-FR" sz="1100" dirty="0"/>
              <a:t>Souvent enfermés dans des croyances limitantes, beaucoup de salariés renoncent à évoluer, à grandir, à aller vers ce qui est le plus en adéquation avec leur profil, alors qu'ils ont en eux tout le potentiel pour le faire. C'est sur ce point que l'entretien professionnel prend tout son sens : faire émerger le projet professionnel du collaborateur en l'aidant en premier lieu à le conscientiser, puis à le verbaliser et enfin à le formaliser. Cela ne peut se faire que si le conducteur de l'entretien (son manager, le responsable formation ou son RH) sait utiliser les bons leviers de communication. C'est la raison pour laquelle, </a:t>
            </a:r>
            <a:r>
              <a:rPr lang="fr-FR" sz="1100" b="1" dirty="0"/>
              <a:t>la formation à la conduite d'entretien est indispensable</a:t>
            </a:r>
            <a:r>
              <a:rPr lang="fr-FR" sz="1100" dirty="0"/>
              <a:t> si l'entreprise à l'ambition de tirer le meilleur profit de cet outil.</a:t>
            </a:r>
          </a:p>
          <a:p>
            <a:endParaRPr lang="fr-FR" sz="1100" dirty="0"/>
          </a:p>
          <a:p>
            <a:endParaRPr lang="fr-FR" sz="1100" dirty="0"/>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13</a:t>
            </a:fld>
            <a:endParaRPr lang="fr-FR" dirty="0"/>
          </a:p>
        </p:txBody>
      </p:sp>
    </p:spTree>
    <p:extLst>
      <p:ext uri="{BB962C8B-B14F-4D97-AF65-F5344CB8AC3E}">
        <p14:creationId xmlns:p14="http://schemas.microsoft.com/office/powerpoint/2010/main" val="382605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64716" algn="just">
              <a:defRPr/>
            </a:pPr>
            <a:r>
              <a:rPr lang="fr-FR" dirty="0" smtClean="0"/>
              <a:t>L’entretien professionnel doit permettre à chacun de se projeter dans l’avenir en toute sérénité.</a:t>
            </a:r>
          </a:p>
          <a:p>
            <a:pPr marL="264716" algn="just">
              <a:defRPr/>
            </a:pPr>
            <a:endParaRPr lang="fr-FR" dirty="0" smtClean="0"/>
          </a:p>
          <a:p>
            <a:pPr marL="264716" algn="just">
              <a:defRPr/>
            </a:pPr>
            <a:r>
              <a:rPr lang="fr-FR" dirty="0" smtClean="0"/>
              <a:t>Quels sont les bénéfices de l’EP pour</a:t>
            </a:r>
            <a:r>
              <a:rPr lang="fr-FR" baseline="0" dirty="0" smtClean="0"/>
              <a:t> les salariés ?</a:t>
            </a:r>
          </a:p>
          <a:p>
            <a:pPr marL="264716" algn="just">
              <a:defRPr/>
            </a:pPr>
            <a:r>
              <a:rPr lang="fr-FR" dirty="0" smtClean="0"/>
              <a:t>L’EP se positionne dans une démarche d’employabilité et de projection vers l’avenir, en tenant compte du parcours de chaque salarié et des perspectives de développement de l’entreprise</a:t>
            </a:r>
            <a:endParaRPr lang="fr-FR" baseline="0" dirty="0" smtClean="0"/>
          </a:p>
          <a:p>
            <a:pPr marL="264716" algn="just">
              <a:defRPr/>
            </a:pPr>
            <a:endParaRPr lang="fr-FR" dirty="0" smtClean="0"/>
          </a:p>
          <a:p>
            <a:pPr marL="264716" algn="just">
              <a:defRPr/>
            </a:pPr>
            <a:r>
              <a:rPr lang="fr-FR" dirty="0" smtClean="0"/>
              <a:t>Être écouté et se sentir reconnu. Être informé sur l’entreprise (évolution prévisible en matière d’emploi et de stratégie), Pouvoir exprimer ses souhaits, Clarifier son positionnement et son projet professionnel (motivations, compétences, évolution professionnelle, formation, qualification, mobilité).</a:t>
            </a:r>
            <a:endParaRPr lang="fr-FR" dirty="0"/>
          </a:p>
          <a:p>
            <a:pPr marL="444344" indent="-179628" algn="just">
              <a:buFont typeface="Arial" panose="020B0604020202020204" pitchFamily="34" charset="0"/>
              <a:buChar char="•"/>
              <a:defRPr/>
            </a:pPr>
            <a:endParaRPr lang="fr-FR" dirty="0"/>
          </a:p>
          <a:p>
            <a:pPr marL="264716" algn="just">
              <a:defRPr/>
            </a:pPr>
            <a:r>
              <a:rPr lang="fr-FR" b="1" dirty="0"/>
              <a:t>De son côté, le salarié a la </a:t>
            </a:r>
            <a:r>
              <a:rPr lang="fr-FR" b="1" u="sng" dirty="0"/>
              <a:t>co-responsabilité </a:t>
            </a:r>
            <a:r>
              <a:rPr lang="fr-FR" b="1" dirty="0"/>
              <a:t>de se (pré)occuper de son évolution  professionnelle et du maintien de son employabilité : il peut désormais s’appuyer sur son : droit d’être accueilli, conseillé, accompagné au titre du conseil en évolution professionnelle (CEP) et droit d’initiative à la formation en mobilisant son Compte personnel de formation (CPF).</a:t>
            </a:r>
          </a:p>
          <a:p>
            <a:pPr marL="264716" algn="just">
              <a:defRPr/>
            </a:pPr>
            <a:endParaRPr lang="fr-FR" dirty="0">
              <a:solidFill>
                <a:srgbClr val="C00000"/>
              </a:solidFill>
            </a:endParaRPr>
          </a:p>
          <a:p>
            <a:endParaRPr lang="fr-FR" dirty="0"/>
          </a:p>
        </p:txBody>
      </p:sp>
      <p:sp>
        <p:nvSpPr>
          <p:cNvPr id="4" name="Espace réservé du numéro de diapositive 3"/>
          <p:cNvSpPr>
            <a:spLocks noGrp="1"/>
          </p:cNvSpPr>
          <p:nvPr>
            <p:ph type="sldNum" sz="quarter" idx="10"/>
          </p:nvPr>
        </p:nvSpPr>
        <p:spPr/>
        <p:txBody>
          <a:bodyPr/>
          <a:lstStyle/>
          <a:p>
            <a:fld id="{D07A3D9C-9CAC-4678-8C42-F2A87140F380}" type="slidenum">
              <a:rPr lang="fr-FR" smtClean="0"/>
              <a:t>15</a:t>
            </a:fld>
            <a:endParaRPr lang="fr-FR" dirty="0"/>
          </a:p>
        </p:txBody>
      </p:sp>
    </p:spTree>
    <p:extLst>
      <p:ext uri="{BB962C8B-B14F-4D97-AF65-F5344CB8AC3E}">
        <p14:creationId xmlns:p14="http://schemas.microsoft.com/office/powerpoint/2010/main" val="81755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xfrm>
            <a:off x="-231775" y="803275"/>
            <a:ext cx="7142163" cy="4017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xfrm>
            <a:off x="644731" y="5028318"/>
            <a:ext cx="5633427" cy="4342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b="1" dirty="0" smtClean="0"/>
              <a:t>Laisser d’abord le groupe s’exprimer : « pour vous, évoluer c’est quoi ? » :  1 mot clé</a:t>
            </a:r>
          </a:p>
          <a:p>
            <a:pPr algn="just"/>
            <a:endParaRPr lang="fr-FR" dirty="0">
              <a:solidFill>
                <a:srgbClr val="FF0000"/>
              </a:solidFill>
            </a:endParaRPr>
          </a:p>
          <a:p>
            <a:pPr algn="just"/>
            <a:r>
              <a:rPr lang="fr-FR" dirty="0" smtClean="0"/>
              <a:t>Insister </a:t>
            </a:r>
            <a:r>
              <a:rPr lang="fr-FR" dirty="0"/>
              <a:t>sur la définition de l’expression « évolution professionnelle », de manière à la déconnecter de la seule « promotion verticale » </a:t>
            </a:r>
            <a:r>
              <a:rPr lang="fr-FR" dirty="0" smtClean="0"/>
              <a:t>  </a:t>
            </a:r>
            <a:endParaRPr lang="fr-FR" dirty="0"/>
          </a:p>
          <a:p>
            <a:pPr algn="just"/>
            <a:r>
              <a:rPr lang="fr-FR" dirty="0" smtClean="0"/>
              <a:t>Idées :</a:t>
            </a:r>
          </a:p>
          <a:p>
            <a:r>
              <a:rPr lang="fr-FR" b="1" i="1" dirty="0"/>
              <a:t>Mobilité interne</a:t>
            </a:r>
            <a:endParaRPr lang="fr-FR" dirty="0"/>
          </a:p>
          <a:p>
            <a:r>
              <a:rPr lang="fr-FR" dirty="0"/>
              <a:t>a - mobilité fonctionnelle (changement de poste ou d'affectation)</a:t>
            </a:r>
          </a:p>
          <a:p>
            <a:r>
              <a:rPr lang="fr-FR" dirty="0"/>
              <a:t>b - mobilité hiérarchique (dans la fonction publique : changement de grade</a:t>
            </a:r>
            <a:r>
              <a:rPr lang="fr-FR" dirty="0" smtClean="0"/>
              <a:t>)</a:t>
            </a:r>
          </a:p>
          <a:p>
            <a:r>
              <a:rPr lang="fr-FR" dirty="0" smtClean="0"/>
              <a:t>c – élargissement des missions (tutorat, compagnon, référent, etc.)</a:t>
            </a:r>
            <a:endParaRPr lang="fr-FR" dirty="0"/>
          </a:p>
          <a:p>
            <a:r>
              <a:rPr lang="fr-FR" b="1" i="1" dirty="0"/>
              <a:t>Mobilité externe</a:t>
            </a:r>
            <a:endParaRPr lang="fr-FR" dirty="0"/>
          </a:p>
          <a:p>
            <a:r>
              <a:rPr lang="fr-FR" dirty="0"/>
              <a:t>c - changement d'entreprise ou d'établissement</a:t>
            </a:r>
          </a:p>
          <a:p>
            <a:r>
              <a:rPr lang="fr-FR" dirty="0"/>
              <a:t>d - mobilité sectorielle (changement de branche professionnelle)</a:t>
            </a:r>
          </a:p>
          <a:p>
            <a:r>
              <a:rPr lang="fr-FR" dirty="0"/>
              <a:t>e - mobilité socio-professionnelle </a:t>
            </a:r>
            <a:r>
              <a:rPr lang="fr-FR" dirty="0" smtClean="0"/>
              <a:t>ou reconversion (changement </a:t>
            </a:r>
            <a:r>
              <a:rPr lang="fr-FR" dirty="0"/>
              <a:t>de métier ou de statut : salarié, fonctionnaire, indépendant, chef d'entreprise...)</a:t>
            </a:r>
          </a:p>
          <a:p>
            <a:r>
              <a:rPr lang="fr-FR" b="1" i="1" dirty="0"/>
              <a:t>Mobilité </a:t>
            </a:r>
            <a:r>
              <a:rPr lang="fr-FR" b="1" i="1" dirty="0" smtClean="0"/>
              <a:t>géographique</a:t>
            </a:r>
            <a:r>
              <a:rPr lang="fr-FR" dirty="0"/>
              <a:t> </a:t>
            </a:r>
          </a:p>
          <a:p>
            <a:r>
              <a:rPr lang="fr-FR" dirty="0"/>
              <a:t>La mobilité géographique (entendue au sens d'un déplacement impliquant au minimum un changement de mode de vie) ne doit pas être confondue avec la mobilité professionnelle bien que ces deux notions soient fortement liées : en effet, la mobilité professionnelle s'accompagne souvent d'une mobilité géographique, et réciproquement la mobilité géographique d'un actif implique toujours une forme de mobilité professionnelle</a:t>
            </a:r>
            <a:r>
              <a:rPr lang="fr-FR" dirty="0" smtClean="0"/>
              <a:t>.</a:t>
            </a:r>
          </a:p>
          <a:p>
            <a:pPr marL="283624" indent="-283624">
              <a:buFont typeface="Arial" panose="020B0604020202020204" pitchFamily="34" charset="0"/>
              <a:buChar char="•"/>
            </a:pPr>
            <a:r>
              <a:rPr lang="fr-FR" altLang="fr-FR" dirty="0">
                <a:solidFill>
                  <a:schemeClr val="tx1">
                    <a:lumMod val="65000"/>
                    <a:lumOff val="35000"/>
                  </a:schemeClr>
                </a:solidFill>
              </a:rPr>
              <a:t>Approfondissement/acquisition de compétences</a:t>
            </a:r>
          </a:p>
          <a:p>
            <a:pPr marL="170175" indent="-170175">
              <a:buFont typeface="Arial" panose="020B0604020202020204" pitchFamily="34" charset="0"/>
              <a:buChar char="•"/>
            </a:pPr>
            <a:endParaRPr lang="fr-FR" altLang="fr-FR" dirty="0">
              <a:solidFill>
                <a:schemeClr val="tx1">
                  <a:lumMod val="65000"/>
                  <a:lumOff val="35000"/>
                </a:schemeClr>
              </a:solidFill>
            </a:endParaRPr>
          </a:p>
          <a:p>
            <a:pPr marL="283624" indent="-283624">
              <a:buFont typeface="Arial" panose="020B0604020202020204" pitchFamily="34" charset="0"/>
              <a:buChar char="•"/>
            </a:pPr>
            <a:r>
              <a:rPr lang="fr-FR" altLang="fr-FR" dirty="0">
                <a:solidFill>
                  <a:schemeClr val="tx1">
                    <a:lumMod val="65000"/>
                    <a:lumOff val="35000"/>
                  </a:schemeClr>
                </a:solidFill>
              </a:rPr>
              <a:t>Evolution fonctionnelle (changement de poste ou d’affectation)</a:t>
            </a:r>
          </a:p>
          <a:p>
            <a:pPr marL="170175" indent="-170175">
              <a:buFont typeface="Arial" panose="020B0604020202020204" pitchFamily="34" charset="0"/>
              <a:buChar char="•"/>
            </a:pPr>
            <a:endParaRPr lang="fr-FR" altLang="fr-FR" dirty="0">
              <a:solidFill>
                <a:schemeClr val="tx1">
                  <a:lumMod val="65000"/>
                  <a:lumOff val="35000"/>
                </a:schemeClr>
              </a:solidFill>
            </a:endParaRPr>
          </a:p>
          <a:p>
            <a:pPr marL="283624" indent="-283624">
              <a:buFont typeface="Arial" panose="020B0604020202020204" pitchFamily="34" charset="0"/>
              <a:buChar char="•"/>
            </a:pPr>
            <a:r>
              <a:rPr lang="fr-FR" altLang="fr-FR" dirty="0">
                <a:solidFill>
                  <a:schemeClr val="tx1">
                    <a:lumMod val="65000"/>
                    <a:lumOff val="35000"/>
                  </a:schemeClr>
                </a:solidFill>
              </a:rPr>
              <a:t>Promotion verticale </a:t>
            </a:r>
          </a:p>
          <a:p>
            <a:pPr marL="170175" indent="-170175">
              <a:buFont typeface="Arial" panose="020B0604020202020204" pitchFamily="34" charset="0"/>
              <a:buChar char="•"/>
            </a:pPr>
            <a:endParaRPr lang="fr-FR" altLang="fr-FR" dirty="0">
              <a:solidFill>
                <a:schemeClr val="tx1">
                  <a:lumMod val="65000"/>
                  <a:lumOff val="35000"/>
                </a:schemeClr>
              </a:solidFill>
            </a:endParaRPr>
          </a:p>
          <a:p>
            <a:pPr marL="283624" indent="-283624">
              <a:buFont typeface="Arial" panose="020B0604020202020204" pitchFamily="34" charset="0"/>
              <a:buChar char="•"/>
            </a:pPr>
            <a:r>
              <a:rPr lang="fr-FR" altLang="fr-FR" dirty="0">
                <a:solidFill>
                  <a:schemeClr val="tx1">
                    <a:lumMod val="65000"/>
                    <a:lumOff val="35000"/>
                  </a:schemeClr>
                </a:solidFill>
              </a:rPr>
              <a:t>Changement de métier</a:t>
            </a:r>
          </a:p>
          <a:p>
            <a:pPr marL="170175" indent="-170175">
              <a:buFont typeface="Arial" panose="020B0604020202020204" pitchFamily="34" charset="0"/>
              <a:buChar char="•"/>
            </a:pPr>
            <a:endParaRPr lang="fr-FR" altLang="fr-FR" dirty="0">
              <a:solidFill>
                <a:schemeClr val="tx1">
                  <a:lumMod val="65000"/>
                  <a:lumOff val="35000"/>
                </a:schemeClr>
              </a:solidFill>
            </a:endParaRPr>
          </a:p>
          <a:p>
            <a:pPr marL="283624" indent="-283624">
              <a:buFont typeface="Arial" panose="020B0604020202020204" pitchFamily="34" charset="0"/>
              <a:buChar char="•"/>
            </a:pPr>
            <a:r>
              <a:rPr lang="fr-FR" altLang="fr-FR" dirty="0">
                <a:solidFill>
                  <a:schemeClr val="tx1">
                    <a:lumMod val="65000"/>
                    <a:lumOff val="35000"/>
                  </a:schemeClr>
                </a:solidFill>
              </a:rPr>
              <a:t>Reconversion</a:t>
            </a:r>
          </a:p>
          <a:p>
            <a:pPr marL="170175" indent="-170175">
              <a:buFont typeface="Arial" panose="020B0604020202020204" pitchFamily="34" charset="0"/>
              <a:buChar char="•"/>
            </a:pPr>
            <a:endParaRPr lang="fr-FR" altLang="fr-FR" dirty="0">
              <a:solidFill>
                <a:schemeClr val="tx1">
                  <a:lumMod val="65000"/>
                  <a:lumOff val="35000"/>
                </a:schemeClr>
              </a:solidFill>
            </a:endParaRPr>
          </a:p>
          <a:p>
            <a:pPr marL="283624" indent="-283624">
              <a:buFont typeface="Arial" panose="020B0604020202020204" pitchFamily="34" charset="0"/>
              <a:buChar char="•"/>
            </a:pPr>
            <a:r>
              <a:rPr lang="fr-FR" altLang="fr-FR" dirty="0">
                <a:solidFill>
                  <a:schemeClr val="tx1">
                    <a:lumMod val="65000"/>
                    <a:lumOff val="35000"/>
                  </a:schemeClr>
                </a:solidFill>
              </a:rPr>
              <a:t>Changement de statut</a:t>
            </a:r>
          </a:p>
          <a:p>
            <a:endParaRPr lang="fr-FR" altLang="fr-FR" dirty="0">
              <a:solidFill>
                <a:schemeClr val="tx1">
                  <a:lumMod val="65000"/>
                  <a:lumOff val="35000"/>
                </a:schemeClr>
              </a:solidFill>
            </a:endParaRPr>
          </a:p>
          <a:p>
            <a:pPr marL="283624" indent="-283624">
              <a:buFont typeface="Arial" panose="020B0604020202020204" pitchFamily="34" charset="0"/>
              <a:buChar char="•"/>
            </a:pPr>
            <a:r>
              <a:rPr lang="fr-FR" altLang="fr-FR" dirty="0">
                <a:solidFill>
                  <a:schemeClr val="tx1">
                    <a:lumMod val="65000"/>
                    <a:lumOff val="35000"/>
                  </a:schemeClr>
                </a:solidFill>
              </a:rPr>
              <a:t>Elargissement des missions</a:t>
            </a:r>
          </a:p>
          <a:p>
            <a:pPr marL="170175" indent="-170175">
              <a:buFont typeface="Arial" panose="020B0604020202020204" pitchFamily="34" charset="0"/>
              <a:buChar char="•"/>
            </a:pPr>
            <a:endParaRPr lang="fr-FR" altLang="fr-FR" dirty="0">
              <a:solidFill>
                <a:schemeClr val="tx1">
                  <a:lumMod val="65000"/>
                  <a:lumOff val="35000"/>
                </a:schemeClr>
              </a:solidFill>
            </a:endParaRPr>
          </a:p>
          <a:p>
            <a:pPr marL="283624" indent="-283624">
              <a:buFont typeface="Arial" panose="020B0604020202020204" pitchFamily="34" charset="0"/>
              <a:buChar char="•"/>
            </a:pPr>
            <a:r>
              <a:rPr lang="fr-FR" altLang="fr-FR" dirty="0">
                <a:solidFill>
                  <a:schemeClr val="tx1">
                    <a:lumMod val="65000"/>
                    <a:lumOff val="35000"/>
                  </a:schemeClr>
                </a:solidFill>
              </a:rPr>
              <a:t>Augmentation du périmètre de responsabilités</a:t>
            </a:r>
          </a:p>
          <a:p>
            <a:endParaRPr lang="fr-FR" altLang="fr-FR" dirty="0">
              <a:solidFill>
                <a:schemeClr val="tx1">
                  <a:lumMod val="65000"/>
                  <a:lumOff val="35000"/>
                </a:schemeClr>
              </a:solidFill>
            </a:endParaRPr>
          </a:p>
          <a:p>
            <a:pPr marL="283624" indent="-283624">
              <a:buFont typeface="Arial" panose="020B0604020202020204" pitchFamily="34" charset="0"/>
              <a:buChar char="•"/>
            </a:pPr>
            <a:r>
              <a:rPr lang="fr-FR" altLang="fr-FR" dirty="0" smtClean="0">
                <a:solidFill>
                  <a:schemeClr val="tx1">
                    <a:lumMod val="65000"/>
                    <a:lumOff val="35000"/>
                  </a:schemeClr>
                </a:solidFill>
              </a:rPr>
              <a:t>…</a:t>
            </a:r>
            <a:endParaRPr lang="fr-FR" dirty="0"/>
          </a:p>
          <a:p>
            <a:pPr algn="just"/>
            <a:endParaRPr lang="fr-FR" dirty="0"/>
          </a:p>
        </p:txBody>
      </p:sp>
      <p:sp>
        <p:nvSpPr>
          <p:cNvPr id="67589"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37422" indent="-283624" eaLnBrk="0" hangingPunct="0">
              <a:spcBef>
                <a:spcPct val="30000"/>
              </a:spcBef>
              <a:defRPr sz="1100">
                <a:solidFill>
                  <a:schemeClr val="tx1"/>
                </a:solidFill>
                <a:latin typeface="Calibri" pitchFamily="34" charset="0"/>
                <a:ea typeface="ＭＳ Ｐゴシック" pitchFamily="34" charset="-128"/>
              </a:defRPr>
            </a:lvl2pPr>
            <a:lvl3pPr marL="1134496" indent="-226899" eaLnBrk="0" hangingPunct="0">
              <a:spcBef>
                <a:spcPct val="30000"/>
              </a:spcBef>
              <a:defRPr sz="1100">
                <a:solidFill>
                  <a:schemeClr val="tx1"/>
                </a:solidFill>
                <a:latin typeface="Calibri" pitchFamily="34" charset="0"/>
                <a:ea typeface="ＭＳ Ｐゴシック" pitchFamily="34" charset="-128"/>
              </a:defRPr>
            </a:lvl3pPr>
            <a:lvl4pPr marL="1588295" indent="-226899" eaLnBrk="0" hangingPunct="0">
              <a:spcBef>
                <a:spcPct val="30000"/>
              </a:spcBef>
              <a:defRPr sz="1100">
                <a:solidFill>
                  <a:schemeClr val="tx1"/>
                </a:solidFill>
                <a:latin typeface="Calibri" pitchFamily="34" charset="0"/>
                <a:ea typeface="ＭＳ Ｐゴシック" pitchFamily="34" charset="-128"/>
              </a:defRPr>
            </a:lvl4pPr>
            <a:lvl5pPr marL="2042093" indent="-226899" eaLnBrk="0" hangingPunct="0">
              <a:spcBef>
                <a:spcPct val="30000"/>
              </a:spcBef>
              <a:defRPr sz="1100">
                <a:solidFill>
                  <a:schemeClr val="tx1"/>
                </a:solidFill>
                <a:latin typeface="Calibri" pitchFamily="34" charset="0"/>
                <a:ea typeface="ＭＳ Ｐゴシック" pitchFamily="34" charset="-128"/>
              </a:defRPr>
            </a:lvl5pPr>
            <a:lvl6pPr marL="2495892" indent="-226899" defTabSz="453798"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49691" indent="-226899" defTabSz="453798"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03490" indent="-226899" defTabSz="453798"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57288" indent="-226899" defTabSz="453798"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6499EE9D-0848-4C0D-AC7B-6B8192895C17}" type="slidenum">
              <a:rPr lang="fr-FR" altLang="fr-FR" smtClean="0">
                <a:latin typeface="Arial" charset="0"/>
              </a:rPr>
              <a:pPr eaLnBrk="1" hangingPunct="1">
                <a:spcBef>
                  <a:spcPct val="0"/>
                </a:spcBef>
              </a:pPr>
              <a:t>16</a:t>
            </a:fld>
            <a:endParaRPr lang="fr-FR" altLang="fr-FR" dirty="0" smtClean="0">
              <a:latin typeface="Arial" charset="0"/>
            </a:endParaRPr>
          </a:p>
        </p:txBody>
      </p:sp>
    </p:spTree>
    <p:extLst>
      <p:ext uri="{BB962C8B-B14F-4D97-AF65-F5344CB8AC3E}">
        <p14:creationId xmlns:p14="http://schemas.microsoft.com/office/powerpoint/2010/main" val="2468994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dirty="0"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2BE61028-CCF9-4AB4-B32B-7C784B0FD2D8}" type="datetime1">
              <a:rPr lang="en-US" smtClean="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012159" y="122155"/>
            <a:ext cx="973666" cy="274320"/>
          </a:xfrm>
        </p:spPr>
        <p:txBody>
          <a:bodyPr/>
          <a:lstStyle/>
          <a:p>
            <a:fld id="{4FAB73BC-B049-4115-A692-8D63A059BFB8}" type="slidenum">
              <a:rPr lang="en-US" dirty="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2"/>
          <a:stretch>
            <a:fillRect/>
          </a:stretch>
        </p:blipFill>
        <p:spPr>
          <a:xfrm>
            <a:off x="11125390" y="5949334"/>
            <a:ext cx="853032" cy="56801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3EEAFC-38B3-49C9-A91A-58D23C32E669}" type="datetime1">
              <a:rPr lang="en-US" smtClean="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7730" y="161344"/>
            <a:ext cx="973666" cy="274320"/>
          </a:xfrm>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6D6B455-C18C-4944-BA52-F1C9A7752419}" type="datetime1">
              <a:rPr lang="en-US" smtClean="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7730" y="178763"/>
            <a:ext cx="973666" cy="274320"/>
          </a:xfrm>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1"/>
          <p:cNvSpPr txBox="1">
            <a:spLocks/>
          </p:cNvSpPr>
          <p:nvPr userDrawn="1"/>
        </p:nvSpPr>
        <p:spPr>
          <a:xfrm rot="16200000">
            <a:off x="-1667845" y="4713922"/>
            <a:ext cx="3788882" cy="273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fr-FR" sz="800" dirty="0" smtClean="0">
                <a:solidFill>
                  <a:srgbClr val="000000"/>
                </a:solidFill>
              </a:rPr>
              <a:t>Apec - Les ateliers Pratiques RH : manager efficacement avec l’ENTRETIEN PROFESSIONNEL- MISE</a:t>
            </a:r>
            <a:r>
              <a:rPr lang="fr-FR" sz="800" baseline="0" dirty="0" smtClean="0">
                <a:solidFill>
                  <a:srgbClr val="000000"/>
                </a:solidFill>
              </a:rPr>
              <a:t> à JOUR</a:t>
            </a:r>
            <a:r>
              <a:rPr lang="fr-FR" sz="800" dirty="0" smtClean="0">
                <a:solidFill>
                  <a:srgbClr val="000000"/>
                </a:solidFill>
              </a:rPr>
              <a:t> 2018</a:t>
            </a:r>
            <a:endParaRPr lang="fr-FR" sz="800"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1">
    <p:spTree>
      <p:nvGrpSpPr>
        <p:cNvPr id="1" name=""/>
        <p:cNvGrpSpPr/>
        <p:nvPr/>
      </p:nvGrpSpPr>
      <p:grpSpPr>
        <a:xfrm>
          <a:off x="0" y="0"/>
          <a:ext cx="0" cy="0"/>
          <a:chOff x="0" y="0"/>
          <a:chExt cx="0" cy="0"/>
        </a:xfrm>
      </p:grpSpPr>
      <p:sp>
        <p:nvSpPr>
          <p:cNvPr id="17" name="Espace réservé du texte 16"/>
          <p:cNvSpPr>
            <a:spLocks noGrp="1"/>
          </p:cNvSpPr>
          <p:nvPr>
            <p:ph type="body" sz="quarter" idx="13"/>
          </p:nvPr>
        </p:nvSpPr>
        <p:spPr>
          <a:xfrm>
            <a:off x="705339" y="1622425"/>
            <a:ext cx="10697307" cy="4332288"/>
          </a:xfrm>
        </p:spPr>
        <p:txBody>
          <a:bodyPr/>
          <a:lstStyle>
            <a:lvl1pPr>
              <a:defRPr>
                <a:solidFill>
                  <a:schemeClr val="bg2"/>
                </a:solidFill>
              </a:defRPr>
            </a:lvl1pPr>
            <a:lvl2pPr marL="266693" indent="-266693">
              <a:defRPr/>
            </a:lvl2pPr>
            <a:lvl3pPr marL="265107" indent="3175">
              <a:defRPr/>
            </a:lvl3pPr>
            <a:lvl4pPr marL="450839" indent="-4763" defTabSz="444489">
              <a:defRPr/>
            </a:lvl4pPr>
            <a:lvl5pPr marL="714357" indent="-85723">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p:txBody>
          <a:bodyPr/>
          <a:lstStyle>
            <a:lvl1pPr>
              <a:defRPr cap="all" baseline="0"/>
            </a:lvl1pPr>
          </a:lstStyle>
          <a:p>
            <a:r>
              <a:rPr lang="fr-FR" dirty="0" smtClean="0"/>
              <a:t>Modifiez le style du titre</a:t>
            </a:r>
            <a:endParaRPr lang="fr-FR" dirty="0"/>
          </a:p>
        </p:txBody>
      </p:sp>
      <p:sp>
        <p:nvSpPr>
          <p:cNvPr id="5" name="Espace réservé du pied de page 4"/>
          <p:cNvSpPr>
            <a:spLocks noGrp="1"/>
          </p:cNvSpPr>
          <p:nvPr>
            <p:ph type="ftr" sz="quarter" idx="14"/>
          </p:nvPr>
        </p:nvSpPr>
        <p:spPr/>
        <p:txBody>
          <a:bodyPr/>
          <a:lstStyle>
            <a:lvl1pPr>
              <a:defRPr sz="700">
                <a:solidFill>
                  <a:schemeClr val="tx1"/>
                </a:solidFill>
              </a:defRPr>
            </a:lvl1pPr>
          </a:lstStyle>
          <a:p>
            <a:pPr>
              <a:defRPr/>
            </a:pPr>
            <a:r>
              <a:rPr lang="fr-FR"/>
              <a:t>Commission études 18 mai 2017 - NFE - VLE</a:t>
            </a:r>
          </a:p>
        </p:txBody>
      </p:sp>
    </p:spTree>
    <p:extLst>
      <p:ext uri="{BB962C8B-B14F-4D97-AF65-F5344CB8AC3E}">
        <p14:creationId xmlns:p14="http://schemas.microsoft.com/office/powerpoint/2010/main" val="32494008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Titre 7"/>
          <p:cNvSpPr>
            <a:spLocks noGrp="1"/>
          </p:cNvSpPr>
          <p:nvPr>
            <p:ph type="title"/>
          </p:nvPr>
        </p:nvSpPr>
        <p:spPr/>
        <p:txBody>
          <a:bodyPr/>
          <a:lstStyle/>
          <a:p>
            <a:r>
              <a:rPr lang="fr-FR" smtClean="0"/>
              <a:t>Modifiez le style du titre</a:t>
            </a:r>
            <a:endParaRPr lang="fr-FR"/>
          </a:p>
        </p:txBody>
      </p:sp>
      <p:sp>
        <p:nvSpPr>
          <p:cNvPr id="6" name="Espace réservé de la date 8"/>
          <p:cNvSpPr>
            <a:spLocks noGrp="1"/>
          </p:cNvSpPr>
          <p:nvPr>
            <p:ph type="dt" sz="half" idx="10"/>
          </p:nvPr>
        </p:nvSpPr>
        <p:spPr>
          <a:xfrm>
            <a:off x="1023816" y="6470650"/>
            <a:ext cx="2155093" cy="274638"/>
          </a:xfrm>
          <a:prstGeom prst="rect">
            <a:avLst/>
          </a:prstGeom>
        </p:spPr>
        <p:txBody>
          <a:bodyPr/>
          <a:lstStyle>
            <a:lvl1pPr eaLnBrk="1" fontAlgn="auto" hangingPunct="1">
              <a:spcBef>
                <a:spcPts val="0"/>
              </a:spcBef>
              <a:spcAft>
                <a:spcPts val="0"/>
              </a:spcAft>
              <a:defRPr sz="1463">
                <a:solidFill>
                  <a:srgbClr val="2E2B21"/>
                </a:solidFill>
                <a:latin typeface="Tw Cen MT" panose="020B0602020104020603"/>
                <a:ea typeface="+mn-ea"/>
              </a:defRPr>
            </a:lvl1pPr>
          </a:lstStyle>
          <a:p>
            <a:pPr>
              <a:defRPr/>
            </a:pPr>
            <a:fld id="{1E016BAA-94D1-48ED-BE0E-A4AB5A77287F}" type="datetimeFigureOut">
              <a:rPr lang="en-US"/>
              <a:pPr>
                <a:defRPr/>
              </a:pPr>
              <a:t>7/9/2019</a:t>
            </a:fld>
            <a:endParaRPr lang="en-US" dirty="0"/>
          </a:p>
        </p:txBody>
      </p:sp>
      <p:sp>
        <p:nvSpPr>
          <p:cNvPr id="7" name="Espace réservé du numéro de diapositive 10"/>
          <p:cNvSpPr>
            <a:spLocks noGrp="1"/>
          </p:cNvSpPr>
          <p:nvPr>
            <p:ph type="sldNum" sz="quarter" idx="11"/>
          </p:nvPr>
        </p:nvSpPr>
        <p:spPr/>
        <p:txBody>
          <a:bodyPr/>
          <a:lstStyle>
            <a:lvl1pPr eaLnBrk="0" fontAlgn="base" hangingPunct="0">
              <a:spcBef>
                <a:spcPct val="0"/>
              </a:spcBef>
              <a:spcAft>
                <a:spcPct val="0"/>
              </a:spcAft>
              <a:defRPr b="1">
                <a:solidFill>
                  <a:srgbClr val="9CBEBD"/>
                </a:solidFill>
                <a:ea typeface="ＭＳ Ｐゴシック" panose="020B0600070205080204" pitchFamily="34" charset="-128"/>
              </a:defRPr>
            </a:lvl1pPr>
          </a:lstStyle>
          <a:p>
            <a:pPr>
              <a:defRPr/>
            </a:pPr>
            <a:fld id="{ADCD7B91-5EC6-45EF-AF45-BAA9CDE65D7D}" type="slidenum">
              <a:rPr lang="en-US"/>
              <a:pPr>
                <a:defRPr/>
              </a:pPr>
              <a:t>‹N°›</a:t>
            </a:fld>
            <a:endParaRPr lang="en-US" dirty="0"/>
          </a:p>
        </p:txBody>
      </p:sp>
    </p:spTree>
    <p:extLst>
      <p:ext uri="{BB962C8B-B14F-4D97-AF65-F5344CB8AC3E}">
        <p14:creationId xmlns:p14="http://schemas.microsoft.com/office/powerpoint/2010/main" val="1732436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ersonnalisable">
    <p:spTree>
      <p:nvGrpSpPr>
        <p:cNvPr id="1" name=""/>
        <p:cNvGrpSpPr/>
        <p:nvPr/>
      </p:nvGrpSpPr>
      <p:grpSpPr>
        <a:xfrm>
          <a:off x="0" y="0"/>
          <a:ext cx="0" cy="0"/>
          <a:chOff x="0" y="0"/>
          <a:chExt cx="0" cy="0"/>
        </a:xfrm>
      </p:grpSpPr>
      <p:pic>
        <p:nvPicPr>
          <p:cNvPr id="4" name="Picture 2" descr="V:\Apec\Charte PPT\Fond-bord-blan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Espace réservé du titre 1"/>
          <p:cNvSpPr>
            <a:spLocks noGrp="1"/>
          </p:cNvSpPr>
          <p:nvPr>
            <p:ph type="ctrTitle"/>
          </p:nvPr>
        </p:nvSpPr>
        <p:spPr>
          <a:xfrm>
            <a:off x="667195" y="304800"/>
            <a:ext cx="10470663"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0000"/>
              </a:lnSpc>
              <a:defRPr sz="4000" cap="all" baseline="0" smtClean="0">
                <a:solidFill>
                  <a:schemeClr val="tx1"/>
                </a:solidFill>
                <a:latin typeface="Arial" charset="0"/>
                <a:ea typeface="ＭＳ Ｐゴシック" pitchFamily="48" charset="-128"/>
              </a:defRPr>
            </a:lvl1pPr>
          </a:lstStyle>
          <a:p>
            <a:pPr lvl="0"/>
            <a:r>
              <a:rPr lang="fr-FR" noProof="0" dirty="0" smtClean="0"/>
              <a:t>Modifiez le style du titre</a:t>
            </a:r>
          </a:p>
        </p:txBody>
      </p:sp>
      <p:sp>
        <p:nvSpPr>
          <p:cNvPr id="50190" name="Espace réservé du texte 2"/>
          <p:cNvSpPr>
            <a:spLocks noGrp="1"/>
          </p:cNvSpPr>
          <p:nvPr>
            <p:ph type="subTitle" idx="1"/>
          </p:nvPr>
        </p:nvSpPr>
        <p:spPr>
          <a:xfrm>
            <a:off x="626152" y="2438400"/>
            <a:ext cx="8534400" cy="457200"/>
          </a:xfrm>
        </p:spPr>
        <p:txBody>
          <a:bodyPr/>
          <a:lstStyle>
            <a:lvl1pPr>
              <a:defRPr sz="1400" b="0" cap="all" baseline="0" smtClean="0">
                <a:solidFill>
                  <a:schemeClr val="tx1"/>
                </a:solidFill>
                <a:latin typeface="Arial" charset="0"/>
                <a:ea typeface="ＭＳ Ｐゴシック" pitchFamily="48" charset="-128"/>
              </a:defRPr>
            </a:lvl1pPr>
          </a:lstStyle>
          <a:p>
            <a:pPr lvl="0"/>
            <a:r>
              <a:rPr lang="fr-FR" noProof="0" dirty="0" smtClean="0"/>
              <a:t>Modifiez le style des sous-titres du masque</a:t>
            </a:r>
          </a:p>
        </p:txBody>
      </p:sp>
    </p:spTree>
    <p:extLst>
      <p:ext uri="{BB962C8B-B14F-4D97-AF65-F5344CB8AC3E}">
        <p14:creationId xmlns:p14="http://schemas.microsoft.com/office/powerpoint/2010/main" val="1279421635"/>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5">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prstClr val="black"/>
              </a:solidFill>
            </a:endParaRPr>
          </a:p>
        </p:txBody>
      </p:sp>
      <p:sp>
        <p:nvSpPr>
          <p:cNvPr id="5" name="Arrondir un rectangle à un seul coin 13"/>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blipFill dpi="0" rotWithShape="0">
            <a:blip r:embed="rId2">
              <a:extLst>
                <a:ext uri="{28A0092B-C50C-407E-A947-70E740481C1C}">
                  <a14:useLocalDpi xmlns:a14="http://schemas.microsoft.com/office/drawing/2010/main" val="0"/>
                </a:ext>
              </a:extLst>
            </a:blip>
            <a:srcRect/>
            <a:stretch>
              <a:fillRect/>
            </a:stretch>
          </a:blipFill>
          <a:ln>
            <a:noFill/>
          </a:ln>
        </p:spPr>
        <p:txBody>
          <a:bodyPr rot="10800000" vert="eaVert" anchor="ctr"/>
          <a:lstStyle/>
          <a:p>
            <a:pPr fontAlgn="base">
              <a:spcBef>
                <a:spcPct val="0"/>
              </a:spcBef>
              <a:spcAft>
                <a:spcPct val="0"/>
              </a:spcAft>
              <a:defRPr/>
            </a:pPr>
            <a:endParaRPr lang="fr-FR" sz="2400" dirty="0">
              <a:solidFill>
                <a:prstClr val="black"/>
              </a:solidFill>
              <a:latin typeface="Arial" charset="0"/>
              <a:ea typeface="ＭＳ Ｐゴシック" pitchFamily="34" charset="-128"/>
              <a:cs typeface="Arial" panose="020B0604020202020204" pitchFamily="34" charset="0"/>
            </a:endParaRPr>
          </a:p>
        </p:txBody>
      </p:sp>
      <p:pic>
        <p:nvPicPr>
          <p:cNvPr id="6" name="Image 10" descr="LogoPPTblanc.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53077" y="5867400"/>
            <a:ext cx="127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Espace réservé du titre 1"/>
          <p:cNvSpPr>
            <a:spLocks noGrp="1"/>
          </p:cNvSpPr>
          <p:nvPr>
            <p:ph type="ctrTitle"/>
          </p:nvPr>
        </p:nvSpPr>
        <p:spPr>
          <a:xfrm>
            <a:off x="617429" y="291353"/>
            <a:ext cx="10470663"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0000"/>
              </a:lnSpc>
              <a:defRPr sz="4000" cap="all" baseline="0" smtClean="0">
                <a:solidFill>
                  <a:schemeClr val="tx1"/>
                </a:solidFill>
                <a:latin typeface="Arial" charset="0"/>
                <a:ea typeface="ＭＳ Ｐゴシック" pitchFamily="48" charset="-128"/>
              </a:defRPr>
            </a:lvl1pPr>
          </a:lstStyle>
          <a:p>
            <a:pPr lvl="0"/>
            <a:r>
              <a:rPr lang="fr-FR" noProof="0" dirty="0" smtClean="0"/>
              <a:t>Modifiez le style du titre</a:t>
            </a:r>
          </a:p>
        </p:txBody>
      </p:sp>
      <p:sp>
        <p:nvSpPr>
          <p:cNvPr id="50190" name="Espace réservé du texte 2"/>
          <p:cNvSpPr>
            <a:spLocks noGrp="1"/>
          </p:cNvSpPr>
          <p:nvPr>
            <p:ph type="subTitle" idx="1"/>
          </p:nvPr>
        </p:nvSpPr>
        <p:spPr>
          <a:xfrm>
            <a:off x="593181" y="2424953"/>
            <a:ext cx="8534400" cy="457200"/>
          </a:xfrm>
        </p:spPr>
        <p:txBody>
          <a:bodyPr/>
          <a:lstStyle>
            <a:lvl1pPr>
              <a:defRPr sz="1400" b="0" cap="all" baseline="0" smtClean="0">
                <a:solidFill>
                  <a:schemeClr val="tx1"/>
                </a:solidFill>
                <a:latin typeface="Arial" charset="0"/>
                <a:ea typeface="ＭＳ Ｐゴシック" pitchFamily="48" charset="-128"/>
              </a:defRPr>
            </a:lvl1pPr>
          </a:lstStyle>
          <a:p>
            <a:pPr lvl="0"/>
            <a:r>
              <a:rPr lang="fr-FR" noProof="0" dirty="0" smtClean="0"/>
              <a:t>Modifiez le style des sous-titres du masque</a:t>
            </a:r>
          </a:p>
        </p:txBody>
      </p:sp>
    </p:spTree>
    <p:extLst>
      <p:ext uri="{BB962C8B-B14F-4D97-AF65-F5344CB8AC3E}">
        <p14:creationId xmlns:p14="http://schemas.microsoft.com/office/powerpoint/2010/main" val="58180219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Intercalaire neutr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Rectangle 4"/>
          <p:cNvSpPr/>
          <p:nvPr userDrawn="1"/>
        </p:nvSpPr>
        <p:spPr>
          <a:xfrm>
            <a:off x="0" y="0"/>
            <a:ext cx="12192000" cy="6858000"/>
          </a:xfrm>
          <a:prstGeom prst="rect">
            <a:avLst/>
          </a:prstGeom>
          <a:gradFill flip="none" rotWithShape="1">
            <a:gsLst>
              <a:gs pos="0">
                <a:schemeClr val="bg1"/>
              </a:gs>
              <a:gs pos="41000">
                <a:schemeClr val="bg1"/>
              </a:gs>
              <a:gs pos="100000">
                <a:schemeClr val="bg1">
                  <a:shade val="100000"/>
                  <a:satMod val="115000"/>
                  <a:alpha val="0"/>
                </a:schemeClr>
              </a:gs>
              <a:gs pos="57000">
                <a:schemeClr val="bg1">
                  <a:shade val="100000"/>
                  <a:satMod val="115000"/>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sp>
        <p:nvSpPr>
          <p:cNvPr id="6" name="Arrondir un rectangle à un seul coin 13"/>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blipFill dpi="0" rotWithShape="0">
            <a:blip r:embed="rId2">
              <a:alphaModFix amt="65000"/>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nchor="ctr"/>
          <a:lstStyle/>
          <a:p>
            <a:pPr fontAlgn="base">
              <a:spcBef>
                <a:spcPct val="0"/>
              </a:spcBef>
              <a:spcAft>
                <a:spcPct val="0"/>
              </a:spcAft>
            </a:pPr>
            <a:endParaRPr lang="fr-FR" sz="2400" dirty="0">
              <a:solidFill>
                <a:prstClr val="black"/>
              </a:solidFill>
              <a:latin typeface="Arial" pitchFamily="34" charset="0"/>
              <a:ea typeface="ＭＳ Ｐゴシック" pitchFamily="34" charset="-128"/>
              <a:cs typeface="Arial" panose="020B0604020202020204" pitchFamily="34" charset="0"/>
            </a:endParaRPr>
          </a:p>
        </p:txBody>
      </p:sp>
      <p:sp>
        <p:nvSpPr>
          <p:cNvPr id="7" name="Arrondir un rectangle à un seul coin 13" descr="C3N"/>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gradFill flip="none" rotWithShape="1">
            <a:gsLst>
              <a:gs pos="0">
                <a:schemeClr val="bg1"/>
              </a:gs>
              <a:gs pos="50000">
                <a:schemeClr val="bg1"/>
              </a:gs>
              <a:gs pos="100000">
                <a:schemeClr val="bg1">
                  <a:shade val="100000"/>
                  <a:satMod val="115000"/>
                  <a:alpha val="0"/>
                </a:schemeClr>
              </a:gs>
              <a:gs pos="70000">
                <a:schemeClr val="bg1">
                  <a:shade val="100000"/>
                  <a:satMod val="115000"/>
                  <a:alpha val="0"/>
                </a:schemeClr>
              </a:gs>
            </a:gsLst>
            <a:lin ang="0" scaled="1"/>
            <a:tileRect/>
          </a:gradFill>
          <a:ln>
            <a:noFill/>
          </a:ln>
        </p:spPr>
        <p:txBody>
          <a:bodyPr rot="10800000" vert="eaVert" anchor="ctr"/>
          <a:lstStyle/>
          <a:p>
            <a:pPr fontAlgn="base">
              <a:spcBef>
                <a:spcPct val="0"/>
              </a:spcBef>
              <a:spcAft>
                <a:spcPct val="0"/>
              </a:spcAft>
              <a:defRPr/>
            </a:pPr>
            <a:endParaRPr lang="fr-FR" sz="2400" dirty="0">
              <a:solidFill>
                <a:prstClr val="black"/>
              </a:solidFill>
              <a:latin typeface="Arial" charset="0"/>
              <a:ea typeface="ＭＳ Ｐゴシック" pitchFamily="34" charset="-128"/>
              <a:cs typeface="Arial" panose="020B0604020202020204" pitchFamily="34" charset="0"/>
            </a:endParaRPr>
          </a:p>
        </p:txBody>
      </p:sp>
      <p:pic>
        <p:nvPicPr>
          <p:cNvPr id="8" name="Image 10" descr="LogoPPTblanc.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53077" y="5867400"/>
            <a:ext cx="127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Espace réservé du titre 1"/>
          <p:cNvSpPr>
            <a:spLocks noGrp="1"/>
          </p:cNvSpPr>
          <p:nvPr>
            <p:ph type="ctrTitle"/>
          </p:nvPr>
        </p:nvSpPr>
        <p:spPr>
          <a:xfrm>
            <a:off x="931998" y="304800"/>
            <a:ext cx="10470663"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0000"/>
              </a:lnSpc>
              <a:defRPr sz="4000" cap="all" baseline="0" smtClean="0">
                <a:solidFill>
                  <a:schemeClr val="tx1"/>
                </a:solidFill>
                <a:latin typeface="Arial" charset="0"/>
                <a:ea typeface="ＭＳ Ｐゴシック" pitchFamily="48" charset="-128"/>
              </a:defRPr>
            </a:lvl1pPr>
          </a:lstStyle>
          <a:p>
            <a:pPr lvl="0"/>
            <a:r>
              <a:rPr lang="fr-FR" noProof="0" dirty="0" smtClean="0"/>
              <a:t>Modifiez le style du titre</a:t>
            </a:r>
          </a:p>
        </p:txBody>
      </p:sp>
      <p:sp>
        <p:nvSpPr>
          <p:cNvPr id="50190" name="Espace réservé du texte 2"/>
          <p:cNvSpPr>
            <a:spLocks noGrp="1"/>
          </p:cNvSpPr>
          <p:nvPr>
            <p:ph type="subTitle" idx="1"/>
          </p:nvPr>
        </p:nvSpPr>
        <p:spPr>
          <a:xfrm>
            <a:off x="924549" y="2438400"/>
            <a:ext cx="8534400" cy="457200"/>
          </a:xfrm>
        </p:spPr>
        <p:txBody>
          <a:bodyPr/>
          <a:lstStyle>
            <a:lvl1pPr>
              <a:defRPr sz="1400" b="0" cap="all" baseline="0" smtClean="0">
                <a:solidFill>
                  <a:schemeClr val="tx1"/>
                </a:solidFill>
                <a:latin typeface="Arial" charset="0"/>
                <a:ea typeface="ＭＳ Ｐゴシック" pitchFamily="48" charset="-128"/>
              </a:defRPr>
            </a:lvl1pPr>
          </a:lstStyle>
          <a:p>
            <a:pPr lvl="0"/>
            <a:r>
              <a:rPr lang="fr-FR" noProof="0" dirty="0" smtClean="0"/>
              <a:t>Modifiez le style des sous-titres du masque</a:t>
            </a:r>
          </a:p>
        </p:txBody>
      </p:sp>
    </p:spTree>
    <p:extLst>
      <p:ext uri="{BB962C8B-B14F-4D97-AF65-F5344CB8AC3E}">
        <p14:creationId xmlns:p14="http://schemas.microsoft.com/office/powerpoint/2010/main" val="3570050994"/>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5"/>
          <p:cNvSpPr txBox="1">
            <a:spLocks/>
          </p:cNvSpPr>
          <p:nvPr userDrawn="1"/>
        </p:nvSpPr>
        <p:spPr>
          <a:xfrm>
            <a:off x="281354" y="6404271"/>
            <a:ext cx="918103" cy="120364"/>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
        <p:nvSpPr>
          <p:cNvPr id="17" name="Espace réservé du texte 16"/>
          <p:cNvSpPr>
            <a:spLocks noGrp="1"/>
          </p:cNvSpPr>
          <p:nvPr>
            <p:ph type="body" sz="quarter" idx="13"/>
          </p:nvPr>
        </p:nvSpPr>
        <p:spPr>
          <a:xfrm>
            <a:off x="688789" y="1622425"/>
            <a:ext cx="10697307"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a:xfrm>
            <a:off x="688795" y="381006"/>
            <a:ext cx="10681676" cy="1133475"/>
          </a:xfrm>
        </p:spPr>
        <p:txBody>
          <a:bodyPr/>
          <a:lstStyle/>
          <a:p>
            <a:r>
              <a:rPr lang="fr-FR" dirty="0" smtClean="0"/>
              <a:t>Modifiez le style du titre</a:t>
            </a:r>
            <a:endParaRPr lang="fr-FR" dirty="0"/>
          </a:p>
        </p:txBody>
      </p:sp>
    </p:spTree>
    <p:extLst>
      <p:ext uri="{BB962C8B-B14F-4D97-AF65-F5344CB8AC3E}">
        <p14:creationId xmlns:p14="http://schemas.microsoft.com/office/powerpoint/2010/main" val="197798"/>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4" name="Arrondir un rectangle à un seul coin 3"/>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5"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titre 1"/>
          <p:cNvSpPr>
            <a:spLocks/>
          </p:cNvSpPr>
          <p:nvPr userDrawn="1"/>
        </p:nvSpPr>
        <p:spPr bwMode="auto">
          <a:xfrm>
            <a:off x="281355" y="381000"/>
            <a:ext cx="65649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lnSpc>
                <a:spcPts val="4000"/>
              </a:lnSpc>
              <a:spcBef>
                <a:spcPct val="0"/>
              </a:spcBef>
              <a:spcAft>
                <a:spcPct val="0"/>
              </a:spcAft>
            </a:pPr>
            <a:endParaRPr lang="fr-FR" altLang="fr-FR" sz="4000" b="1" dirty="0">
              <a:solidFill>
                <a:srgbClr val="005362"/>
              </a:solidFill>
              <a:cs typeface="Arial" panose="020B0604020202020204" pitchFamily="34" charset="0"/>
            </a:endParaRPr>
          </a:p>
        </p:txBody>
      </p:sp>
      <p:sp>
        <p:nvSpPr>
          <p:cNvPr id="2" name="Titre 1"/>
          <p:cNvSpPr>
            <a:spLocks noGrp="1"/>
          </p:cNvSpPr>
          <p:nvPr>
            <p:ph type="title"/>
          </p:nvPr>
        </p:nvSpPr>
        <p:spPr/>
        <p:txBody>
          <a:bodyPr/>
          <a:lstStyle/>
          <a:p>
            <a:r>
              <a:rPr lang="fr-FR" dirty="0" smtClean="0"/>
              <a:t>Modifiez le style du titre</a:t>
            </a:r>
            <a:endParaRPr lang="fr-FR" dirty="0"/>
          </a:p>
        </p:txBody>
      </p:sp>
      <p:sp>
        <p:nvSpPr>
          <p:cNvPr id="9" name="Espace réservé du numéro de diapositive 5"/>
          <p:cNvSpPr txBox="1">
            <a:spLocks/>
          </p:cNvSpPr>
          <p:nvPr userDrawn="1"/>
        </p:nvSpPr>
        <p:spPr>
          <a:xfrm>
            <a:off x="281354" y="6404283"/>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1285343171"/>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6" name="Arrondir un rectangle à un seul coin 5"/>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7"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14"/>
          <p:cNvSpPr>
            <a:spLocks noGrp="1"/>
          </p:cNvSpPr>
          <p:nvPr>
            <p:ph type="title"/>
          </p:nvPr>
        </p:nvSpPr>
        <p:spPr/>
        <p:txBody>
          <a:bodyPr/>
          <a:lstStyle>
            <a:lvl1pPr>
              <a:defRPr cap="all" baseline="0"/>
            </a:lvl1pPr>
          </a:lstStyle>
          <a:p>
            <a:r>
              <a:rPr lang="fr-FR" dirty="0" smtClean="0"/>
              <a:t>Modifiez le style du titre</a:t>
            </a:r>
            <a:endParaRPr lang="fr-FR" dirty="0"/>
          </a:p>
        </p:txBody>
      </p:sp>
      <p:sp>
        <p:nvSpPr>
          <p:cNvPr id="8" name="Espace réservé du texte 7"/>
          <p:cNvSpPr>
            <a:spLocks noGrp="1"/>
          </p:cNvSpPr>
          <p:nvPr>
            <p:ph type="body" sz="quarter" idx="13"/>
          </p:nvPr>
        </p:nvSpPr>
        <p:spPr>
          <a:xfrm>
            <a:off x="705341" y="1622425"/>
            <a:ext cx="5226537"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texte 11"/>
          <p:cNvSpPr>
            <a:spLocks noGrp="1"/>
          </p:cNvSpPr>
          <p:nvPr>
            <p:ph type="body" sz="quarter" idx="14"/>
          </p:nvPr>
        </p:nvSpPr>
        <p:spPr>
          <a:xfrm>
            <a:off x="6187846" y="1622425"/>
            <a:ext cx="5214815"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numéro de diapositive 5"/>
          <p:cNvSpPr txBox="1">
            <a:spLocks/>
          </p:cNvSpPr>
          <p:nvPr userDrawn="1"/>
        </p:nvSpPr>
        <p:spPr>
          <a:xfrm>
            <a:off x="281354" y="6404283"/>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1299060038"/>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5735842-9970-4F8C-9160-92B6F4BD91DD}" type="datetime1">
              <a:rPr lang="en-US" smtClean="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127090" y="122156"/>
            <a:ext cx="973666" cy="274320"/>
          </a:xfrm>
        </p:spPr>
        <p:txBody>
          <a:bodyPr/>
          <a:lstStyle/>
          <a:p>
            <a:fld id="{4FAB73BC-B049-4115-A692-8D63A059BFB8}"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imag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cap="all" baseline="0">
                <a:solidFill>
                  <a:schemeClr val="tx1"/>
                </a:solidFill>
              </a:defRPr>
            </a:lvl1pPr>
          </a:lstStyle>
          <a:p>
            <a:r>
              <a:rPr lang="fr-FR" dirty="0" smtClean="0"/>
              <a:t>Modifiez le style du titre</a:t>
            </a:r>
            <a:endParaRPr lang="fr-FR" dirty="0"/>
          </a:p>
        </p:txBody>
      </p:sp>
      <p:sp>
        <p:nvSpPr>
          <p:cNvPr id="9" name="Espace réservé pour une image  8"/>
          <p:cNvSpPr>
            <a:spLocks noGrp="1"/>
          </p:cNvSpPr>
          <p:nvPr>
            <p:ph type="pic" sz="quarter" idx="11"/>
          </p:nvPr>
        </p:nvSpPr>
        <p:spPr>
          <a:xfrm>
            <a:off x="705339" y="1622425"/>
            <a:ext cx="10697307" cy="4332288"/>
          </a:xfrm>
        </p:spPr>
        <p:txBody>
          <a:bodyPr/>
          <a:lstStyle/>
          <a:p>
            <a:pPr lvl="0"/>
            <a:endParaRPr lang="fr-FR" noProof="0" dirty="0"/>
          </a:p>
        </p:txBody>
      </p:sp>
      <p:sp>
        <p:nvSpPr>
          <p:cNvPr id="11" name="Espace réservé du numéro de diapositive 5"/>
          <p:cNvSpPr txBox="1">
            <a:spLocks/>
          </p:cNvSpPr>
          <p:nvPr userDrawn="1"/>
        </p:nvSpPr>
        <p:spPr>
          <a:xfrm>
            <a:off x="281354" y="6404283"/>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355268256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obje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cap="all" baseline="0"/>
            </a:lvl1pPr>
          </a:lstStyle>
          <a:p>
            <a:r>
              <a:rPr lang="fr-FR" dirty="0" smtClean="0"/>
              <a:t>Modifiez le style du titre</a:t>
            </a:r>
            <a:endParaRPr lang="fr-FR" dirty="0"/>
          </a:p>
        </p:txBody>
      </p:sp>
      <p:sp>
        <p:nvSpPr>
          <p:cNvPr id="7" name="Espace réservé du contenu 6"/>
          <p:cNvSpPr>
            <a:spLocks noGrp="1"/>
          </p:cNvSpPr>
          <p:nvPr>
            <p:ph sz="quarter" idx="11"/>
          </p:nvPr>
        </p:nvSpPr>
        <p:spPr>
          <a:xfrm>
            <a:off x="705339" y="1622425"/>
            <a:ext cx="10697307" cy="4332288"/>
          </a:xfrm>
        </p:spPr>
        <p:txBody>
          <a:bodyPr/>
          <a:lstStyle/>
          <a:p>
            <a:pPr lvl="0"/>
            <a:endParaRPr lang="fr-FR" dirty="0"/>
          </a:p>
        </p:txBody>
      </p:sp>
      <p:sp>
        <p:nvSpPr>
          <p:cNvPr id="11" name="Espace réservé du numéro de diapositive 5"/>
          <p:cNvSpPr txBox="1">
            <a:spLocks/>
          </p:cNvSpPr>
          <p:nvPr userDrawn="1"/>
        </p:nvSpPr>
        <p:spPr>
          <a:xfrm>
            <a:off x="281354" y="6404283"/>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4061179638"/>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8" name="Arrondir un rectangle à un seul coin 13"/>
          <p:cNvSpPr>
            <a:spLocks noChangeArrowheads="1"/>
          </p:cNvSpPr>
          <p:nvPr userDrawn="1"/>
        </p:nvSpPr>
        <p:spPr bwMode="auto">
          <a:xfrm rot="5400000">
            <a:off x="2819400" y="-2479432"/>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fontAlgn="base">
              <a:spcBef>
                <a:spcPct val="0"/>
              </a:spcBef>
              <a:spcAft>
                <a:spcPct val="0"/>
              </a:spcAft>
            </a:pPr>
            <a:endParaRPr lang="fr-FR" sz="2400" dirty="0">
              <a:solidFill>
                <a:prstClr val="black"/>
              </a:solidFill>
              <a:latin typeface="Arial" pitchFamily="34" charset="0"/>
              <a:ea typeface="ＭＳ Ｐゴシック" pitchFamily="34" charset="-128"/>
              <a:cs typeface="Arial" panose="020B0604020202020204" pitchFamily="34" charset="0"/>
            </a:endParaRPr>
          </a:p>
        </p:txBody>
      </p:sp>
      <p:sp>
        <p:nvSpPr>
          <p:cNvPr id="2" name="Titre 1"/>
          <p:cNvSpPr>
            <a:spLocks noGrp="1"/>
          </p:cNvSpPr>
          <p:nvPr>
            <p:ph type="title"/>
          </p:nvPr>
        </p:nvSpPr>
        <p:spPr>
          <a:xfrm>
            <a:off x="537147" y="381006"/>
            <a:ext cx="11031136" cy="1133475"/>
          </a:xfrm>
        </p:spPr>
        <p:txBody>
          <a:bodyPr/>
          <a:lstStyle>
            <a:lvl1pPr>
              <a:defRPr sz="360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527381" y="1600200"/>
            <a:ext cx="11041227" cy="4343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5"/>
          <p:cNvSpPr txBox="1">
            <a:spLocks/>
          </p:cNvSpPr>
          <p:nvPr userDrawn="1"/>
        </p:nvSpPr>
        <p:spPr>
          <a:xfrm>
            <a:off x="281354" y="6404283"/>
            <a:ext cx="1494167"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24651038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Arrondir un rectangle à un seul coin 3"/>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sp>
        <p:nvSpPr>
          <p:cNvPr id="5" name="Arrondir un rectangle à un seul coin 13"/>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fontAlgn="base">
              <a:spcBef>
                <a:spcPct val="0"/>
              </a:spcBef>
              <a:spcAft>
                <a:spcPct val="0"/>
              </a:spcAft>
            </a:pPr>
            <a:endParaRPr lang="fr-FR" sz="2400" dirty="0" smtClean="0">
              <a:solidFill>
                <a:srgbClr val="000000"/>
              </a:solidFill>
              <a:latin typeface="Arial" charset="0"/>
              <a:ea typeface="ＭＳ Ｐゴシック" pitchFamily="34" charset="-128"/>
              <a:cs typeface="Arial" panose="020B0604020202020204" pitchFamily="34" charset="0"/>
            </a:endParaRPr>
          </a:p>
        </p:txBody>
      </p:sp>
      <p:pic>
        <p:nvPicPr>
          <p:cNvPr id="6" name="Image 13" descr="LogoPPTcerné.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4650" y="609602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9"/>
          <p:cNvSpPr>
            <a:spLocks noGrp="1"/>
          </p:cNvSpPr>
          <p:nvPr>
            <p:ph type="title"/>
          </p:nvPr>
        </p:nvSpPr>
        <p:spPr>
          <a:xfrm>
            <a:off x="812801" y="152400"/>
            <a:ext cx="10816492" cy="2286000"/>
          </a:xfrm>
        </p:spPr>
        <p:txBody>
          <a:bodyPr/>
          <a:lstStyle>
            <a:lvl1pPr>
              <a:lnSpc>
                <a:spcPts val="5500"/>
              </a:lnSpc>
              <a:defRPr sz="3600" spc="100" baseline="0">
                <a:solidFill>
                  <a:schemeClr val="tx1"/>
                </a:solidFill>
              </a:defRPr>
            </a:lvl1pPr>
          </a:lstStyle>
          <a:p>
            <a:r>
              <a:rPr lang="fr-FR" dirty="0" smtClean="0"/>
              <a:t>Cliquez et modifiez le titre</a:t>
            </a:r>
            <a:endParaRPr lang="fr-FR" dirty="0"/>
          </a:p>
        </p:txBody>
      </p:sp>
      <p:sp>
        <p:nvSpPr>
          <p:cNvPr id="14" name="Espace réservé du texte 13"/>
          <p:cNvSpPr>
            <a:spLocks noGrp="1"/>
          </p:cNvSpPr>
          <p:nvPr>
            <p:ph type="body" sz="quarter" idx="10"/>
          </p:nvPr>
        </p:nvSpPr>
        <p:spPr>
          <a:xfrm>
            <a:off x="844062" y="2588548"/>
            <a:ext cx="7110045" cy="414337"/>
          </a:xfrm>
        </p:spPr>
        <p:txBody>
          <a:bodyPr/>
          <a:lstStyle>
            <a:lvl1pPr indent="0" algn="l">
              <a:lnSpc>
                <a:spcPts val="1600"/>
              </a:lnSpc>
              <a:buFontTx/>
              <a:buNone/>
              <a:defRPr sz="1400" b="0" i="0" spc="100">
                <a:solidFill>
                  <a:schemeClr val="tx1"/>
                </a:solidFill>
              </a:defRPr>
            </a:lvl1pPr>
          </a:lstStyle>
          <a:p>
            <a:pPr lvl="0"/>
            <a:r>
              <a:rPr lang="fr-FR" smtClean="0"/>
              <a:t>Cliquez pour modifier les styles du texte du masque</a:t>
            </a:r>
          </a:p>
        </p:txBody>
      </p:sp>
      <p:sp>
        <p:nvSpPr>
          <p:cNvPr id="9" name="Espace réservé du numéro de diapositive 5"/>
          <p:cNvSpPr txBox="1">
            <a:spLocks/>
          </p:cNvSpPr>
          <p:nvPr userDrawn="1"/>
        </p:nvSpPr>
        <p:spPr>
          <a:xfrm>
            <a:off x="281354" y="6404283"/>
            <a:ext cx="1206135" cy="301331"/>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2414313227"/>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re et contenu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5"/>
          <p:cNvSpPr txBox="1">
            <a:spLocks/>
          </p:cNvSpPr>
          <p:nvPr userDrawn="1"/>
        </p:nvSpPr>
        <p:spPr>
          <a:xfrm>
            <a:off x="281354" y="6404291"/>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
        <p:nvSpPr>
          <p:cNvPr id="17" name="Espace réservé du texte 16"/>
          <p:cNvSpPr>
            <a:spLocks noGrp="1"/>
          </p:cNvSpPr>
          <p:nvPr>
            <p:ph type="body" sz="quarter" idx="13"/>
          </p:nvPr>
        </p:nvSpPr>
        <p:spPr>
          <a:xfrm>
            <a:off x="688789" y="1622425"/>
            <a:ext cx="10697307"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a:xfrm>
            <a:off x="688795" y="381006"/>
            <a:ext cx="10681676" cy="1133475"/>
          </a:xfrm>
        </p:spPr>
        <p:txBody>
          <a:bodyPr/>
          <a:lstStyle>
            <a:lvl1pPr>
              <a:defRPr sz="3600"/>
            </a:lvl1pPr>
          </a:lstStyle>
          <a:p>
            <a:r>
              <a:rPr lang="fr-FR" dirty="0" smtClean="0"/>
              <a:t>Modifiez le style du titre</a:t>
            </a:r>
            <a:endParaRPr lang="fr-FR" dirty="0"/>
          </a:p>
        </p:txBody>
      </p:sp>
    </p:spTree>
    <p:extLst>
      <p:ext uri="{BB962C8B-B14F-4D97-AF65-F5344CB8AC3E}">
        <p14:creationId xmlns:p14="http://schemas.microsoft.com/office/powerpoint/2010/main" val="1734026819"/>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4" name="Arrondir un rectangle à un seul coin 3"/>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5"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titre 1"/>
          <p:cNvSpPr>
            <a:spLocks/>
          </p:cNvSpPr>
          <p:nvPr userDrawn="1"/>
        </p:nvSpPr>
        <p:spPr bwMode="auto">
          <a:xfrm>
            <a:off x="281355" y="381000"/>
            <a:ext cx="65649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lnSpc>
                <a:spcPts val="4000"/>
              </a:lnSpc>
              <a:spcBef>
                <a:spcPct val="0"/>
              </a:spcBef>
              <a:spcAft>
                <a:spcPct val="0"/>
              </a:spcAft>
            </a:pPr>
            <a:endParaRPr lang="fr-FR" altLang="fr-FR" sz="4000" b="1" dirty="0">
              <a:solidFill>
                <a:srgbClr val="005362"/>
              </a:solidFill>
              <a:cs typeface="Arial" panose="020B0604020202020204" pitchFamily="34" charset="0"/>
            </a:endParaRPr>
          </a:p>
        </p:txBody>
      </p:sp>
      <p:sp>
        <p:nvSpPr>
          <p:cNvPr id="2" name="Titre 1"/>
          <p:cNvSpPr>
            <a:spLocks noGrp="1"/>
          </p:cNvSpPr>
          <p:nvPr>
            <p:ph type="title"/>
          </p:nvPr>
        </p:nvSpPr>
        <p:spPr/>
        <p:txBody>
          <a:bodyPr/>
          <a:lstStyle>
            <a:lvl1pPr>
              <a:defRPr sz="3600"/>
            </a:lvl1pPr>
          </a:lstStyle>
          <a:p>
            <a:r>
              <a:rPr lang="fr-FR" dirty="0" smtClean="0"/>
              <a:t>Modifiez le style du titre</a:t>
            </a:r>
            <a:endParaRPr lang="fr-FR" dirty="0"/>
          </a:p>
        </p:txBody>
      </p:sp>
      <p:sp>
        <p:nvSpPr>
          <p:cNvPr id="9" name="Espace réservé du numéro de diapositive 5"/>
          <p:cNvSpPr txBox="1">
            <a:spLocks/>
          </p:cNvSpPr>
          <p:nvPr userDrawn="1"/>
        </p:nvSpPr>
        <p:spPr>
          <a:xfrm>
            <a:off x="281354" y="6404291"/>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2765494289"/>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2 contenu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6" name="Arrondir un rectangle à un seul coin 5"/>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7"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14"/>
          <p:cNvSpPr>
            <a:spLocks noGrp="1"/>
          </p:cNvSpPr>
          <p:nvPr>
            <p:ph type="title"/>
          </p:nvPr>
        </p:nvSpPr>
        <p:spPr/>
        <p:txBody>
          <a:bodyPr/>
          <a:lstStyle>
            <a:lvl1pPr>
              <a:defRPr sz="3600" cap="all" baseline="0"/>
            </a:lvl1pPr>
          </a:lstStyle>
          <a:p>
            <a:r>
              <a:rPr lang="fr-FR" dirty="0" smtClean="0"/>
              <a:t>Modifiez le style du titre</a:t>
            </a:r>
            <a:endParaRPr lang="fr-FR" dirty="0"/>
          </a:p>
        </p:txBody>
      </p:sp>
      <p:sp>
        <p:nvSpPr>
          <p:cNvPr id="8" name="Espace réservé du texte 7"/>
          <p:cNvSpPr>
            <a:spLocks noGrp="1"/>
          </p:cNvSpPr>
          <p:nvPr>
            <p:ph type="body" sz="quarter" idx="13"/>
          </p:nvPr>
        </p:nvSpPr>
        <p:spPr>
          <a:xfrm>
            <a:off x="705341" y="1622425"/>
            <a:ext cx="5226537"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texte 11"/>
          <p:cNvSpPr>
            <a:spLocks noGrp="1"/>
          </p:cNvSpPr>
          <p:nvPr>
            <p:ph type="body" sz="quarter" idx="14"/>
          </p:nvPr>
        </p:nvSpPr>
        <p:spPr>
          <a:xfrm>
            <a:off x="6187851" y="1622425"/>
            <a:ext cx="5214815"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numéro de diapositive 5"/>
          <p:cNvSpPr txBox="1">
            <a:spLocks/>
          </p:cNvSpPr>
          <p:nvPr userDrawn="1"/>
        </p:nvSpPr>
        <p:spPr>
          <a:xfrm>
            <a:off x="281354" y="6404291"/>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2489479273"/>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re et imag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sz="3600" cap="all" baseline="0">
                <a:solidFill>
                  <a:schemeClr val="tx1"/>
                </a:solidFill>
              </a:defRPr>
            </a:lvl1pPr>
          </a:lstStyle>
          <a:p>
            <a:r>
              <a:rPr lang="fr-FR" dirty="0" smtClean="0"/>
              <a:t>Modifiez le style du titre</a:t>
            </a:r>
            <a:endParaRPr lang="fr-FR" dirty="0"/>
          </a:p>
        </p:txBody>
      </p:sp>
      <p:sp>
        <p:nvSpPr>
          <p:cNvPr id="9" name="Espace réservé pour une image  8"/>
          <p:cNvSpPr>
            <a:spLocks noGrp="1"/>
          </p:cNvSpPr>
          <p:nvPr>
            <p:ph type="pic" sz="quarter" idx="11"/>
          </p:nvPr>
        </p:nvSpPr>
        <p:spPr>
          <a:xfrm>
            <a:off x="705339" y="1622425"/>
            <a:ext cx="10697307" cy="4332288"/>
          </a:xfrm>
        </p:spPr>
        <p:txBody>
          <a:bodyPr/>
          <a:lstStyle/>
          <a:p>
            <a:pPr lvl="0"/>
            <a:endParaRPr lang="fr-FR" noProof="0" dirty="0"/>
          </a:p>
        </p:txBody>
      </p:sp>
      <p:sp>
        <p:nvSpPr>
          <p:cNvPr id="11" name="Espace réservé du numéro de diapositive 5"/>
          <p:cNvSpPr txBox="1">
            <a:spLocks/>
          </p:cNvSpPr>
          <p:nvPr userDrawn="1"/>
        </p:nvSpPr>
        <p:spPr>
          <a:xfrm>
            <a:off x="281354" y="6404291"/>
            <a:ext cx="918103"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3155166848"/>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 et obje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sz="3600" cap="all" baseline="0"/>
            </a:lvl1pPr>
          </a:lstStyle>
          <a:p>
            <a:r>
              <a:rPr lang="fr-FR" dirty="0" smtClean="0"/>
              <a:t>Modifiez le style du titre</a:t>
            </a:r>
            <a:endParaRPr lang="fr-FR" dirty="0"/>
          </a:p>
        </p:txBody>
      </p:sp>
      <p:sp>
        <p:nvSpPr>
          <p:cNvPr id="7" name="Espace réservé du contenu 6"/>
          <p:cNvSpPr>
            <a:spLocks noGrp="1"/>
          </p:cNvSpPr>
          <p:nvPr>
            <p:ph sz="quarter" idx="11"/>
          </p:nvPr>
        </p:nvSpPr>
        <p:spPr>
          <a:xfrm>
            <a:off x="705339" y="1622425"/>
            <a:ext cx="10697307" cy="4332288"/>
          </a:xfrm>
        </p:spPr>
        <p:txBody>
          <a:bodyPr/>
          <a:lstStyle/>
          <a:p>
            <a:pPr lvl="0"/>
            <a:endParaRPr lang="fr-FR" dirty="0"/>
          </a:p>
        </p:txBody>
      </p:sp>
      <p:sp>
        <p:nvSpPr>
          <p:cNvPr id="11" name="Espace réservé du numéro de diapositive 5"/>
          <p:cNvSpPr txBox="1">
            <a:spLocks/>
          </p:cNvSpPr>
          <p:nvPr userDrawn="1"/>
        </p:nvSpPr>
        <p:spPr>
          <a:xfrm>
            <a:off x="281354" y="6404291"/>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375654443"/>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4" name="Arrondir un rectangle à un seul coin 3"/>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sp>
        <p:nvSpPr>
          <p:cNvPr id="5" name="Arrondir un rectangle à un seul coin 13"/>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fontAlgn="base">
              <a:spcBef>
                <a:spcPct val="0"/>
              </a:spcBef>
              <a:spcAft>
                <a:spcPct val="0"/>
              </a:spcAft>
            </a:pPr>
            <a:endParaRPr lang="fr-FR" sz="2400" dirty="0">
              <a:solidFill>
                <a:srgbClr val="000000"/>
              </a:solidFill>
              <a:latin typeface="Arial" charset="0"/>
              <a:ea typeface="ＭＳ Ｐゴシック" pitchFamily="34" charset="-128"/>
              <a:cs typeface="Arial" panose="020B0604020202020204" pitchFamily="34" charset="0"/>
            </a:endParaRPr>
          </a:p>
        </p:txBody>
      </p:sp>
      <p:pic>
        <p:nvPicPr>
          <p:cNvPr id="6" name="Image 13" descr="LogoPPTcerné.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4650" y="609603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9"/>
          <p:cNvSpPr>
            <a:spLocks noGrp="1"/>
          </p:cNvSpPr>
          <p:nvPr>
            <p:ph type="title"/>
          </p:nvPr>
        </p:nvSpPr>
        <p:spPr>
          <a:xfrm>
            <a:off x="812801" y="152400"/>
            <a:ext cx="10816492" cy="2286000"/>
          </a:xfrm>
        </p:spPr>
        <p:txBody>
          <a:bodyPr/>
          <a:lstStyle>
            <a:lvl1pPr>
              <a:lnSpc>
                <a:spcPts val="5500"/>
              </a:lnSpc>
              <a:defRPr sz="5500" spc="100" baseline="0">
                <a:solidFill>
                  <a:schemeClr val="tx1"/>
                </a:solidFill>
              </a:defRPr>
            </a:lvl1pPr>
          </a:lstStyle>
          <a:p>
            <a:r>
              <a:rPr lang="fr-FR" smtClean="0"/>
              <a:t>Cliquez et modifiez le titre</a:t>
            </a:r>
            <a:endParaRPr lang="fr-FR" dirty="0"/>
          </a:p>
        </p:txBody>
      </p:sp>
      <p:sp>
        <p:nvSpPr>
          <p:cNvPr id="14" name="Espace réservé du texte 13"/>
          <p:cNvSpPr>
            <a:spLocks noGrp="1"/>
          </p:cNvSpPr>
          <p:nvPr>
            <p:ph type="body" sz="quarter" idx="10"/>
          </p:nvPr>
        </p:nvSpPr>
        <p:spPr>
          <a:xfrm>
            <a:off x="844062" y="2588556"/>
            <a:ext cx="7110045" cy="414337"/>
          </a:xfrm>
        </p:spPr>
        <p:txBody>
          <a:bodyPr/>
          <a:lstStyle>
            <a:lvl1pPr indent="0" algn="l">
              <a:lnSpc>
                <a:spcPts val="1600"/>
              </a:lnSpc>
              <a:buFontTx/>
              <a:buNone/>
              <a:defRPr sz="1400" b="0" i="0" spc="100">
                <a:solidFill>
                  <a:schemeClr val="tx1"/>
                </a:solidFill>
              </a:defRPr>
            </a:lvl1pPr>
          </a:lstStyle>
          <a:p>
            <a:pPr lvl="0"/>
            <a:r>
              <a:rPr lang="fr-FR" smtClean="0"/>
              <a:t>Cliquez pour modifier les styles du texte du masque</a:t>
            </a:r>
          </a:p>
        </p:txBody>
      </p:sp>
      <p:sp>
        <p:nvSpPr>
          <p:cNvPr id="9" name="Espace réservé du numéro de diapositive 5"/>
          <p:cNvSpPr txBox="1">
            <a:spLocks/>
          </p:cNvSpPr>
          <p:nvPr userDrawn="1"/>
        </p:nvSpPr>
        <p:spPr>
          <a:xfrm>
            <a:off x="281354" y="6404291"/>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2908711992"/>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userDrawn="1"/>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8529461-2AA7-4F92-A5A3-A83ACCD51AAD}" type="datetime1">
              <a:rPr lang="en-US" smtClean="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072465" y="148281"/>
            <a:ext cx="973666" cy="274320"/>
          </a:xfrm>
        </p:spPr>
        <p:txBody>
          <a:bodyPr/>
          <a:lstStyle/>
          <a:p>
            <a:fld id="{4FAB73BC-B049-4115-A692-8D63A059BFB8}" type="slidenum">
              <a:rPr lang="en-US" dirty="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re et contenu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6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srgbClr val="FFFFFF"/>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space réservé du texte 16"/>
          <p:cNvSpPr>
            <a:spLocks noGrp="1"/>
          </p:cNvSpPr>
          <p:nvPr>
            <p:ph type="body" sz="quarter" idx="13"/>
          </p:nvPr>
        </p:nvSpPr>
        <p:spPr>
          <a:xfrm>
            <a:off x="705339" y="1622425"/>
            <a:ext cx="10697307" cy="4332288"/>
          </a:xfrm>
        </p:spPr>
        <p:txBody>
          <a:bodyPr/>
          <a:lstStyle>
            <a:lvl1pPr>
              <a:defRPr>
                <a:solidFill>
                  <a:schemeClr val="bg2"/>
                </a:solidFill>
              </a:defRPr>
            </a:lvl1pPr>
            <a:lvl2pPr>
              <a:defRPr>
                <a:solidFill>
                  <a:schemeClr val="tx1"/>
                </a:solidFill>
              </a:defRPr>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p:txBody>
          <a:bodyPr/>
          <a:lstStyle>
            <a:lvl1pPr>
              <a:defRPr sz="3600">
                <a:solidFill>
                  <a:schemeClr val="tx1"/>
                </a:solidFill>
              </a:defRPr>
            </a:lvl1pPr>
          </a:lstStyle>
          <a:p>
            <a:r>
              <a:rPr lang="fr-FR" dirty="0" smtClean="0"/>
              <a:t>Modifiez le style du titre</a:t>
            </a:r>
            <a:endParaRPr lang="fr-FR" dirty="0"/>
          </a:p>
        </p:txBody>
      </p:sp>
      <p:sp>
        <p:nvSpPr>
          <p:cNvPr id="9" name="Espace réservé du numéro de diapositive 5"/>
          <p:cNvSpPr txBox="1">
            <a:spLocks/>
          </p:cNvSpPr>
          <p:nvPr userDrawn="1"/>
        </p:nvSpPr>
        <p:spPr>
          <a:xfrm>
            <a:off x="281354" y="6404291"/>
            <a:ext cx="726081"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3426460624"/>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4" name="Arrondir un rectangle à un seul coin 3"/>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fr-FR" sz="1800" dirty="0">
              <a:solidFill>
                <a:srgbClr val="FFFFFF"/>
              </a:solidFill>
            </a:endParaRPr>
          </a:p>
        </p:txBody>
      </p:sp>
      <p:sp>
        <p:nvSpPr>
          <p:cNvPr id="5" name="Arrondir un rectangle à un seul coin 13"/>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defTabSz="914400"/>
            <a:endParaRPr lang="fr-FR" sz="1800" dirty="0" smtClean="0">
              <a:solidFill>
                <a:srgbClr val="000000"/>
              </a:solidFill>
              <a:cs typeface="Arial" panose="020B0604020202020204" pitchFamily="34" charset="0"/>
            </a:endParaRPr>
          </a:p>
        </p:txBody>
      </p:sp>
      <p:pic>
        <p:nvPicPr>
          <p:cNvPr id="6" name="Image 13" descr="LogoPPTcerné.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4647" y="609600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5"/>
          <p:cNvSpPr txBox="1">
            <a:spLocks/>
          </p:cNvSpPr>
          <p:nvPr userDrawn="1"/>
        </p:nvSpPr>
        <p:spPr>
          <a:xfrm>
            <a:off x="281354" y="6308726"/>
            <a:ext cx="1014113" cy="234950"/>
          </a:xfrm>
          <a:prstGeom prst="rect">
            <a:avLst/>
          </a:prstGeom>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914400" eaLnBrk="1" hangingPunct="1">
              <a:defRPr/>
            </a:pPr>
            <a:r>
              <a:rPr lang="fr-FR" sz="900" b="1" dirty="0" smtClean="0">
                <a:solidFill>
                  <a:srgbClr val="F0037F"/>
                </a:solidFill>
                <a:cs typeface="Arial" panose="020B0604020202020204" pitchFamily="34" charset="0"/>
              </a:rPr>
              <a:t>–</a:t>
            </a:r>
            <a:fld id="{9EA3CB00-F380-48BC-A0BB-217C4B18D026}" type="slidenum">
              <a:rPr lang="fr-FR" sz="900" b="1" smtClean="0">
                <a:solidFill>
                  <a:srgbClr val="F0037F"/>
                </a:solidFill>
                <a:cs typeface="Arial" panose="020B0604020202020204" pitchFamily="34" charset="0"/>
              </a:rPr>
              <a:pPr defTabSz="914400" eaLnBrk="1" hangingPunct="1">
                <a:defRPr/>
              </a:pPr>
              <a:t>‹N°›</a:t>
            </a:fld>
            <a:r>
              <a:rPr lang="fr-FR" sz="900" b="1" dirty="0" smtClean="0">
                <a:solidFill>
                  <a:srgbClr val="F0037F"/>
                </a:solidFill>
                <a:cs typeface="Arial" panose="020B0604020202020204" pitchFamily="34" charset="0"/>
              </a:rPr>
              <a:t>–</a:t>
            </a:r>
          </a:p>
        </p:txBody>
      </p:sp>
      <p:sp>
        <p:nvSpPr>
          <p:cNvPr id="10" name="Titre 9"/>
          <p:cNvSpPr>
            <a:spLocks noGrp="1"/>
          </p:cNvSpPr>
          <p:nvPr>
            <p:ph type="title"/>
          </p:nvPr>
        </p:nvSpPr>
        <p:spPr>
          <a:xfrm>
            <a:off x="812801" y="152400"/>
            <a:ext cx="10816492" cy="2286000"/>
          </a:xfrm>
        </p:spPr>
        <p:txBody>
          <a:bodyPr/>
          <a:lstStyle>
            <a:lvl1pPr>
              <a:lnSpc>
                <a:spcPts val="5500"/>
              </a:lnSpc>
              <a:defRPr sz="5500" spc="100" baseline="0">
                <a:solidFill>
                  <a:schemeClr val="accent1"/>
                </a:solidFill>
              </a:defRPr>
            </a:lvl1pPr>
          </a:lstStyle>
          <a:p>
            <a:r>
              <a:rPr lang="fr-FR" smtClean="0"/>
              <a:t>Cliquez et modifiez le titre</a:t>
            </a:r>
            <a:endParaRPr lang="fr-FR" dirty="0"/>
          </a:p>
        </p:txBody>
      </p:sp>
      <p:sp>
        <p:nvSpPr>
          <p:cNvPr id="14" name="Espace réservé du texte 13"/>
          <p:cNvSpPr>
            <a:spLocks noGrp="1"/>
          </p:cNvSpPr>
          <p:nvPr>
            <p:ph type="body" sz="quarter" idx="10"/>
          </p:nvPr>
        </p:nvSpPr>
        <p:spPr>
          <a:xfrm>
            <a:off x="861647" y="2438402"/>
            <a:ext cx="7110045" cy="414337"/>
          </a:xfrm>
        </p:spPr>
        <p:txBody>
          <a:bodyPr/>
          <a:lstStyle>
            <a:lvl1pPr indent="0" algn="l">
              <a:lnSpc>
                <a:spcPts val="1600"/>
              </a:lnSpc>
              <a:buFontTx/>
              <a:buNone/>
              <a:defRPr sz="1400" b="0" i="0" spc="100">
                <a:solidFill>
                  <a:schemeClr val="tx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213615056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6" name="Arrondir un rectangle à un seul coin 13"/>
          <p:cNvSpPr>
            <a:spLocks noChangeArrowheads="1"/>
          </p:cNvSpPr>
          <p:nvPr userDrawn="1"/>
        </p:nvSpPr>
        <p:spPr bwMode="auto">
          <a:xfrm rot="5400000">
            <a:off x="2819400" y="-2479432"/>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fontAlgn="base">
              <a:spcBef>
                <a:spcPct val="0"/>
              </a:spcBef>
              <a:spcAft>
                <a:spcPct val="0"/>
              </a:spcAft>
            </a:pPr>
            <a:endParaRPr lang="fr-FR" sz="2400" dirty="0">
              <a:solidFill>
                <a:prstClr val="black"/>
              </a:solidFill>
              <a:latin typeface="Arial" pitchFamily="34" charset="0"/>
              <a:ea typeface="ＭＳ Ｐゴシック" pitchFamily="34" charset="-128"/>
              <a:cs typeface="Arial" panose="020B0604020202020204" pitchFamily="34" charset="0"/>
            </a:endParaRPr>
          </a:p>
        </p:txBody>
      </p:sp>
      <p:sp>
        <p:nvSpPr>
          <p:cNvPr id="2" name="Titre 1"/>
          <p:cNvSpPr>
            <a:spLocks noGrp="1"/>
          </p:cNvSpPr>
          <p:nvPr>
            <p:ph type="title"/>
          </p:nvPr>
        </p:nvSpPr>
        <p:spPr>
          <a:xfrm>
            <a:off x="351702" y="188913"/>
            <a:ext cx="10087708" cy="633412"/>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336062" y="1268417"/>
            <a:ext cx="5666153" cy="48275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89789" y="1268417"/>
            <a:ext cx="5666153" cy="48275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10894645" y="6596077"/>
            <a:ext cx="1227016" cy="288925"/>
          </a:xfrm>
          <a:prstGeom prst="rect">
            <a:avLst/>
          </a:prstGeom>
        </p:spPr>
        <p:txBody>
          <a:bodyPr/>
          <a:lstStyle>
            <a:lvl1pPr>
              <a:defRPr/>
            </a:lvl1pPr>
          </a:lstStyle>
          <a:p>
            <a:pPr fontAlgn="base">
              <a:spcBef>
                <a:spcPct val="0"/>
              </a:spcBef>
              <a:spcAft>
                <a:spcPct val="0"/>
              </a:spcAft>
            </a:pPr>
            <a:fld id="{C94DEA0B-35F7-4035-9529-722A07F70813}" type="slidenum">
              <a:rPr lang="fr-FR" sz="2400">
                <a:solidFill>
                  <a:prstClr val="black"/>
                </a:solidFill>
                <a:latin typeface="Arial" pitchFamily="34" charset="0"/>
                <a:ea typeface="ＭＳ Ｐゴシック" pitchFamily="34" charset="-128"/>
                <a:cs typeface="Arial" panose="020B0604020202020204" pitchFamily="34" charset="0"/>
              </a:rPr>
              <a:pPr fontAlgn="base">
                <a:spcBef>
                  <a:spcPct val="0"/>
                </a:spcBef>
                <a:spcAft>
                  <a:spcPct val="0"/>
                </a:spcAft>
              </a:pPr>
              <a:t>‹N°›</a:t>
            </a:fld>
            <a:endParaRPr lang="fr-FR" sz="2400" dirty="0">
              <a:solidFill>
                <a:prstClr val="black"/>
              </a:solidFill>
              <a:latin typeface="Arial" pitchFamily="34" charset="0"/>
              <a:ea typeface="ＭＳ Ｐゴシック" pitchFamily="34" charset="-128"/>
              <a:cs typeface="Arial" panose="020B0604020202020204" pitchFamily="34" charset="0"/>
            </a:endParaRPr>
          </a:p>
        </p:txBody>
      </p:sp>
      <p:sp>
        <p:nvSpPr>
          <p:cNvPr id="7" name="Espace réservé du numéro de diapositive 5"/>
          <p:cNvSpPr txBox="1">
            <a:spLocks/>
          </p:cNvSpPr>
          <p:nvPr userDrawn="1"/>
        </p:nvSpPr>
        <p:spPr>
          <a:xfrm>
            <a:off x="281354" y="6404275"/>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41223826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Orange Title and Content">
    <p:spTree>
      <p:nvGrpSpPr>
        <p:cNvPr id="1" name=""/>
        <p:cNvGrpSpPr/>
        <p:nvPr/>
      </p:nvGrpSpPr>
      <p:grpSpPr>
        <a:xfrm>
          <a:off x="0" y="0"/>
          <a:ext cx="0" cy="0"/>
          <a:chOff x="0" y="0"/>
          <a:chExt cx="0" cy="0"/>
        </a:xfrm>
      </p:grpSpPr>
      <p:sp>
        <p:nvSpPr>
          <p:cNvPr id="4" name="Rectangle 3"/>
          <p:cNvSpPr/>
          <p:nvPr userDrawn="1"/>
        </p:nvSpPr>
        <p:spPr>
          <a:xfrm>
            <a:off x="442384" y="331788"/>
            <a:ext cx="1828800" cy="228600"/>
          </a:xfrm>
          <a:prstGeom prst="rect">
            <a:avLst/>
          </a:prstGeom>
          <a:solidFill>
            <a:srgbClr val="F9A1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dirty="0">
              <a:solidFill>
                <a:prstClr val="white"/>
              </a:solidFill>
            </a:endParaRPr>
          </a:p>
        </p:txBody>
      </p:sp>
      <p:pic>
        <p:nvPicPr>
          <p:cNvPr id="5" name="Picture 8" descr="minimum-0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22914"/>
            <a:ext cx="2220384"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3296" y="590908"/>
            <a:ext cx="11216640" cy="856892"/>
          </a:xfrm>
        </p:spPr>
        <p:txBody>
          <a:bodyPr/>
          <a:lstStyle/>
          <a:p>
            <a:r>
              <a:rPr lang="en-US" smtClean="0"/>
              <a:t>Click to edit Master title style</a:t>
            </a:r>
            <a:endParaRPr lang="en-US"/>
          </a:p>
        </p:txBody>
      </p:sp>
      <p:sp>
        <p:nvSpPr>
          <p:cNvPr id="3" name="Content Placeholder 2"/>
          <p:cNvSpPr>
            <a:spLocks noGrp="1"/>
          </p:cNvSpPr>
          <p:nvPr>
            <p:ph idx="1"/>
          </p:nvPr>
        </p:nvSpPr>
        <p:spPr>
          <a:xfrm>
            <a:off x="463296" y="1600202"/>
            <a:ext cx="11216640" cy="4267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481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18"/>
          <p:cNvSpPr>
            <a:spLocks noGrp="1" noChangeArrowheads="1"/>
          </p:cNvSpPr>
          <p:nvPr>
            <p:ph type="ftr" sz="quarter" idx="10"/>
          </p:nvPr>
        </p:nvSpPr>
        <p:spPr>
          <a:xfrm>
            <a:off x="750278" y="6343652"/>
            <a:ext cx="4595447" cy="142875"/>
          </a:xfrm>
          <a:prstGeom prst="rect">
            <a:avLst/>
          </a:prstGeom>
          <a:ln/>
        </p:spPr>
        <p:txBody>
          <a:bodyPr/>
          <a:lstStyle>
            <a:lvl1pPr>
              <a:defRPr/>
            </a:lvl1pPr>
          </a:lstStyle>
          <a:p>
            <a:pPr defTabSz="914400" fontAlgn="base">
              <a:spcBef>
                <a:spcPct val="0"/>
              </a:spcBef>
              <a:spcAft>
                <a:spcPct val="0"/>
              </a:spcAft>
              <a:defRPr/>
            </a:pPr>
            <a:endParaRPr lang="fr-FR">
              <a:solidFill>
                <a:prstClr val="black"/>
              </a:solidFill>
              <a:cs typeface="Arial" panose="020B0604020202020204" pitchFamily="34" charset="0"/>
            </a:endParaRPr>
          </a:p>
        </p:txBody>
      </p:sp>
    </p:spTree>
    <p:extLst>
      <p:ext uri="{BB962C8B-B14F-4D97-AF65-F5344CB8AC3E}">
        <p14:creationId xmlns:p14="http://schemas.microsoft.com/office/powerpoint/2010/main" val="1393747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1024129" y="6470704"/>
            <a:ext cx="2154143" cy="274320"/>
          </a:xfrm>
          <a:prstGeom prst="rect">
            <a:avLst/>
          </a:prstGeom>
        </p:spPr>
        <p:txBody>
          <a:bodyPr/>
          <a:lstStyle/>
          <a:p>
            <a:pPr defTabSz="914400" fontAlgn="base">
              <a:spcBef>
                <a:spcPct val="0"/>
              </a:spcBef>
              <a:spcAft>
                <a:spcPct val="0"/>
              </a:spcAft>
            </a:pPr>
            <a:fld id="{0A21DE20-AD2F-4617-8587-572BB0812B05}" type="datetime1">
              <a:rPr lang="en-US" smtClean="0">
                <a:solidFill>
                  <a:prstClr val="black"/>
                </a:solidFill>
                <a:cs typeface="Arial" panose="020B0604020202020204" pitchFamily="34" charset="0"/>
              </a:rPr>
              <a:pPr defTabSz="914400" fontAlgn="base">
                <a:spcBef>
                  <a:spcPct val="0"/>
                </a:spcBef>
                <a:spcAft>
                  <a:spcPct val="0"/>
                </a:spcAft>
              </a:pPr>
              <a:t>7/9/2019</a:t>
            </a:fld>
            <a:endParaRPr lang="en-US" dirty="0">
              <a:solidFill>
                <a:prstClr val="black"/>
              </a:solidFill>
              <a:cs typeface="Arial" panose="020B0604020202020204" pitchFamily="34" charset="0"/>
            </a:endParaRPr>
          </a:p>
        </p:txBody>
      </p:sp>
      <p:sp>
        <p:nvSpPr>
          <p:cNvPr id="4" name="Footer Placeholder 3"/>
          <p:cNvSpPr>
            <a:spLocks noGrp="1"/>
          </p:cNvSpPr>
          <p:nvPr>
            <p:ph type="ftr" sz="quarter" idx="11"/>
          </p:nvPr>
        </p:nvSpPr>
        <p:spPr>
          <a:xfrm>
            <a:off x="4842932" y="6470704"/>
            <a:ext cx="5901459" cy="274320"/>
          </a:xfrm>
          <a:prstGeom prst="rect">
            <a:avLst/>
          </a:prstGeom>
        </p:spPr>
        <p:txBody>
          <a:bodyPr/>
          <a:lstStyle/>
          <a:p>
            <a:pPr defTabSz="914400" fontAlgn="base">
              <a:spcBef>
                <a:spcPct val="0"/>
              </a:spcBef>
              <a:spcAft>
                <a:spcPct val="0"/>
              </a:spcAft>
            </a:pPr>
            <a:endParaRPr lang="en-US" dirty="0">
              <a:solidFill>
                <a:prstClr val="black"/>
              </a:solidFill>
              <a:cs typeface="Arial" panose="020B0604020202020204" pitchFamily="34" charset="0"/>
            </a:endParaRPr>
          </a:p>
        </p:txBody>
      </p:sp>
      <p:sp>
        <p:nvSpPr>
          <p:cNvPr id="5" name="Slide Number Placeholder 4"/>
          <p:cNvSpPr>
            <a:spLocks noGrp="1"/>
          </p:cNvSpPr>
          <p:nvPr>
            <p:ph type="sldNum" sz="quarter" idx="12"/>
          </p:nvPr>
        </p:nvSpPr>
        <p:spPr>
          <a:xfrm>
            <a:off x="10957729" y="161344"/>
            <a:ext cx="973667" cy="274320"/>
          </a:xfrm>
          <a:prstGeom prst="rect">
            <a:avLst/>
          </a:prstGeom>
        </p:spPr>
        <p:txBody>
          <a:bodyPr/>
          <a:lstStyle/>
          <a:p>
            <a:pPr defTabSz="914400" fontAlgn="base">
              <a:spcBef>
                <a:spcPct val="0"/>
              </a:spcBef>
              <a:spcAft>
                <a:spcPct val="0"/>
              </a:spcAft>
            </a:pPr>
            <a:fld id="{4FAB73BC-B049-4115-A692-8D63A059BFB8}" type="slidenum">
              <a:rPr lang="en-US" smtClean="0">
                <a:solidFill>
                  <a:prstClr val="black"/>
                </a:solidFill>
                <a:cs typeface="Arial" panose="020B0604020202020204" pitchFamily="34" charset="0"/>
              </a:rPr>
              <a:pPr defTabSz="914400" fontAlgn="base">
                <a:spcBef>
                  <a:spcPct val="0"/>
                </a:spcBef>
                <a:spcAft>
                  <a:spcPct val="0"/>
                </a:spcAft>
              </a:pPr>
              <a:t>‹N°›</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233000209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ersonnalisable">
    <p:spTree>
      <p:nvGrpSpPr>
        <p:cNvPr id="1" name=""/>
        <p:cNvGrpSpPr/>
        <p:nvPr/>
      </p:nvGrpSpPr>
      <p:grpSpPr>
        <a:xfrm>
          <a:off x="0" y="0"/>
          <a:ext cx="0" cy="0"/>
          <a:chOff x="0" y="0"/>
          <a:chExt cx="0" cy="0"/>
        </a:xfrm>
      </p:grpSpPr>
      <p:pic>
        <p:nvPicPr>
          <p:cNvPr id="4" name="Picture 2" descr="V:\Apec\Charte PPT\Fond-bord-blan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Espace réservé du titre 1"/>
          <p:cNvSpPr>
            <a:spLocks noGrp="1"/>
          </p:cNvSpPr>
          <p:nvPr>
            <p:ph type="ctrTitle"/>
          </p:nvPr>
        </p:nvSpPr>
        <p:spPr>
          <a:xfrm>
            <a:off x="667195" y="304800"/>
            <a:ext cx="10470663"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0000"/>
              </a:lnSpc>
              <a:defRPr sz="4000" cap="all" baseline="0" smtClean="0">
                <a:solidFill>
                  <a:schemeClr val="tx1"/>
                </a:solidFill>
                <a:latin typeface="Arial" charset="0"/>
                <a:ea typeface="ＭＳ Ｐゴシック" pitchFamily="48" charset="-128"/>
              </a:defRPr>
            </a:lvl1pPr>
          </a:lstStyle>
          <a:p>
            <a:pPr lvl="0"/>
            <a:r>
              <a:rPr lang="fr-FR" noProof="0" dirty="0" smtClean="0"/>
              <a:t>Modifiez le style du titre</a:t>
            </a:r>
          </a:p>
        </p:txBody>
      </p:sp>
      <p:sp>
        <p:nvSpPr>
          <p:cNvPr id="50190" name="Espace réservé du texte 2"/>
          <p:cNvSpPr>
            <a:spLocks noGrp="1"/>
          </p:cNvSpPr>
          <p:nvPr>
            <p:ph type="subTitle" idx="1"/>
          </p:nvPr>
        </p:nvSpPr>
        <p:spPr>
          <a:xfrm>
            <a:off x="626152" y="2438400"/>
            <a:ext cx="8534400" cy="457200"/>
          </a:xfrm>
        </p:spPr>
        <p:txBody>
          <a:bodyPr/>
          <a:lstStyle>
            <a:lvl1pPr>
              <a:defRPr sz="1400" b="0" cap="all" baseline="0" smtClean="0">
                <a:solidFill>
                  <a:schemeClr val="tx1"/>
                </a:solidFill>
                <a:latin typeface="Arial" charset="0"/>
                <a:ea typeface="ＭＳ Ｐゴシック" pitchFamily="48" charset="-128"/>
              </a:defRPr>
            </a:lvl1pPr>
          </a:lstStyle>
          <a:p>
            <a:pPr lvl="0"/>
            <a:r>
              <a:rPr lang="fr-FR" noProof="0" dirty="0" smtClean="0"/>
              <a:t>Modifiez le style des sous-titres du masque</a:t>
            </a:r>
          </a:p>
        </p:txBody>
      </p:sp>
    </p:spTree>
    <p:extLst>
      <p:ext uri="{BB962C8B-B14F-4D97-AF65-F5344CB8AC3E}">
        <p14:creationId xmlns:p14="http://schemas.microsoft.com/office/powerpoint/2010/main" val="3048101481"/>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5">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prstClr val="black"/>
              </a:solidFill>
            </a:endParaRPr>
          </a:p>
        </p:txBody>
      </p:sp>
      <p:sp>
        <p:nvSpPr>
          <p:cNvPr id="5" name="Arrondir un rectangle à un seul coin 13"/>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blipFill dpi="0" rotWithShape="0">
            <a:blip r:embed="rId2">
              <a:extLst>
                <a:ext uri="{28A0092B-C50C-407E-A947-70E740481C1C}">
                  <a14:useLocalDpi xmlns:a14="http://schemas.microsoft.com/office/drawing/2010/main" val="0"/>
                </a:ext>
              </a:extLst>
            </a:blip>
            <a:srcRect/>
            <a:stretch>
              <a:fillRect/>
            </a:stretch>
          </a:blipFill>
          <a:ln>
            <a:noFill/>
          </a:ln>
        </p:spPr>
        <p:txBody>
          <a:bodyPr rot="10800000" vert="eaVert" anchor="ctr"/>
          <a:lstStyle/>
          <a:p>
            <a:pPr fontAlgn="base">
              <a:spcBef>
                <a:spcPct val="0"/>
              </a:spcBef>
              <a:spcAft>
                <a:spcPct val="0"/>
              </a:spcAft>
              <a:defRPr/>
            </a:pPr>
            <a:endParaRPr lang="fr-FR" sz="2400" dirty="0">
              <a:solidFill>
                <a:prstClr val="black"/>
              </a:solidFill>
              <a:latin typeface="Arial" charset="0"/>
              <a:ea typeface="ＭＳ Ｐゴシック" pitchFamily="34" charset="-128"/>
              <a:cs typeface="Arial" panose="020B0604020202020204" pitchFamily="34" charset="0"/>
            </a:endParaRPr>
          </a:p>
        </p:txBody>
      </p:sp>
      <p:pic>
        <p:nvPicPr>
          <p:cNvPr id="6" name="Image 10" descr="LogoPPTblanc.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53077" y="5867400"/>
            <a:ext cx="127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Espace réservé du titre 1"/>
          <p:cNvSpPr>
            <a:spLocks noGrp="1"/>
          </p:cNvSpPr>
          <p:nvPr>
            <p:ph type="ctrTitle"/>
          </p:nvPr>
        </p:nvSpPr>
        <p:spPr>
          <a:xfrm>
            <a:off x="617429" y="291353"/>
            <a:ext cx="10470663"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0000"/>
              </a:lnSpc>
              <a:defRPr sz="4000" cap="all" baseline="0" smtClean="0">
                <a:solidFill>
                  <a:schemeClr val="tx1"/>
                </a:solidFill>
                <a:latin typeface="Arial" charset="0"/>
                <a:ea typeface="ＭＳ Ｐゴシック" pitchFamily="48" charset="-128"/>
              </a:defRPr>
            </a:lvl1pPr>
          </a:lstStyle>
          <a:p>
            <a:pPr lvl="0"/>
            <a:r>
              <a:rPr lang="fr-FR" noProof="0" dirty="0" smtClean="0"/>
              <a:t>Modifiez le style du titre</a:t>
            </a:r>
          </a:p>
        </p:txBody>
      </p:sp>
      <p:sp>
        <p:nvSpPr>
          <p:cNvPr id="50190" name="Espace réservé du texte 2"/>
          <p:cNvSpPr>
            <a:spLocks noGrp="1"/>
          </p:cNvSpPr>
          <p:nvPr>
            <p:ph type="subTitle" idx="1"/>
          </p:nvPr>
        </p:nvSpPr>
        <p:spPr>
          <a:xfrm>
            <a:off x="593181" y="2424953"/>
            <a:ext cx="8534400" cy="457200"/>
          </a:xfrm>
        </p:spPr>
        <p:txBody>
          <a:bodyPr/>
          <a:lstStyle>
            <a:lvl1pPr>
              <a:defRPr sz="1400" b="0" cap="all" baseline="0" smtClean="0">
                <a:solidFill>
                  <a:schemeClr val="tx1"/>
                </a:solidFill>
                <a:latin typeface="Arial" charset="0"/>
                <a:ea typeface="ＭＳ Ｐゴシック" pitchFamily="48" charset="-128"/>
              </a:defRPr>
            </a:lvl1pPr>
          </a:lstStyle>
          <a:p>
            <a:pPr lvl="0"/>
            <a:r>
              <a:rPr lang="fr-FR" noProof="0" dirty="0" smtClean="0"/>
              <a:t>Modifiez le style des sous-titres du masque</a:t>
            </a:r>
          </a:p>
        </p:txBody>
      </p:sp>
    </p:spTree>
    <p:extLst>
      <p:ext uri="{BB962C8B-B14F-4D97-AF65-F5344CB8AC3E}">
        <p14:creationId xmlns:p14="http://schemas.microsoft.com/office/powerpoint/2010/main" val="787369646"/>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Intercalaire neutr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Rectangle 4"/>
          <p:cNvSpPr/>
          <p:nvPr userDrawn="1"/>
        </p:nvSpPr>
        <p:spPr>
          <a:xfrm>
            <a:off x="0" y="0"/>
            <a:ext cx="12192000" cy="6858000"/>
          </a:xfrm>
          <a:prstGeom prst="rect">
            <a:avLst/>
          </a:prstGeom>
          <a:gradFill flip="none" rotWithShape="1">
            <a:gsLst>
              <a:gs pos="0">
                <a:schemeClr val="bg1"/>
              </a:gs>
              <a:gs pos="41000">
                <a:schemeClr val="bg1"/>
              </a:gs>
              <a:gs pos="100000">
                <a:schemeClr val="bg1">
                  <a:shade val="100000"/>
                  <a:satMod val="115000"/>
                  <a:alpha val="0"/>
                </a:schemeClr>
              </a:gs>
              <a:gs pos="57000">
                <a:schemeClr val="bg1">
                  <a:shade val="100000"/>
                  <a:satMod val="115000"/>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sp>
        <p:nvSpPr>
          <p:cNvPr id="6" name="Arrondir un rectangle à un seul coin 13"/>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blipFill dpi="0" rotWithShape="0">
            <a:blip r:embed="rId2">
              <a:alphaModFix amt="65000"/>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nchor="ctr"/>
          <a:lstStyle/>
          <a:p>
            <a:pPr fontAlgn="base">
              <a:spcBef>
                <a:spcPct val="0"/>
              </a:spcBef>
              <a:spcAft>
                <a:spcPct val="0"/>
              </a:spcAft>
            </a:pPr>
            <a:endParaRPr lang="fr-FR" sz="2400" dirty="0">
              <a:solidFill>
                <a:prstClr val="black"/>
              </a:solidFill>
              <a:latin typeface="Arial" pitchFamily="34" charset="0"/>
              <a:ea typeface="ＭＳ Ｐゴシック" pitchFamily="34" charset="-128"/>
              <a:cs typeface="Arial" panose="020B0604020202020204" pitchFamily="34" charset="0"/>
            </a:endParaRPr>
          </a:p>
        </p:txBody>
      </p:sp>
      <p:sp>
        <p:nvSpPr>
          <p:cNvPr id="7" name="Arrondir un rectangle à un seul coin 13" descr="C3N"/>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gradFill flip="none" rotWithShape="1">
            <a:gsLst>
              <a:gs pos="0">
                <a:schemeClr val="bg1"/>
              </a:gs>
              <a:gs pos="50000">
                <a:schemeClr val="bg1"/>
              </a:gs>
              <a:gs pos="100000">
                <a:schemeClr val="bg1">
                  <a:shade val="100000"/>
                  <a:satMod val="115000"/>
                  <a:alpha val="0"/>
                </a:schemeClr>
              </a:gs>
              <a:gs pos="70000">
                <a:schemeClr val="bg1">
                  <a:shade val="100000"/>
                  <a:satMod val="115000"/>
                  <a:alpha val="0"/>
                </a:schemeClr>
              </a:gs>
            </a:gsLst>
            <a:lin ang="0" scaled="1"/>
            <a:tileRect/>
          </a:gradFill>
          <a:ln>
            <a:noFill/>
          </a:ln>
        </p:spPr>
        <p:txBody>
          <a:bodyPr rot="10800000" vert="eaVert" anchor="ctr"/>
          <a:lstStyle/>
          <a:p>
            <a:pPr fontAlgn="base">
              <a:spcBef>
                <a:spcPct val="0"/>
              </a:spcBef>
              <a:spcAft>
                <a:spcPct val="0"/>
              </a:spcAft>
              <a:defRPr/>
            </a:pPr>
            <a:endParaRPr lang="fr-FR" sz="2400" dirty="0">
              <a:solidFill>
                <a:prstClr val="black"/>
              </a:solidFill>
              <a:latin typeface="Arial" charset="0"/>
              <a:ea typeface="ＭＳ Ｐゴシック" pitchFamily="34" charset="-128"/>
              <a:cs typeface="Arial" panose="020B0604020202020204" pitchFamily="34" charset="0"/>
            </a:endParaRPr>
          </a:p>
        </p:txBody>
      </p:sp>
      <p:pic>
        <p:nvPicPr>
          <p:cNvPr id="8" name="Image 10" descr="LogoPPTblanc.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53077" y="5867400"/>
            <a:ext cx="127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Espace réservé du titre 1"/>
          <p:cNvSpPr>
            <a:spLocks noGrp="1"/>
          </p:cNvSpPr>
          <p:nvPr>
            <p:ph type="ctrTitle"/>
          </p:nvPr>
        </p:nvSpPr>
        <p:spPr>
          <a:xfrm>
            <a:off x="931998" y="304800"/>
            <a:ext cx="10470663"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0000"/>
              </a:lnSpc>
              <a:defRPr sz="4000" cap="all" baseline="0" smtClean="0">
                <a:solidFill>
                  <a:schemeClr val="tx1"/>
                </a:solidFill>
                <a:latin typeface="Arial" charset="0"/>
                <a:ea typeface="ＭＳ Ｐゴシック" pitchFamily="48" charset="-128"/>
              </a:defRPr>
            </a:lvl1pPr>
          </a:lstStyle>
          <a:p>
            <a:pPr lvl="0"/>
            <a:r>
              <a:rPr lang="fr-FR" noProof="0" dirty="0" smtClean="0"/>
              <a:t>Modifiez le style du titre</a:t>
            </a:r>
          </a:p>
        </p:txBody>
      </p:sp>
      <p:sp>
        <p:nvSpPr>
          <p:cNvPr id="50190" name="Espace réservé du texte 2"/>
          <p:cNvSpPr>
            <a:spLocks noGrp="1"/>
          </p:cNvSpPr>
          <p:nvPr>
            <p:ph type="subTitle" idx="1"/>
          </p:nvPr>
        </p:nvSpPr>
        <p:spPr>
          <a:xfrm>
            <a:off x="924549" y="2438400"/>
            <a:ext cx="8534400" cy="457200"/>
          </a:xfrm>
        </p:spPr>
        <p:txBody>
          <a:bodyPr/>
          <a:lstStyle>
            <a:lvl1pPr>
              <a:defRPr sz="1400" b="0" cap="all" baseline="0" smtClean="0">
                <a:solidFill>
                  <a:schemeClr val="tx1"/>
                </a:solidFill>
                <a:latin typeface="Arial" charset="0"/>
                <a:ea typeface="ＭＳ Ｐゴシック" pitchFamily="48" charset="-128"/>
              </a:defRPr>
            </a:lvl1pPr>
          </a:lstStyle>
          <a:p>
            <a:pPr lvl="0"/>
            <a:r>
              <a:rPr lang="fr-FR" noProof="0" dirty="0" smtClean="0"/>
              <a:t>Modifiez le style des sous-titres du masque</a:t>
            </a:r>
          </a:p>
        </p:txBody>
      </p:sp>
    </p:spTree>
    <p:extLst>
      <p:ext uri="{BB962C8B-B14F-4D97-AF65-F5344CB8AC3E}">
        <p14:creationId xmlns:p14="http://schemas.microsoft.com/office/powerpoint/2010/main" val="1892162992"/>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5"/>
          <p:cNvSpPr txBox="1">
            <a:spLocks/>
          </p:cNvSpPr>
          <p:nvPr userDrawn="1"/>
        </p:nvSpPr>
        <p:spPr>
          <a:xfrm>
            <a:off x="281354" y="6404271"/>
            <a:ext cx="918103" cy="120364"/>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
        <p:nvSpPr>
          <p:cNvPr id="17" name="Espace réservé du texte 16"/>
          <p:cNvSpPr>
            <a:spLocks noGrp="1"/>
          </p:cNvSpPr>
          <p:nvPr>
            <p:ph type="body" sz="quarter" idx="13"/>
          </p:nvPr>
        </p:nvSpPr>
        <p:spPr>
          <a:xfrm>
            <a:off x="688789" y="1622425"/>
            <a:ext cx="10697307"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a:xfrm>
            <a:off x="688795" y="381006"/>
            <a:ext cx="10681676" cy="1133475"/>
          </a:xfrm>
        </p:spPr>
        <p:txBody>
          <a:bodyPr/>
          <a:lstStyle/>
          <a:p>
            <a:r>
              <a:rPr lang="fr-FR" dirty="0" smtClean="0"/>
              <a:t>Modifiez le style du titre</a:t>
            </a:r>
            <a:endParaRPr lang="fr-FR" dirty="0"/>
          </a:p>
        </p:txBody>
      </p:sp>
    </p:spTree>
    <p:extLst>
      <p:ext uri="{BB962C8B-B14F-4D97-AF65-F5344CB8AC3E}">
        <p14:creationId xmlns:p14="http://schemas.microsoft.com/office/powerpoint/2010/main" val="164041328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C3125D9-861A-4CDC-91FA-7F0FE0AD192F}" type="datetime1">
              <a:rPr lang="en-US" smtClean="0"/>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957730" y="161344"/>
            <a:ext cx="973666" cy="274320"/>
          </a:xfrm>
        </p:spPr>
        <p:txBody>
          <a:bodyPr/>
          <a:lstStyle/>
          <a:p>
            <a:fld id="{4FAB73BC-B049-4115-A692-8D63A059BFB8}" type="slidenum">
              <a:rPr lang="en-US" dirty="0"/>
              <a:t>‹N°›</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4" name="Arrondir un rectangle à un seul coin 3"/>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5"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titre 1"/>
          <p:cNvSpPr>
            <a:spLocks/>
          </p:cNvSpPr>
          <p:nvPr userDrawn="1"/>
        </p:nvSpPr>
        <p:spPr bwMode="auto">
          <a:xfrm>
            <a:off x="281355" y="381000"/>
            <a:ext cx="65649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lnSpc>
                <a:spcPts val="4000"/>
              </a:lnSpc>
              <a:spcBef>
                <a:spcPct val="0"/>
              </a:spcBef>
              <a:spcAft>
                <a:spcPct val="0"/>
              </a:spcAft>
            </a:pPr>
            <a:endParaRPr lang="fr-FR" altLang="fr-FR" sz="4000" b="1" dirty="0">
              <a:solidFill>
                <a:srgbClr val="005362"/>
              </a:solidFill>
              <a:cs typeface="Arial" panose="020B0604020202020204" pitchFamily="34" charset="0"/>
            </a:endParaRPr>
          </a:p>
        </p:txBody>
      </p:sp>
      <p:sp>
        <p:nvSpPr>
          <p:cNvPr id="2" name="Titre 1"/>
          <p:cNvSpPr>
            <a:spLocks noGrp="1"/>
          </p:cNvSpPr>
          <p:nvPr>
            <p:ph type="title"/>
          </p:nvPr>
        </p:nvSpPr>
        <p:spPr/>
        <p:txBody>
          <a:bodyPr/>
          <a:lstStyle/>
          <a:p>
            <a:r>
              <a:rPr lang="fr-FR" dirty="0" smtClean="0"/>
              <a:t>Modifiez le style du titre</a:t>
            </a:r>
            <a:endParaRPr lang="fr-FR" dirty="0"/>
          </a:p>
        </p:txBody>
      </p:sp>
      <p:sp>
        <p:nvSpPr>
          <p:cNvPr id="9" name="Espace réservé du numéro de diapositive 5"/>
          <p:cNvSpPr txBox="1">
            <a:spLocks/>
          </p:cNvSpPr>
          <p:nvPr userDrawn="1"/>
        </p:nvSpPr>
        <p:spPr>
          <a:xfrm>
            <a:off x="281354" y="6404283"/>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3454749648"/>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6" name="Arrondir un rectangle à un seul coin 5"/>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7"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14"/>
          <p:cNvSpPr>
            <a:spLocks noGrp="1"/>
          </p:cNvSpPr>
          <p:nvPr>
            <p:ph type="title"/>
          </p:nvPr>
        </p:nvSpPr>
        <p:spPr/>
        <p:txBody>
          <a:bodyPr/>
          <a:lstStyle>
            <a:lvl1pPr>
              <a:defRPr cap="all" baseline="0"/>
            </a:lvl1pPr>
          </a:lstStyle>
          <a:p>
            <a:r>
              <a:rPr lang="fr-FR" dirty="0" smtClean="0"/>
              <a:t>Modifiez le style du titre</a:t>
            </a:r>
            <a:endParaRPr lang="fr-FR" dirty="0"/>
          </a:p>
        </p:txBody>
      </p:sp>
      <p:sp>
        <p:nvSpPr>
          <p:cNvPr id="8" name="Espace réservé du texte 7"/>
          <p:cNvSpPr>
            <a:spLocks noGrp="1"/>
          </p:cNvSpPr>
          <p:nvPr>
            <p:ph type="body" sz="quarter" idx="13"/>
          </p:nvPr>
        </p:nvSpPr>
        <p:spPr>
          <a:xfrm>
            <a:off x="705341" y="1622425"/>
            <a:ext cx="5226537"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texte 11"/>
          <p:cNvSpPr>
            <a:spLocks noGrp="1"/>
          </p:cNvSpPr>
          <p:nvPr>
            <p:ph type="body" sz="quarter" idx="14"/>
          </p:nvPr>
        </p:nvSpPr>
        <p:spPr>
          <a:xfrm>
            <a:off x="6187846" y="1622425"/>
            <a:ext cx="5214815"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numéro de diapositive 5"/>
          <p:cNvSpPr txBox="1">
            <a:spLocks/>
          </p:cNvSpPr>
          <p:nvPr userDrawn="1"/>
        </p:nvSpPr>
        <p:spPr>
          <a:xfrm>
            <a:off x="281354" y="6404283"/>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950719263"/>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imag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cap="all" baseline="0">
                <a:solidFill>
                  <a:schemeClr val="tx1"/>
                </a:solidFill>
              </a:defRPr>
            </a:lvl1pPr>
          </a:lstStyle>
          <a:p>
            <a:r>
              <a:rPr lang="fr-FR" dirty="0" smtClean="0"/>
              <a:t>Modifiez le style du titre</a:t>
            </a:r>
            <a:endParaRPr lang="fr-FR" dirty="0"/>
          </a:p>
        </p:txBody>
      </p:sp>
      <p:sp>
        <p:nvSpPr>
          <p:cNvPr id="9" name="Espace réservé pour une image  8"/>
          <p:cNvSpPr>
            <a:spLocks noGrp="1"/>
          </p:cNvSpPr>
          <p:nvPr>
            <p:ph type="pic" sz="quarter" idx="11"/>
          </p:nvPr>
        </p:nvSpPr>
        <p:spPr>
          <a:xfrm>
            <a:off x="705339" y="1622425"/>
            <a:ext cx="10697307" cy="4332288"/>
          </a:xfrm>
        </p:spPr>
        <p:txBody>
          <a:bodyPr/>
          <a:lstStyle/>
          <a:p>
            <a:pPr lvl="0"/>
            <a:endParaRPr lang="fr-FR" noProof="0" dirty="0"/>
          </a:p>
        </p:txBody>
      </p:sp>
      <p:sp>
        <p:nvSpPr>
          <p:cNvPr id="11" name="Espace réservé du numéro de diapositive 5"/>
          <p:cNvSpPr txBox="1">
            <a:spLocks/>
          </p:cNvSpPr>
          <p:nvPr userDrawn="1"/>
        </p:nvSpPr>
        <p:spPr>
          <a:xfrm>
            <a:off x="281354" y="6404283"/>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2020854533"/>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et obje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cap="all" baseline="0"/>
            </a:lvl1pPr>
          </a:lstStyle>
          <a:p>
            <a:r>
              <a:rPr lang="fr-FR" dirty="0" smtClean="0"/>
              <a:t>Modifiez le style du titre</a:t>
            </a:r>
            <a:endParaRPr lang="fr-FR" dirty="0"/>
          </a:p>
        </p:txBody>
      </p:sp>
      <p:sp>
        <p:nvSpPr>
          <p:cNvPr id="7" name="Espace réservé du contenu 6"/>
          <p:cNvSpPr>
            <a:spLocks noGrp="1"/>
          </p:cNvSpPr>
          <p:nvPr>
            <p:ph sz="quarter" idx="11"/>
          </p:nvPr>
        </p:nvSpPr>
        <p:spPr>
          <a:xfrm>
            <a:off x="705339" y="1622425"/>
            <a:ext cx="10697307" cy="4332288"/>
          </a:xfrm>
        </p:spPr>
        <p:txBody>
          <a:bodyPr/>
          <a:lstStyle/>
          <a:p>
            <a:pPr lvl="0"/>
            <a:endParaRPr lang="fr-FR" dirty="0"/>
          </a:p>
        </p:txBody>
      </p:sp>
      <p:sp>
        <p:nvSpPr>
          <p:cNvPr id="11" name="Espace réservé du numéro de diapositive 5"/>
          <p:cNvSpPr txBox="1">
            <a:spLocks/>
          </p:cNvSpPr>
          <p:nvPr userDrawn="1"/>
        </p:nvSpPr>
        <p:spPr>
          <a:xfrm>
            <a:off x="281354" y="6404283"/>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2095441763"/>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8" name="Arrondir un rectangle à un seul coin 13"/>
          <p:cNvSpPr>
            <a:spLocks noChangeArrowheads="1"/>
          </p:cNvSpPr>
          <p:nvPr userDrawn="1"/>
        </p:nvSpPr>
        <p:spPr bwMode="auto">
          <a:xfrm rot="5400000">
            <a:off x="2819400" y="-2479432"/>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fontAlgn="base">
              <a:spcBef>
                <a:spcPct val="0"/>
              </a:spcBef>
              <a:spcAft>
                <a:spcPct val="0"/>
              </a:spcAft>
            </a:pPr>
            <a:endParaRPr lang="fr-FR" sz="2400" dirty="0">
              <a:solidFill>
                <a:prstClr val="black"/>
              </a:solidFill>
              <a:latin typeface="Arial" pitchFamily="34" charset="0"/>
              <a:ea typeface="ＭＳ Ｐゴシック" pitchFamily="34" charset="-128"/>
              <a:cs typeface="Arial" panose="020B0604020202020204" pitchFamily="34" charset="0"/>
            </a:endParaRPr>
          </a:p>
        </p:txBody>
      </p:sp>
      <p:sp>
        <p:nvSpPr>
          <p:cNvPr id="2" name="Titre 1"/>
          <p:cNvSpPr>
            <a:spLocks noGrp="1"/>
          </p:cNvSpPr>
          <p:nvPr>
            <p:ph type="title"/>
          </p:nvPr>
        </p:nvSpPr>
        <p:spPr>
          <a:xfrm>
            <a:off x="537147" y="381006"/>
            <a:ext cx="11031136" cy="1133475"/>
          </a:xfrm>
        </p:spPr>
        <p:txBody>
          <a:bodyPr/>
          <a:lstStyle>
            <a:lvl1pPr>
              <a:defRPr sz="360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527381" y="1600200"/>
            <a:ext cx="11041227" cy="43434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txBox="1">
            <a:spLocks/>
          </p:cNvSpPr>
          <p:nvPr userDrawn="1"/>
        </p:nvSpPr>
        <p:spPr>
          <a:xfrm>
            <a:off x="281354" y="6404283"/>
            <a:ext cx="1494167"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86AFC4"/>
                </a:solidFill>
                <a:cs typeface="Arial" panose="020B0604020202020204" pitchFamily="34" charset="0"/>
              </a:rPr>
              <a:t>–</a:t>
            </a:r>
            <a:fld id="{1743F775-9A54-45D9-B7EC-A508447ED7F1}" type="slidenum">
              <a:rPr lang="fr-FR" sz="900" b="1" smtClean="0">
                <a:solidFill>
                  <a:srgbClr val="86AFC4"/>
                </a:solidFill>
                <a:cs typeface="Arial" panose="020B0604020202020204" pitchFamily="34" charset="0"/>
              </a:rPr>
              <a:pPr eaLnBrk="1" fontAlgn="base" hangingPunct="1">
                <a:spcBef>
                  <a:spcPct val="0"/>
                </a:spcBef>
                <a:spcAft>
                  <a:spcPct val="0"/>
                </a:spcAft>
                <a:defRPr/>
              </a:pPr>
              <a:t>‹N°›</a:t>
            </a:fld>
            <a:r>
              <a:rPr lang="fr-FR" sz="900" b="1" dirty="0" smtClean="0">
                <a:solidFill>
                  <a:srgbClr val="86AFC4"/>
                </a:solidFill>
                <a:cs typeface="Arial" panose="020B0604020202020204" pitchFamily="34" charset="0"/>
              </a:rPr>
              <a:t>–</a:t>
            </a:r>
          </a:p>
        </p:txBody>
      </p:sp>
    </p:spTree>
    <p:extLst>
      <p:ext uri="{BB962C8B-B14F-4D97-AF65-F5344CB8AC3E}">
        <p14:creationId xmlns:p14="http://schemas.microsoft.com/office/powerpoint/2010/main" val="364293133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Arrondir un rectangle à un seul coin 3"/>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sp>
        <p:nvSpPr>
          <p:cNvPr id="5" name="Arrondir un rectangle à un seul coin 13"/>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fontAlgn="base">
              <a:spcBef>
                <a:spcPct val="0"/>
              </a:spcBef>
              <a:spcAft>
                <a:spcPct val="0"/>
              </a:spcAft>
            </a:pPr>
            <a:endParaRPr lang="fr-FR" sz="2400" dirty="0" smtClean="0">
              <a:solidFill>
                <a:srgbClr val="000000"/>
              </a:solidFill>
              <a:latin typeface="Arial" charset="0"/>
              <a:ea typeface="ＭＳ Ｐゴシック" pitchFamily="34" charset="-128"/>
              <a:cs typeface="Arial" panose="020B0604020202020204" pitchFamily="34" charset="0"/>
            </a:endParaRPr>
          </a:p>
        </p:txBody>
      </p:sp>
      <p:pic>
        <p:nvPicPr>
          <p:cNvPr id="6" name="Image 13" descr="LogoPPTcerné.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4650" y="609602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9"/>
          <p:cNvSpPr>
            <a:spLocks noGrp="1"/>
          </p:cNvSpPr>
          <p:nvPr>
            <p:ph type="title"/>
          </p:nvPr>
        </p:nvSpPr>
        <p:spPr>
          <a:xfrm>
            <a:off x="812801" y="152400"/>
            <a:ext cx="10816492" cy="2286000"/>
          </a:xfrm>
        </p:spPr>
        <p:txBody>
          <a:bodyPr/>
          <a:lstStyle>
            <a:lvl1pPr>
              <a:lnSpc>
                <a:spcPts val="5500"/>
              </a:lnSpc>
              <a:defRPr sz="3600" spc="100" baseline="0">
                <a:solidFill>
                  <a:schemeClr val="tx1"/>
                </a:solidFill>
              </a:defRPr>
            </a:lvl1pPr>
          </a:lstStyle>
          <a:p>
            <a:r>
              <a:rPr lang="fr-FR" dirty="0" smtClean="0"/>
              <a:t>Cliquez et modifiez le titre</a:t>
            </a:r>
            <a:endParaRPr lang="fr-FR" dirty="0"/>
          </a:p>
        </p:txBody>
      </p:sp>
      <p:sp>
        <p:nvSpPr>
          <p:cNvPr id="14" name="Espace réservé du texte 13"/>
          <p:cNvSpPr>
            <a:spLocks noGrp="1"/>
          </p:cNvSpPr>
          <p:nvPr>
            <p:ph type="body" sz="quarter" idx="10"/>
          </p:nvPr>
        </p:nvSpPr>
        <p:spPr>
          <a:xfrm>
            <a:off x="844062" y="2588548"/>
            <a:ext cx="7110045" cy="414337"/>
          </a:xfrm>
        </p:spPr>
        <p:txBody>
          <a:bodyPr/>
          <a:lstStyle>
            <a:lvl1pPr indent="0" algn="l">
              <a:lnSpc>
                <a:spcPts val="1600"/>
              </a:lnSpc>
              <a:buFontTx/>
              <a:buNone/>
              <a:defRPr sz="1400" b="0" i="0" spc="100">
                <a:solidFill>
                  <a:schemeClr val="tx1"/>
                </a:solidFill>
              </a:defRPr>
            </a:lvl1pPr>
          </a:lstStyle>
          <a:p>
            <a:pPr lvl="0"/>
            <a:r>
              <a:rPr lang="fr-FR" dirty="0" smtClean="0"/>
              <a:t>Cliquez pour modifier les styles du texte du masque</a:t>
            </a:r>
          </a:p>
        </p:txBody>
      </p:sp>
      <p:sp>
        <p:nvSpPr>
          <p:cNvPr id="9" name="Espace réservé du numéro de diapositive 5"/>
          <p:cNvSpPr txBox="1">
            <a:spLocks/>
          </p:cNvSpPr>
          <p:nvPr userDrawn="1"/>
        </p:nvSpPr>
        <p:spPr>
          <a:xfrm>
            <a:off x="281354" y="6404283"/>
            <a:ext cx="1206135" cy="301331"/>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84ACB6"/>
                </a:solidFill>
                <a:cs typeface="Arial" panose="020B0604020202020204" pitchFamily="34" charset="0"/>
              </a:rPr>
              <a:t>–</a:t>
            </a:r>
            <a:fld id="{1743F775-9A54-45D9-B7EC-A508447ED7F1}" type="slidenum">
              <a:rPr lang="fr-FR" sz="900" b="1" smtClean="0">
                <a:solidFill>
                  <a:srgbClr val="84ACB6"/>
                </a:solidFill>
                <a:cs typeface="Arial" panose="020B0604020202020204" pitchFamily="34" charset="0"/>
              </a:rPr>
              <a:pPr eaLnBrk="1" fontAlgn="base" hangingPunct="1">
                <a:spcBef>
                  <a:spcPct val="0"/>
                </a:spcBef>
                <a:spcAft>
                  <a:spcPct val="0"/>
                </a:spcAft>
                <a:defRPr/>
              </a:pPr>
              <a:t>‹N°›</a:t>
            </a:fld>
            <a:r>
              <a:rPr lang="fr-FR" sz="900" b="1" dirty="0" smtClean="0">
                <a:solidFill>
                  <a:srgbClr val="84ACB6"/>
                </a:solidFill>
                <a:cs typeface="Arial" panose="020B0604020202020204" pitchFamily="34" charset="0"/>
              </a:rPr>
              <a:t>–</a:t>
            </a:r>
          </a:p>
        </p:txBody>
      </p:sp>
    </p:spTree>
    <p:extLst>
      <p:ext uri="{BB962C8B-B14F-4D97-AF65-F5344CB8AC3E}">
        <p14:creationId xmlns:p14="http://schemas.microsoft.com/office/powerpoint/2010/main" val="1395686901"/>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re et contenu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5"/>
          <p:cNvSpPr txBox="1">
            <a:spLocks/>
          </p:cNvSpPr>
          <p:nvPr userDrawn="1"/>
        </p:nvSpPr>
        <p:spPr>
          <a:xfrm>
            <a:off x="281354" y="6404291"/>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
        <p:nvSpPr>
          <p:cNvPr id="17" name="Espace réservé du texte 16"/>
          <p:cNvSpPr>
            <a:spLocks noGrp="1"/>
          </p:cNvSpPr>
          <p:nvPr>
            <p:ph type="body" sz="quarter" idx="13"/>
          </p:nvPr>
        </p:nvSpPr>
        <p:spPr>
          <a:xfrm>
            <a:off x="688789" y="1622425"/>
            <a:ext cx="10697307"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a:xfrm>
            <a:off x="688795" y="381006"/>
            <a:ext cx="10681676" cy="1133475"/>
          </a:xfrm>
        </p:spPr>
        <p:txBody>
          <a:bodyPr/>
          <a:lstStyle>
            <a:lvl1pPr>
              <a:defRPr sz="3600"/>
            </a:lvl1pPr>
          </a:lstStyle>
          <a:p>
            <a:r>
              <a:rPr lang="fr-FR" dirty="0" smtClean="0"/>
              <a:t>Modifiez le style du titre</a:t>
            </a:r>
            <a:endParaRPr lang="fr-FR" dirty="0"/>
          </a:p>
        </p:txBody>
      </p:sp>
    </p:spTree>
    <p:extLst>
      <p:ext uri="{BB962C8B-B14F-4D97-AF65-F5344CB8AC3E}">
        <p14:creationId xmlns:p14="http://schemas.microsoft.com/office/powerpoint/2010/main" val="3558031982"/>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4" name="Arrondir un rectangle à un seul coin 3"/>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5"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titre 1"/>
          <p:cNvSpPr>
            <a:spLocks/>
          </p:cNvSpPr>
          <p:nvPr userDrawn="1"/>
        </p:nvSpPr>
        <p:spPr bwMode="auto">
          <a:xfrm>
            <a:off x="281355" y="381000"/>
            <a:ext cx="65649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lnSpc>
                <a:spcPts val="4000"/>
              </a:lnSpc>
              <a:spcBef>
                <a:spcPct val="0"/>
              </a:spcBef>
              <a:spcAft>
                <a:spcPct val="0"/>
              </a:spcAft>
            </a:pPr>
            <a:endParaRPr lang="fr-FR" altLang="fr-FR" sz="4000" b="1" dirty="0">
              <a:solidFill>
                <a:srgbClr val="005362"/>
              </a:solidFill>
              <a:cs typeface="Arial" panose="020B0604020202020204" pitchFamily="34" charset="0"/>
            </a:endParaRPr>
          </a:p>
        </p:txBody>
      </p:sp>
      <p:sp>
        <p:nvSpPr>
          <p:cNvPr id="2" name="Titre 1"/>
          <p:cNvSpPr>
            <a:spLocks noGrp="1"/>
          </p:cNvSpPr>
          <p:nvPr>
            <p:ph type="title"/>
          </p:nvPr>
        </p:nvSpPr>
        <p:spPr/>
        <p:txBody>
          <a:bodyPr/>
          <a:lstStyle>
            <a:lvl1pPr>
              <a:defRPr sz="3600"/>
            </a:lvl1pPr>
          </a:lstStyle>
          <a:p>
            <a:r>
              <a:rPr lang="fr-FR" dirty="0" smtClean="0"/>
              <a:t>Modifiez le style du titre</a:t>
            </a:r>
            <a:endParaRPr lang="fr-FR" dirty="0"/>
          </a:p>
        </p:txBody>
      </p:sp>
      <p:sp>
        <p:nvSpPr>
          <p:cNvPr id="9" name="Espace réservé du numéro de diapositive 5"/>
          <p:cNvSpPr txBox="1">
            <a:spLocks/>
          </p:cNvSpPr>
          <p:nvPr userDrawn="1"/>
        </p:nvSpPr>
        <p:spPr>
          <a:xfrm>
            <a:off x="281354" y="6404291"/>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205344445"/>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re et 2 contenu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6" name="Arrondir un rectangle à un seul coin 5"/>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7"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14"/>
          <p:cNvSpPr>
            <a:spLocks noGrp="1"/>
          </p:cNvSpPr>
          <p:nvPr>
            <p:ph type="title"/>
          </p:nvPr>
        </p:nvSpPr>
        <p:spPr/>
        <p:txBody>
          <a:bodyPr/>
          <a:lstStyle>
            <a:lvl1pPr>
              <a:defRPr sz="3600" cap="all" baseline="0"/>
            </a:lvl1pPr>
          </a:lstStyle>
          <a:p>
            <a:r>
              <a:rPr lang="fr-FR" dirty="0" smtClean="0"/>
              <a:t>Modifiez le style du titre</a:t>
            </a:r>
            <a:endParaRPr lang="fr-FR" dirty="0"/>
          </a:p>
        </p:txBody>
      </p:sp>
      <p:sp>
        <p:nvSpPr>
          <p:cNvPr id="8" name="Espace réservé du texte 7"/>
          <p:cNvSpPr>
            <a:spLocks noGrp="1"/>
          </p:cNvSpPr>
          <p:nvPr>
            <p:ph type="body" sz="quarter" idx="13"/>
          </p:nvPr>
        </p:nvSpPr>
        <p:spPr>
          <a:xfrm>
            <a:off x="705341" y="1622425"/>
            <a:ext cx="5226537"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texte 11"/>
          <p:cNvSpPr>
            <a:spLocks noGrp="1"/>
          </p:cNvSpPr>
          <p:nvPr>
            <p:ph type="body" sz="quarter" idx="14"/>
          </p:nvPr>
        </p:nvSpPr>
        <p:spPr>
          <a:xfrm>
            <a:off x="6187851" y="1622425"/>
            <a:ext cx="5214815"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numéro de diapositive 5"/>
          <p:cNvSpPr txBox="1">
            <a:spLocks/>
          </p:cNvSpPr>
          <p:nvPr userDrawn="1"/>
        </p:nvSpPr>
        <p:spPr>
          <a:xfrm>
            <a:off x="281354" y="6404291"/>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3636961114"/>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re et imag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sz="3600" cap="all" baseline="0">
                <a:solidFill>
                  <a:schemeClr val="tx1"/>
                </a:solidFill>
              </a:defRPr>
            </a:lvl1pPr>
          </a:lstStyle>
          <a:p>
            <a:r>
              <a:rPr lang="fr-FR" dirty="0" smtClean="0"/>
              <a:t>Modifiez le style du titre</a:t>
            </a:r>
            <a:endParaRPr lang="fr-FR" dirty="0"/>
          </a:p>
        </p:txBody>
      </p:sp>
      <p:sp>
        <p:nvSpPr>
          <p:cNvPr id="9" name="Espace réservé pour une image  8"/>
          <p:cNvSpPr>
            <a:spLocks noGrp="1"/>
          </p:cNvSpPr>
          <p:nvPr>
            <p:ph type="pic" sz="quarter" idx="11"/>
          </p:nvPr>
        </p:nvSpPr>
        <p:spPr>
          <a:xfrm>
            <a:off x="705339" y="1622425"/>
            <a:ext cx="10697307" cy="4332288"/>
          </a:xfrm>
        </p:spPr>
        <p:txBody>
          <a:bodyPr/>
          <a:lstStyle/>
          <a:p>
            <a:pPr lvl="0"/>
            <a:endParaRPr lang="fr-FR" noProof="0" dirty="0"/>
          </a:p>
        </p:txBody>
      </p:sp>
      <p:sp>
        <p:nvSpPr>
          <p:cNvPr id="11" name="Espace réservé du numéro de diapositive 5"/>
          <p:cNvSpPr txBox="1">
            <a:spLocks/>
          </p:cNvSpPr>
          <p:nvPr userDrawn="1"/>
        </p:nvSpPr>
        <p:spPr>
          <a:xfrm>
            <a:off x="281354" y="6404291"/>
            <a:ext cx="918103"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396321893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E708396-01C2-4567-8B6B-F1D14D7F8C5B}" type="datetime1">
              <a:rPr lang="en-US" smtClean="0"/>
              <a:t>7/9/2019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085528" y="122156"/>
            <a:ext cx="973666" cy="274320"/>
          </a:xfrm>
        </p:spPr>
        <p:txBody>
          <a:bodyPr/>
          <a:lstStyle/>
          <a:p>
            <a:fld id="{4FAB73BC-B049-4115-A692-8D63A059BFB8}" type="slidenum">
              <a:rPr lang="en-US" dirty="0"/>
              <a:t>‹N°›</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re et obje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8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sz="3600" cap="all" baseline="0"/>
            </a:lvl1pPr>
          </a:lstStyle>
          <a:p>
            <a:r>
              <a:rPr lang="fr-FR" dirty="0" smtClean="0"/>
              <a:t>Modifiez le style du titre</a:t>
            </a:r>
            <a:endParaRPr lang="fr-FR" dirty="0"/>
          </a:p>
        </p:txBody>
      </p:sp>
      <p:sp>
        <p:nvSpPr>
          <p:cNvPr id="7" name="Espace réservé du contenu 6"/>
          <p:cNvSpPr>
            <a:spLocks noGrp="1"/>
          </p:cNvSpPr>
          <p:nvPr>
            <p:ph sz="quarter" idx="11"/>
          </p:nvPr>
        </p:nvSpPr>
        <p:spPr>
          <a:xfrm>
            <a:off x="705339" y="1622425"/>
            <a:ext cx="10697307" cy="4332288"/>
          </a:xfrm>
        </p:spPr>
        <p:txBody>
          <a:bodyPr/>
          <a:lstStyle/>
          <a:p>
            <a:pPr lvl="0"/>
            <a:endParaRPr lang="fr-FR" dirty="0"/>
          </a:p>
        </p:txBody>
      </p:sp>
      <p:sp>
        <p:nvSpPr>
          <p:cNvPr id="11" name="Espace réservé du numéro de diapositive 5"/>
          <p:cNvSpPr txBox="1">
            <a:spLocks/>
          </p:cNvSpPr>
          <p:nvPr userDrawn="1"/>
        </p:nvSpPr>
        <p:spPr>
          <a:xfrm>
            <a:off x="281354" y="6404291"/>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1049416776"/>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4" name="Arrondir un rectangle à un seul coin 3"/>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800" dirty="0">
              <a:solidFill>
                <a:srgbClr val="FFFFFF"/>
              </a:solidFill>
            </a:endParaRPr>
          </a:p>
        </p:txBody>
      </p:sp>
      <p:sp>
        <p:nvSpPr>
          <p:cNvPr id="5" name="Arrondir un rectangle à un seul coin 13"/>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fontAlgn="base">
              <a:spcBef>
                <a:spcPct val="0"/>
              </a:spcBef>
              <a:spcAft>
                <a:spcPct val="0"/>
              </a:spcAft>
            </a:pPr>
            <a:endParaRPr lang="fr-FR" sz="2400" dirty="0">
              <a:solidFill>
                <a:srgbClr val="000000"/>
              </a:solidFill>
              <a:latin typeface="Arial" charset="0"/>
              <a:ea typeface="ＭＳ Ｐゴシック" pitchFamily="34" charset="-128"/>
              <a:cs typeface="Arial" panose="020B0604020202020204" pitchFamily="34" charset="0"/>
            </a:endParaRPr>
          </a:p>
        </p:txBody>
      </p:sp>
      <p:pic>
        <p:nvPicPr>
          <p:cNvPr id="6" name="Image 13" descr="LogoPPTcerné.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4650" y="6096030"/>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9"/>
          <p:cNvSpPr>
            <a:spLocks noGrp="1"/>
          </p:cNvSpPr>
          <p:nvPr>
            <p:ph type="title"/>
          </p:nvPr>
        </p:nvSpPr>
        <p:spPr>
          <a:xfrm>
            <a:off x="812801" y="152400"/>
            <a:ext cx="10816492" cy="2286000"/>
          </a:xfrm>
        </p:spPr>
        <p:txBody>
          <a:bodyPr/>
          <a:lstStyle>
            <a:lvl1pPr>
              <a:lnSpc>
                <a:spcPts val="5500"/>
              </a:lnSpc>
              <a:defRPr sz="5500" spc="100" baseline="0">
                <a:solidFill>
                  <a:schemeClr val="tx1"/>
                </a:solidFill>
              </a:defRPr>
            </a:lvl1pPr>
          </a:lstStyle>
          <a:p>
            <a:r>
              <a:rPr lang="fr-FR" smtClean="0"/>
              <a:t>Cliquez et modifiez le titre</a:t>
            </a:r>
            <a:endParaRPr lang="fr-FR" dirty="0"/>
          </a:p>
        </p:txBody>
      </p:sp>
      <p:sp>
        <p:nvSpPr>
          <p:cNvPr id="14" name="Espace réservé du texte 13"/>
          <p:cNvSpPr>
            <a:spLocks noGrp="1"/>
          </p:cNvSpPr>
          <p:nvPr>
            <p:ph type="body" sz="quarter" idx="10"/>
          </p:nvPr>
        </p:nvSpPr>
        <p:spPr>
          <a:xfrm>
            <a:off x="844062" y="2588556"/>
            <a:ext cx="7110045" cy="414337"/>
          </a:xfrm>
        </p:spPr>
        <p:txBody>
          <a:bodyPr/>
          <a:lstStyle>
            <a:lvl1pPr indent="0" algn="l">
              <a:lnSpc>
                <a:spcPts val="1600"/>
              </a:lnSpc>
              <a:buFontTx/>
              <a:buNone/>
              <a:defRPr sz="1400" b="0" i="0" spc="100">
                <a:solidFill>
                  <a:schemeClr val="tx1"/>
                </a:solidFill>
              </a:defRPr>
            </a:lvl1pPr>
          </a:lstStyle>
          <a:p>
            <a:pPr lvl="0"/>
            <a:r>
              <a:rPr lang="fr-FR" smtClean="0"/>
              <a:t>Cliquez pour modifier les styles du texte du masque</a:t>
            </a:r>
          </a:p>
        </p:txBody>
      </p:sp>
      <p:sp>
        <p:nvSpPr>
          <p:cNvPr id="9" name="Espace réservé du numéro de diapositive 5"/>
          <p:cNvSpPr txBox="1">
            <a:spLocks/>
          </p:cNvSpPr>
          <p:nvPr userDrawn="1"/>
        </p:nvSpPr>
        <p:spPr>
          <a:xfrm>
            <a:off x="281354" y="6404291"/>
            <a:ext cx="562708" cy="168275"/>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1" fontAlgn="base" hangingPunct="1">
              <a:spcBef>
                <a:spcPct val="0"/>
              </a:spcBef>
              <a:spcAft>
                <a:spcPct val="0"/>
              </a:spcAft>
              <a:defRPr/>
            </a:pPr>
            <a:r>
              <a:rPr lang="fr-FR" sz="900" b="1" dirty="0" smtClean="0">
                <a:solidFill>
                  <a:srgbClr val="F0037F"/>
                </a:solidFill>
                <a:cs typeface="Arial" panose="020B0604020202020204" pitchFamily="34" charset="0"/>
              </a:rPr>
              <a:t>–</a:t>
            </a:r>
            <a:fld id="{1743F775-9A54-45D9-B7EC-A508447ED7F1}" type="slidenum">
              <a:rPr lang="fr-FR" sz="900" b="1" smtClean="0">
                <a:solidFill>
                  <a:srgbClr val="F0037F"/>
                </a:solidFill>
                <a:cs typeface="Arial" panose="020B0604020202020204" pitchFamily="34" charset="0"/>
              </a:rPr>
              <a:pPr eaLnBrk="1" fontAlgn="base" hangingPunct="1">
                <a:spcBef>
                  <a:spcPct val="0"/>
                </a:spcBef>
                <a:spcAft>
                  <a:spcPct val="0"/>
                </a:spcAft>
                <a:defRPr/>
              </a:pPr>
              <a:t>‹N°›</a:t>
            </a:fld>
            <a:r>
              <a:rPr lang="fr-FR" sz="900" b="1" dirty="0" smtClean="0">
                <a:solidFill>
                  <a:srgbClr val="F0037F"/>
                </a:solidFill>
                <a:cs typeface="Arial" panose="020B0604020202020204" pitchFamily="34" charset="0"/>
              </a:rPr>
              <a:t>–</a:t>
            </a:r>
          </a:p>
        </p:txBody>
      </p:sp>
    </p:spTree>
    <p:extLst>
      <p:ext uri="{BB962C8B-B14F-4D97-AF65-F5344CB8AC3E}">
        <p14:creationId xmlns:p14="http://schemas.microsoft.com/office/powerpoint/2010/main" val="1191707636"/>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4" name="Arrondir un rectangle à un seul coin 3"/>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fr-FR" sz="1800" dirty="0">
              <a:solidFill>
                <a:srgbClr val="FFFFFF"/>
              </a:solidFill>
            </a:endParaRPr>
          </a:p>
        </p:txBody>
      </p:sp>
      <p:sp>
        <p:nvSpPr>
          <p:cNvPr id="5" name="Arrondir un rectangle à un seul coin 13"/>
          <p:cNvSpPr>
            <a:spLocks noChangeArrowheads="1"/>
          </p:cNvSpPr>
          <p:nvPr userDrawn="1"/>
        </p:nvSpPr>
        <p:spPr bwMode="auto">
          <a:xfrm rot="5400000">
            <a:off x="2819400" y="-2479431"/>
            <a:ext cx="6553200" cy="11816861"/>
          </a:xfrm>
          <a:custGeom>
            <a:avLst/>
            <a:gdLst>
              <a:gd name="T0" fmla="*/ 3276600 w 6553200"/>
              <a:gd name="T1" fmla="*/ 0 h 9601200"/>
              <a:gd name="T2" fmla="*/ 0 w 6553200"/>
              <a:gd name="T3" fmla="*/ 4800600 h 9601200"/>
              <a:gd name="T4" fmla="*/ 3276600 w 6553200"/>
              <a:gd name="T5" fmla="*/ 9601200 h 9601200"/>
              <a:gd name="T6" fmla="*/ 6553200 w 6553200"/>
              <a:gd name="T7" fmla="*/ 4800600 h 9601200"/>
              <a:gd name="T8" fmla="*/ 0 60000 65536"/>
              <a:gd name="T9" fmla="*/ 0 60000 65536"/>
              <a:gd name="T10" fmla="*/ 0 60000 65536"/>
              <a:gd name="T11" fmla="*/ 0 60000 65536"/>
              <a:gd name="T12" fmla="*/ 0 w 6553200"/>
              <a:gd name="T13" fmla="*/ 0 h 9601200"/>
              <a:gd name="T14" fmla="*/ 6356753 w 6553200"/>
              <a:gd name="T15" fmla="*/ 9601200 h 9601200"/>
            </a:gdLst>
            <a:ahLst/>
            <a:cxnLst>
              <a:cxn ang="T8">
                <a:pos x="T0" y="T1"/>
              </a:cxn>
              <a:cxn ang="T9">
                <a:pos x="T2" y="T3"/>
              </a:cxn>
              <a:cxn ang="T10">
                <a:pos x="T4" y="T5"/>
              </a:cxn>
              <a:cxn ang="T11">
                <a:pos x="T6" y="T7"/>
              </a:cxn>
            </a:cxnLst>
            <a:rect l="T12" t="T13" r="T14" b="T15"/>
            <a:pathLst>
              <a:path w="6553200" h="9601200">
                <a:moveTo>
                  <a:pt x="0" y="0"/>
                </a:moveTo>
                <a:lnTo>
                  <a:pt x="5882480" y="0"/>
                </a:lnTo>
                <a:lnTo>
                  <a:pt x="5882479" y="0"/>
                </a:lnTo>
                <a:cubicBezTo>
                  <a:pt x="6252908" y="0"/>
                  <a:pt x="6553200" y="300291"/>
                  <a:pt x="6553200" y="670720"/>
                </a:cubicBezTo>
                <a:lnTo>
                  <a:pt x="6553200" y="9601200"/>
                </a:lnTo>
                <a:lnTo>
                  <a:pt x="0" y="96012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defTabSz="914400"/>
            <a:endParaRPr lang="fr-FR" sz="1800" dirty="0" smtClean="0">
              <a:solidFill>
                <a:srgbClr val="000000"/>
              </a:solidFill>
              <a:cs typeface="Arial" panose="020B0604020202020204" pitchFamily="34" charset="0"/>
            </a:endParaRPr>
          </a:p>
        </p:txBody>
      </p:sp>
      <p:pic>
        <p:nvPicPr>
          <p:cNvPr id="6" name="Image 13" descr="LogoPPTcerné.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4647" y="6096002"/>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5"/>
          <p:cNvSpPr txBox="1">
            <a:spLocks/>
          </p:cNvSpPr>
          <p:nvPr userDrawn="1"/>
        </p:nvSpPr>
        <p:spPr>
          <a:xfrm>
            <a:off x="281354" y="6308726"/>
            <a:ext cx="1014113" cy="234950"/>
          </a:xfrm>
          <a:prstGeom prst="rect">
            <a:avLst/>
          </a:prstGeom>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914400" eaLnBrk="1" hangingPunct="1">
              <a:defRPr/>
            </a:pPr>
            <a:r>
              <a:rPr lang="fr-FR" sz="900" b="1" dirty="0" smtClean="0">
                <a:solidFill>
                  <a:srgbClr val="86AFC4"/>
                </a:solidFill>
                <a:cs typeface="Arial" panose="020B0604020202020204" pitchFamily="34" charset="0"/>
              </a:rPr>
              <a:t>–</a:t>
            </a:r>
            <a:fld id="{9EA3CB00-F380-48BC-A0BB-217C4B18D026}" type="slidenum">
              <a:rPr lang="fr-FR" sz="900" b="1" smtClean="0">
                <a:solidFill>
                  <a:srgbClr val="86AFC4"/>
                </a:solidFill>
                <a:cs typeface="Arial" panose="020B0604020202020204" pitchFamily="34" charset="0"/>
              </a:rPr>
              <a:pPr defTabSz="914400" eaLnBrk="1" hangingPunct="1">
                <a:defRPr/>
              </a:pPr>
              <a:t>‹N°›</a:t>
            </a:fld>
            <a:r>
              <a:rPr lang="fr-FR" sz="900" b="1" dirty="0" smtClean="0">
                <a:solidFill>
                  <a:srgbClr val="86AFC4"/>
                </a:solidFill>
                <a:cs typeface="Arial" panose="020B0604020202020204" pitchFamily="34" charset="0"/>
              </a:rPr>
              <a:t>–</a:t>
            </a:r>
          </a:p>
        </p:txBody>
      </p:sp>
      <p:sp>
        <p:nvSpPr>
          <p:cNvPr id="10" name="Titre 9"/>
          <p:cNvSpPr>
            <a:spLocks noGrp="1"/>
          </p:cNvSpPr>
          <p:nvPr>
            <p:ph type="title"/>
          </p:nvPr>
        </p:nvSpPr>
        <p:spPr>
          <a:xfrm>
            <a:off x="812801" y="152400"/>
            <a:ext cx="10816492" cy="2286000"/>
          </a:xfrm>
        </p:spPr>
        <p:txBody>
          <a:bodyPr/>
          <a:lstStyle>
            <a:lvl1pPr>
              <a:lnSpc>
                <a:spcPts val="5500"/>
              </a:lnSpc>
              <a:defRPr sz="5500" spc="100" baseline="0">
                <a:solidFill>
                  <a:schemeClr val="accent1"/>
                </a:solidFill>
              </a:defRPr>
            </a:lvl1pPr>
          </a:lstStyle>
          <a:p>
            <a:r>
              <a:rPr lang="fr-FR" smtClean="0"/>
              <a:t>Cliquez et modifiez le titre</a:t>
            </a:r>
            <a:endParaRPr lang="fr-FR" dirty="0"/>
          </a:p>
        </p:txBody>
      </p:sp>
      <p:sp>
        <p:nvSpPr>
          <p:cNvPr id="14" name="Espace réservé du texte 13"/>
          <p:cNvSpPr>
            <a:spLocks noGrp="1"/>
          </p:cNvSpPr>
          <p:nvPr>
            <p:ph type="body" sz="quarter" idx="10"/>
          </p:nvPr>
        </p:nvSpPr>
        <p:spPr>
          <a:xfrm>
            <a:off x="861647" y="2438402"/>
            <a:ext cx="7110045" cy="414337"/>
          </a:xfrm>
        </p:spPr>
        <p:txBody>
          <a:bodyPr/>
          <a:lstStyle>
            <a:lvl1pPr indent="0" algn="l">
              <a:lnSpc>
                <a:spcPts val="1600"/>
              </a:lnSpc>
              <a:buFontTx/>
              <a:buNone/>
              <a:defRPr sz="1400" b="0" i="0" spc="100">
                <a:solidFill>
                  <a:schemeClr val="tx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17615394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A21DE20-AD2F-4617-8587-572BB0812B05}" type="datetime1">
              <a:rPr lang="en-US" smtClean="0"/>
              <a:t>7/9/2019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957730" y="161344"/>
            <a:ext cx="973666" cy="274320"/>
          </a:xfrm>
        </p:spPr>
        <p:txBody>
          <a:bodyPr/>
          <a:lstStyle/>
          <a:p>
            <a:fld id="{4FAB73BC-B049-4115-A692-8D63A059BFB8}"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69E25-6096-484C-930F-6B15C61A7196}" type="datetime1">
              <a:rPr lang="en-US" smtClean="0"/>
              <a:t>7/9/2019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0957730" y="174407"/>
            <a:ext cx="973666" cy="274320"/>
          </a:xfrm>
        </p:spPr>
        <p:txBody>
          <a:bodyPr/>
          <a:lstStyle/>
          <a:p>
            <a:fld id="{4FAB73BC-B049-4115-A692-8D63A059BFB8}" type="slidenum">
              <a:rPr lang="en-US" dirty="0"/>
              <a:t>‹N°›</a:t>
            </a:fld>
            <a:endParaRPr lang="en-US" dirty="0"/>
          </a:p>
        </p:txBody>
      </p:sp>
      <p:sp>
        <p:nvSpPr>
          <p:cNvPr id="10" name="Espace réservé du pied de page 1"/>
          <p:cNvSpPr txBox="1">
            <a:spLocks/>
          </p:cNvSpPr>
          <p:nvPr userDrawn="1"/>
        </p:nvSpPr>
        <p:spPr>
          <a:xfrm rot="16200000">
            <a:off x="-1667845" y="4713922"/>
            <a:ext cx="3788882" cy="273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fr-FR" sz="800" dirty="0" smtClean="0">
                <a:solidFill>
                  <a:srgbClr val="000000"/>
                </a:solidFill>
              </a:rPr>
              <a:t>Apec - Les ateliers Pratiques RH : manager efficacement avec l’ENTRETIEN PROFESSIONNEL- MISE</a:t>
            </a:r>
            <a:r>
              <a:rPr lang="fr-FR" sz="800" baseline="0" dirty="0" smtClean="0">
                <a:solidFill>
                  <a:srgbClr val="000000"/>
                </a:solidFill>
              </a:rPr>
              <a:t> à JOUR</a:t>
            </a:r>
            <a:r>
              <a:rPr lang="fr-FR" sz="800" dirty="0" smtClean="0">
                <a:solidFill>
                  <a:srgbClr val="000000"/>
                </a:solidFill>
              </a:rPr>
              <a:t> 2018</a:t>
            </a:r>
            <a:endParaRPr lang="fr-FR" sz="800"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9BF6B83-DD22-4BE3-A472-FD8F2B656D56}" type="datetime1">
              <a:rPr lang="en-US" smtClean="0"/>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957730" y="203818"/>
            <a:ext cx="973666" cy="274320"/>
          </a:xfrm>
        </p:spPr>
        <p:txBody>
          <a:bodyPr/>
          <a:lstStyle/>
          <a:p>
            <a:fld id="{4FAB73BC-B049-4115-A692-8D63A059BFB8}"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141695"/>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71823EA-E0AA-4224-80C9-26E468F50F92}" type="datetime1">
              <a:rPr lang="en-US" smtClean="0"/>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4.jpe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4.jpe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00A5A51-1D40-4285-8483-C7ED3EAC8465}" type="datetime1">
              <a:rPr lang="en-US" smtClean="0"/>
              <a:t>7/9/2019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Espace réservé du pied de page 1"/>
          <p:cNvSpPr txBox="1">
            <a:spLocks/>
          </p:cNvSpPr>
          <p:nvPr userDrawn="1"/>
        </p:nvSpPr>
        <p:spPr>
          <a:xfrm rot="16200000">
            <a:off x="-1667845" y="4713922"/>
            <a:ext cx="3788882" cy="273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fr-FR" sz="800" dirty="0" smtClean="0">
                <a:solidFill>
                  <a:srgbClr val="000000"/>
                </a:solidFill>
              </a:rPr>
              <a:t>Apec - Les ateliers Pratiques RH : manager efficacement avec l’ENTRETIEN PROFESSIONNEL- MISE</a:t>
            </a:r>
            <a:r>
              <a:rPr lang="fr-FR" sz="800" baseline="0" dirty="0" smtClean="0">
                <a:solidFill>
                  <a:srgbClr val="000000"/>
                </a:solidFill>
              </a:rPr>
              <a:t> à JOUR</a:t>
            </a:r>
            <a:r>
              <a:rPr lang="fr-FR" sz="800" dirty="0" smtClean="0">
                <a:solidFill>
                  <a:srgbClr val="000000"/>
                </a:solidFill>
              </a:rPr>
              <a:t> 2018</a:t>
            </a:r>
            <a:endParaRPr lang="fr-FR" sz="8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 id="2147483663" r:id="rId12"/>
    <p:sldLayoutId id="2147483664" r:id="rId13"/>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695574" y="1600200"/>
            <a:ext cx="1069144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1030" name="Rectangle 24"/>
          <p:cNvSpPr>
            <a:spLocks noGrp="1" noChangeArrowheads="1"/>
          </p:cNvSpPr>
          <p:nvPr>
            <p:ph type="title"/>
          </p:nvPr>
        </p:nvSpPr>
        <p:spPr bwMode="auto">
          <a:xfrm>
            <a:off x="705339" y="381006"/>
            <a:ext cx="10681676"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Tree>
    <p:extLst>
      <p:ext uri="{BB962C8B-B14F-4D97-AF65-F5344CB8AC3E}">
        <p14:creationId xmlns:p14="http://schemas.microsoft.com/office/powerpoint/2010/main" val="34197429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ransition spd="med">
    <p:fade/>
  </p:transition>
  <p:timing>
    <p:tnLst>
      <p:par>
        <p:cTn id="1" dur="indefinite" restart="never" nodeType="tmRoot"/>
      </p:par>
    </p:tnLst>
  </p:timing>
  <p:hf sldNum="0" hdr="0" dt="0"/>
  <p:txStyles>
    <p:titleStyle>
      <a:lvl1pPr algn="l" defTabSz="457200" rtl="0" eaLnBrk="0" fontAlgn="base" hangingPunct="0">
        <a:lnSpc>
          <a:spcPts val="4000"/>
        </a:lnSpc>
        <a:spcBef>
          <a:spcPct val="0"/>
        </a:spcBef>
        <a:spcAft>
          <a:spcPct val="0"/>
        </a:spcAft>
        <a:defRPr sz="4000" b="1" kern="1200" cap="all">
          <a:solidFill>
            <a:schemeClr val="tx1"/>
          </a:solidFill>
          <a:latin typeface="+mj-lt"/>
          <a:ea typeface="+mj-ea"/>
          <a:cs typeface="+mj-cs"/>
        </a:defRPr>
      </a:lvl1pPr>
      <a:lvl2pPr algn="l" defTabSz="457200" rtl="0" eaLnBrk="0" fontAlgn="base" hangingPunct="0">
        <a:lnSpc>
          <a:spcPts val="4000"/>
        </a:lnSpc>
        <a:spcBef>
          <a:spcPct val="0"/>
        </a:spcBef>
        <a:spcAft>
          <a:spcPct val="0"/>
        </a:spcAft>
        <a:defRPr sz="4000" b="1">
          <a:solidFill>
            <a:schemeClr val="tx2"/>
          </a:solidFill>
          <a:latin typeface="Arial" charset="0"/>
          <a:ea typeface="ＭＳ Ｐゴシック" pitchFamily="-60" charset="-128"/>
          <a:cs typeface="ＭＳ Ｐゴシック" pitchFamily="-60" charset="-128"/>
        </a:defRPr>
      </a:lvl2pPr>
      <a:lvl3pPr algn="l" defTabSz="457200" rtl="0" eaLnBrk="0" fontAlgn="base" hangingPunct="0">
        <a:lnSpc>
          <a:spcPts val="4000"/>
        </a:lnSpc>
        <a:spcBef>
          <a:spcPct val="0"/>
        </a:spcBef>
        <a:spcAft>
          <a:spcPct val="0"/>
        </a:spcAft>
        <a:defRPr sz="4000" b="1">
          <a:solidFill>
            <a:schemeClr val="tx2"/>
          </a:solidFill>
          <a:latin typeface="Arial" charset="0"/>
          <a:ea typeface="ＭＳ Ｐゴシック" pitchFamily="-60" charset="-128"/>
          <a:cs typeface="ＭＳ Ｐゴシック" pitchFamily="-60" charset="-128"/>
        </a:defRPr>
      </a:lvl3pPr>
      <a:lvl4pPr algn="l" defTabSz="457200" rtl="0" eaLnBrk="0" fontAlgn="base" hangingPunct="0">
        <a:lnSpc>
          <a:spcPts val="4000"/>
        </a:lnSpc>
        <a:spcBef>
          <a:spcPct val="0"/>
        </a:spcBef>
        <a:spcAft>
          <a:spcPct val="0"/>
        </a:spcAft>
        <a:defRPr sz="4000" b="1">
          <a:solidFill>
            <a:schemeClr val="tx2"/>
          </a:solidFill>
          <a:latin typeface="Arial" charset="0"/>
          <a:ea typeface="ＭＳ Ｐゴシック" pitchFamily="-60" charset="-128"/>
          <a:cs typeface="ＭＳ Ｐゴシック" pitchFamily="-60" charset="-128"/>
        </a:defRPr>
      </a:lvl4pPr>
      <a:lvl5pPr algn="l" defTabSz="457200" rtl="0" eaLnBrk="0" fontAlgn="base" hangingPunct="0">
        <a:lnSpc>
          <a:spcPts val="4000"/>
        </a:lnSpc>
        <a:spcBef>
          <a:spcPct val="0"/>
        </a:spcBef>
        <a:spcAft>
          <a:spcPct val="0"/>
        </a:spcAft>
        <a:defRPr sz="4000" b="1">
          <a:solidFill>
            <a:schemeClr val="tx2"/>
          </a:solidFill>
          <a:latin typeface="Arial" charset="0"/>
          <a:ea typeface="ＭＳ Ｐゴシック" pitchFamily="-60" charset="-128"/>
          <a:cs typeface="ＭＳ Ｐゴシック" pitchFamily="-60" charset="-128"/>
        </a:defRPr>
      </a:lvl5pPr>
      <a:lvl6pPr marL="4572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6pPr>
      <a:lvl7pPr marL="9144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7pPr>
      <a:lvl8pPr marL="13716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8pPr>
      <a:lvl9pPr marL="18288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9pPr>
    </p:titleStyle>
    <p:bodyStyle>
      <a:lvl1pPr marL="342900" indent="-342900" algn="l" defTabSz="457200" rtl="0" eaLnBrk="0" fontAlgn="base" hangingPunct="0">
        <a:spcBef>
          <a:spcPct val="0"/>
        </a:spcBef>
        <a:spcAft>
          <a:spcPct val="0"/>
        </a:spcAft>
        <a:buClr>
          <a:srgbClr val="004F67"/>
        </a:buClr>
        <a:buSzPct val="150000"/>
        <a:defRPr b="1" kern="1200">
          <a:solidFill>
            <a:schemeClr val="bg2"/>
          </a:solidFill>
          <a:latin typeface="+mn-lt"/>
          <a:ea typeface="+mn-ea"/>
          <a:cs typeface="+mn-cs"/>
        </a:defRPr>
      </a:lvl1pPr>
      <a:lvl2pPr marL="266700" indent="-266700" algn="l" defTabSz="457200" rtl="0" eaLnBrk="0" fontAlgn="base" hangingPunct="0">
        <a:spcBef>
          <a:spcPts val="400"/>
        </a:spcBef>
        <a:spcAft>
          <a:spcPct val="0"/>
        </a:spcAft>
        <a:buClr>
          <a:schemeClr val="tx2"/>
        </a:buClr>
        <a:buSzPct val="85000"/>
        <a:buFont typeface="ZapfDingbats"/>
        <a:buChar char="Ü"/>
        <a:defRPr b="1" kern="1200">
          <a:solidFill>
            <a:schemeClr val="tx1"/>
          </a:solidFill>
          <a:latin typeface="+mn-lt"/>
          <a:ea typeface="+mn-ea"/>
          <a:cs typeface="+mn-cs"/>
        </a:defRPr>
      </a:lvl2pPr>
      <a:lvl3pPr marL="266700" indent="-1588" algn="l" defTabSz="457200" rtl="0" eaLnBrk="0" fontAlgn="base" hangingPunct="0">
        <a:spcBef>
          <a:spcPts val="500"/>
        </a:spcBef>
        <a:spcAft>
          <a:spcPct val="0"/>
        </a:spcAft>
        <a:buSzPct val="100000"/>
        <a:defRPr sz="1400" b="1" kern="1200">
          <a:solidFill>
            <a:schemeClr val="bg2"/>
          </a:solidFill>
          <a:latin typeface="+mn-lt"/>
          <a:ea typeface="+mn-ea"/>
          <a:cs typeface="+mn-cs"/>
        </a:defRPr>
      </a:lvl3pPr>
      <a:lvl4pPr marL="447675" indent="-3175" algn="l" defTabSz="628650" rtl="0" eaLnBrk="0" fontAlgn="base" hangingPunct="0">
        <a:spcBef>
          <a:spcPts val="300"/>
        </a:spcBef>
        <a:spcAft>
          <a:spcPct val="0"/>
        </a:spcAft>
        <a:defRPr sz="1100" b="1" kern="1200">
          <a:solidFill>
            <a:schemeClr val="tx1"/>
          </a:solidFill>
          <a:latin typeface="+mn-lt"/>
          <a:ea typeface="+mn-ea"/>
          <a:cs typeface="+mn-cs"/>
        </a:defRPr>
      </a:lvl4pPr>
      <a:lvl5pPr marL="717550" indent="-93663" algn="l" defTabSz="457200" rtl="0" eaLnBrk="0" fontAlgn="base" hangingPunct="0">
        <a:spcBef>
          <a:spcPts val="300"/>
        </a:spcBef>
        <a:spcAft>
          <a:spcPct val="0"/>
        </a:spcAft>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695574" y="1600200"/>
            <a:ext cx="1069144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1030" name="Rectangle 24"/>
          <p:cNvSpPr>
            <a:spLocks noGrp="1" noChangeArrowheads="1"/>
          </p:cNvSpPr>
          <p:nvPr>
            <p:ph type="title"/>
          </p:nvPr>
        </p:nvSpPr>
        <p:spPr bwMode="auto">
          <a:xfrm>
            <a:off x="705339" y="381006"/>
            <a:ext cx="10681676"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Tree>
    <p:extLst>
      <p:ext uri="{BB962C8B-B14F-4D97-AF65-F5344CB8AC3E}">
        <p14:creationId xmlns:p14="http://schemas.microsoft.com/office/powerpoint/2010/main" val="13291485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ransition spd="med">
    <p:fade/>
  </p:transition>
  <p:timing>
    <p:tnLst>
      <p:par>
        <p:cTn id="1" dur="indefinite" restart="never" nodeType="tmRoot"/>
      </p:par>
    </p:tnLst>
  </p:timing>
  <p:hf sldNum="0" hdr="0" dt="0"/>
  <p:txStyles>
    <p:titleStyle>
      <a:lvl1pPr algn="l" defTabSz="457200" rtl="0" eaLnBrk="0" fontAlgn="base" hangingPunct="0">
        <a:lnSpc>
          <a:spcPts val="4000"/>
        </a:lnSpc>
        <a:spcBef>
          <a:spcPct val="0"/>
        </a:spcBef>
        <a:spcAft>
          <a:spcPct val="0"/>
        </a:spcAft>
        <a:defRPr sz="4000" b="1" kern="1200" cap="all">
          <a:solidFill>
            <a:schemeClr val="tx1"/>
          </a:solidFill>
          <a:latin typeface="+mj-lt"/>
          <a:ea typeface="+mj-ea"/>
          <a:cs typeface="+mj-cs"/>
        </a:defRPr>
      </a:lvl1pPr>
      <a:lvl2pPr algn="l" defTabSz="457200" rtl="0" eaLnBrk="0" fontAlgn="base" hangingPunct="0">
        <a:lnSpc>
          <a:spcPts val="4000"/>
        </a:lnSpc>
        <a:spcBef>
          <a:spcPct val="0"/>
        </a:spcBef>
        <a:spcAft>
          <a:spcPct val="0"/>
        </a:spcAft>
        <a:defRPr sz="4000" b="1">
          <a:solidFill>
            <a:schemeClr val="tx2"/>
          </a:solidFill>
          <a:latin typeface="Arial" charset="0"/>
          <a:ea typeface="ＭＳ Ｐゴシック" pitchFamily="-60" charset="-128"/>
          <a:cs typeface="ＭＳ Ｐゴシック" pitchFamily="-60" charset="-128"/>
        </a:defRPr>
      </a:lvl2pPr>
      <a:lvl3pPr algn="l" defTabSz="457200" rtl="0" eaLnBrk="0" fontAlgn="base" hangingPunct="0">
        <a:lnSpc>
          <a:spcPts val="4000"/>
        </a:lnSpc>
        <a:spcBef>
          <a:spcPct val="0"/>
        </a:spcBef>
        <a:spcAft>
          <a:spcPct val="0"/>
        </a:spcAft>
        <a:defRPr sz="4000" b="1">
          <a:solidFill>
            <a:schemeClr val="tx2"/>
          </a:solidFill>
          <a:latin typeface="Arial" charset="0"/>
          <a:ea typeface="ＭＳ Ｐゴシック" pitchFamily="-60" charset="-128"/>
          <a:cs typeface="ＭＳ Ｐゴシック" pitchFamily="-60" charset="-128"/>
        </a:defRPr>
      </a:lvl3pPr>
      <a:lvl4pPr algn="l" defTabSz="457200" rtl="0" eaLnBrk="0" fontAlgn="base" hangingPunct="0">
        <a:lnSpc>
          <a:spcPts val="4000"/>
        </a:lnSpc>
        <a:spcBef>
          <a:spcPct val="0"/>
        </a:spcBef>
        <a:spcAft>
          <a:spcPct val="0"/>
        </a:spcAft>
        <a:defRPr sz="4000" b="1">
          <a:solidFill>
            <a:schemeClr val="tx2"/>
          </a:solidFill>
          <a:latin typeface="Arial" charset="0"/>
          <a:ea typeface="ＭＳ Ｐゴシック" pitchFamily="-60" charset="-128"/>
          <a:cs typeface="ＭＳ Ｐゴシック" pitchFamily="-60" charset="-128"/>
        </a:defRPr>
      </a:lvl4pPr>
      <a:lvl5pPr algn="l" defTabSz="457200" rtl="0" eaLnBrk="0" fontAlgn="base" hangingPunct="0">
        <a:lnSpc>
          <a:spcPts val="4000"/>
        </a:lnSpc>
        <a:spcBef>
          <a:spcPct val="0"/>
        </a:spcBef>
        <a:spcAft>
          <a:spcPct val="0"/>
        </a:spcAft>
        <a:defRPr sz="4000" b="1">
          <a:solidFill>
            <a:schemeClr val="tx2"/>
          </a:solidFill>
          <a:latin typeface="Arial" charset="0"/>
          <a:ea typeface="ＭＳ Ｐゴシック" pitchFamily="-60" charset="-128"/>
          <a:cs typeface="ＭＳ Ｐゴシック" pitchFamily="-60" charset="-128"/>
        </a:defRPr>
      </a:lvl5pPr>
      <a:lvl6pPr marL="4572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6pPr>
      <a:lvl7pPr marL="9144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7pPr>
      <a:lvl8pPr marL="13716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8pPr>
      <a:lvl9pPr marL="18288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9pPr>
    </p:titleStyle>
    <p:bodyStyle>
      <a:lvl1pPr marL="342900" indent="-342900" algn="l" defTabSz="457200" rtl="0" eaLnBrk="0" fontAlgn="base" hangingPunct="0">
        <a:spcBef>
          <a:spcPct val="0"/>
        </a:spcBef>
        <a:spcAft>
          <a:spcPct val="0"/>
        </a:spcAft>
        <a:buClr>
          <a:srgbClr val="004F67"/>
        </a:buClr>
        <a:buSzPct val="150000"/>
        <a:defRPr b="1" kern="1200">
          <a:solidFill>
            <a:schemeClr val="bg2"/>
          </a:solidFill>
          <a:latin typeface="+mn-lt"/>
          <a:ea typeface="+mn-ea"/>
          <a:cs typeface="+mn-cs"/>
        </a:defRPr>
      </a:lvl1pPr>
      <a:lvl2pPr marL="266700" indent="-266700" algn="l" defTabSz="457200" rtl="0" eaLnBrk="0" fontAlgn="base" hangingPunct="0">
        <a:spcBef>
          <a:spcPts val="400"/>
        </a:spcBef>
        <a:spcAft>
          <a:spcPct val="0"/>
        </a:spcAft>
        <a:buClr>
          <a:schemeClr val="tx2"/>
        </a:buClr>
        <a:buSzPct val="85000"/>
        <a:buFont typeface="ZapfDingbats"/>
        <a:buChar char="Ü"/>
        <a:defRPr b="1" kern="1200">
          <a:solidFill>
            <a:schemeClr val="tx1"/>
          </a:solidFill>
          <a:latin typeface="+mn-lt"/>
          <a:ea typeface="+mn-ea"/>
          <a:cs typeface="+mn-cs"/>
        </a:defRPr>
      </a:lvl2pPr>
      <a:lvl3pPr marL="266700" indent="-1588" algn="l" defTabSz="457200" rtl="0" eaLnBrk="0" fontAlgn="base" hangingPunct="0">
        <a:spcBef>
          <a:spcPts val="500"/>
        </a:spcBef>
        <a:spcAft>
          <a:spcPct val="0"/>
        </a:spcAft>
        <a:buSzPct val="100000"/>
        <a:defRPr sz="1400" b="1" kern="1200">
          <a:solidFill>
            <a:schemeClr val="bg2"/>
          </a:solidFill>
          <a:latin typeface="+mn-lt"/>
          <a:ea typeface="+mn-ea"/>
          <a:cs typeface="+mn-cs"/>
        </a:defRPr>
      </a:lvl3pPr>
      <a:lvl4pPr marL="447675" indent="-3175" algn="l" defTabSz="628650" rtl="0" eaLnBrk="0" fontAlgn="base" hangingPunct="0">
        <a:spcBef>
          <a:spcPts val="300"/>
        </a:spcBef>
        <a:spcAft>
          <a:spcPct val="0"/>
        </a:spcAft>
        <a:defRPr sz="1100" b="1" kern="1200">
          <a:solidFill>
            <a:schemeClr val="tx1"/>
          </a:solidFill>
          <a:latin typeface="+mn-lt"/>
          <a:ea typeface="+mn-ea"/>
          <a:cs typeface="+mn-cs"/>
        </a:defRPr>
      </a:lvl4pPr>
      <a:lvl5pPr marL="717550" indent="-93663" algn="l" defTabSz="457200" rtl="0" eaLnBrk="0" fontAlgn="base" hangingPunct="0">
        <a:spcBef>
          <a:spcPts val="300"/>
        </a:spcBef>
        <a:spcAft>
          <a:spcPct val="0"/>
        </a:spcAft>
        <a:defRPr sz="9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hyperlink" Target="https://www.service-public.fr/particuliers/vosdroits/F2401" TargetMode="External"/><Relationship Id="rId2" Type="http://schemas.openxmlformats.org/officeDocument/2006/relationships/hyperlink" Target="https://www.service-public.fr/particuliers/vosdroits/F3270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38.png"/><Relationship Id="rId4" Type="http://schemas.openxmlformats.org/officeDocument/2006/relationships/hyperlink" Target="https://certificationprofessionnelle.fr/"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hyperlink" Target="http://www.vae.gouv.fr/"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309" y="4814558"/>
            <a:ext cx="7974798" cy="1583705"/>
          </a:xfrm>
        </p:spPr>
        <p:txBody>
          <a:bodyPr>
            <a:normAutofit/>
          </a:bodyPr>
          <a:lstStyle/>
          <a:p>
            <a:pPr algn="l"/>
            <a:r>
              <a:rPr lang="fr-FR" sz="4800" dirty="0" smtClean="0">
                <a:solidFill>
                  <a:schemeClr val="accent5">
                    <a:lumMod val="50000"/>
                  </a:schemeClr>
                </a:solidFill>
              </a:rPr>
              <a:t>Manager efficacement avec</a:t>
            </a:r>
            <a:r>
              <a:rPr lang="fr-FR" sz="4800" dirty="0" smtClean="0">
                <a:solidFill>
                  <a:srgbClr val="CC0000"/>
                </a:solidFill>
              </a:rPr>
              <a:t> </a:t>
            </a:r>
            <a:r>
              <a:rPr lang="fr-FR" sz="4800" dirty="0" smtClean="0">
                <a:solidFill>
                  <a:srgbClr val="C00000"/>
                </a:solidFill>
              </a:rPr>
              <a:t>l’entretien professionnel</a:t>
            </a:r>
            <a:endParaRPr lang="fr-FR" sz="4800" dirty="0">
              <a:solidFill>
                <a:srgbClr val="C00000"/>
              </a:solidFill>
            </a:endParaRPr>
          </a:p>
        </p:txBody>
      </p:sp>
      <p:sp>
        <p:nvSpPr>
          <p:cNvPr id="6" name="Rectangle 3"/>
          <p:cNvSpPr>
            <a:spLocks noGrp="1"/>
          </p:cNvSpPr>
          <p:nvPr>
            <p:ph type="subTitle" idx="1"/>
          </p:nvPr>
        </p:nvSpPr>
        <p:spPr>
          <a:xfrm>
            <a:off x="8472386" y="5104558"/>
            <a:ext cx="2413146" cy="1003704"/>
          </a:xfrm>
        </p:spPr>
        <p:txBody>
          <a:bodyPr rtlCol="0">
            <a:normAutofit fontScale="85000" lnSpcReduction="10000"/>
          </a:bodyPr>
          <a:lstStyle/>
          <a:p>
            <a:pPr>
              <a:buClr>
                <a:srgbClr val="004F67"/>
              </a:buClr>
              <a:buSzPct val="150000"/>
            </a:pPr>
            <a:r>
              <a:rPr lang="fr-FR" altLang="fr-FR" sz="2000" b="1" dirty="0" smtClean="0">
                <a:solidFill>
                  <a:schemeClr val="accent2"/>
                </a:solidFill>
              </a:rPr>
              <a:t>Juillet 2019</a:t>
            </a:r>
            <a:endParaRPr lang="fr-FR" altLang="fr-FR" sz="2000" b="1" dirty="0">
              <a:solidFill>
                <a:srgbClr val="7F7F7F"/>
              </a:solidFill>
            </a:endParaRPr>
          </a:p>
          <a:p>
            <a:pPr>
              <a:buClr>
                <a:srgbClr val="004F67"/>
              </a:buClr>
              <a:buSzPct val="150000"/>
            </a:pPr>
            <a:r>
              <a:rPr lang="fr-FR" altLang="fr-FR" sz="2000" b="1" dirty="0" smtClean="0">
                <a:solidFill>
                  <a:srgbClr val="7F7F7F"/>
                </a:solidFill>
              </a:rPr>
              <a:t>Martine Thibaud Consultante entreprise </a:t>
            </a:r>
            <a:endParaRPr lang="fr-FR" altLang="fr-FR" sz="2000" b="1" dirty="0">
              <a:solidFill>
                <a:schemeClr val="accent2"/>
              </a:solidFill>
            </a:endParaRPr>
          </a:p>
        </p:txBody>
      </p:sp>
    </p:spTree>
    <p:extLst>
      <p:ext uri="{BB962C8B-B14F-4D97-AF65-F5344CB8AC3E}">
        <p14:creationId xmlns:p14="http://schemas.microsoft.com/office/powerpoint/2010/main" val="3518312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4602" y="1722268"/>
            <a:ext cx="5916021" cy="4873404"/>
          </a:xfrm>
        </p:spPr>
        <p:txBody>
          <a:bodyPr>
            <a:normAutofit fontScale="92500"/>
          </a:bodyPr>
          <a:lstStyle/>
          <a:p>
            <a:pPr fontAlgn="base">
              <a:buClr>
                <a:schemeClr val="accent1">
                  <a:lumMod val="50000"/>
                </a:schemeClr>
              </a:buClr>
              <a:buFont typeface="Wingdings" panose="05000000000000000000" pitchFamily="2" charset="2"/>
              <a:buChar char="Ø"/>
            </a:pPr>
            <a:r>
              <a:rPr lang="fr-FR" b="1" dirty="0" smtClean="0">
                <a:solidFill>
                  <a:srgbClr val="CC0000"/>
                </a:solidFill>
                <a:latin typeface="+mj-lt"/>
              </a:rPr>
              <a:t> Un</a:t>
            </a:r>
            <a:r>
              <a:rPr lang="fr-FR" b="1" dirty="0">
                <a:solidFill>
                  <a:srgbClr val="CC0000"/>
                </a:solidFill>
                <a:latin typeface="+mj-lt"/>
              </a:rPr>
              <a:t> temps </a:t>
            </a:r>
            <a:r>
              <a:rPr lang="fr-FR" b="1" dirty="0" smtClean="0">
                <a:solidFill>
                  <a:srgbClr val="CC0000"/>
                </a:solidFill>
                <a:latin typeface="+mj-lt"/>
              </a:rPr>
              <a:t>d’échange</a:t>
            </a:r>
            <a:r>
              <a:rPr lang="fr-FR" b="1" dirty="0">
                <a:solidFill>
                  <a:srgbClr val="CC0000"/>
                </a:solidFill>
                <a:latin typeface="+mj-lt"/>
              </a:rPr>
              <a:t> </a:t>
            </a:r>
            <a:r>
              <a:rPr lang="fr-FR" b="1" dirty="0" smtClean="0">
                <a:solidFill>
                  <a:srgbClr val="CC0000"/>
                </a:solidFill>
                <a:latin typeface="+mj-lt"/>
              </a:rPr>
              <a:t>structuré et formalisé obligatoire tous les 2 ans</a:t>
            </a:r>
          </a:p>
          <a:p>
            <a:pPr fontAlgn="base">
              <a:buClr>
                <a:schemeClr val="accent1">
                  <a:lumMod val="50000"/>
                </a:schemeClr>
              </a:buClr>
              <a:buFont typeface="Wingdings" panose="05000000000000000000" pitchFamily="2" charset="2"/>
              <a:buChar char="Ø"/>
            </a:pPr>
            <a:endParaRPr lang="fr-FR" b="1" dirty="0" smtClean="0">
              <a:solidFill>
                <a:srgbClr val="CC0000"/>
              </a:solidFill>
              <a:latin typeface="+mj-lt"/>
            </a:endParaRPr>
          </a:p>
          <a:p>
            <a:pPr fontAlgn="base">
              <a:buClr>
                <a:schemeClr val="accent1">
                  <a:lumMod val="50000"/>
                </a:schemeClr>
              </a:buClr>
              <a:buFont typeface="Wingdings" panose="05000000000000000000" pitchFamily="2" charset="2"/>
              <a:buChar char="Ø"/>
            </a:pPr>
            <a:r>
              <a:rPr lang="fr-FR" b="1" dirty="0" smtClean="0">
                <a:solidFill>
                  <a:schemeClr val="accent5">
                    <a:lumMod val="50000"/>
                  </a:schemeClr>
                </a:solidFill>
                <a:latin typeface="+mj-lt"/>
              </a:rPr>
              <a:t> Une expression des </a:t>
            </a:r>
            <a:r>
              <a:rPr lang="fr-FR" b="1" dirty="0">
                <a:solidFill>
                  <a:schemeClr val="accent5">
                    <a:lumMod val="50000"/>
                  </a:schemeClr>
                </a:solidFill>
                <a:latin typeface="+mj-lt"/>
              </a:rPr>
              <a:t>attentes </a:t>
            </a:r>
            <a:r>
              <a:rPr lang="fr-FR" b="1" u="sng" dirty="0" smtClean="0">
                <a:solidFill>
                  <a:schemeClr val="accent5">
                    <a:lumMod val="50000"/>
                  </a:schemeClr>
                </a:solidFill>
                <a:latin typeface="+mj-lt"/>
              </a:rPr>
              <a:t>d’évolution professionnelle</a:t>
            </a:r>
          </a:p>
          <a:p>
            <a:pPr fontAlgn="base">
              <a:buClr>
                <a:schemeClr val="accent1">
                  <a:lumMod val="50000"/>
                </a:schemeClr>
              </a:buClr>
              <a:buFont typeface="Wingdings" panose="05000000000000000000" pitchFamily="2" charset="2"/>
              <a:buChar char="Ø"/>
            </a:pPr>
            <a:endParaRPr lang="fr-FR" b="1" dirty="0">
              <a:solidFill>
                <a:schemeClr val="accent5">
                  <a:lumMod val="50000"/>
                </a:schemeClr>
              </a:solidFill>
              <a:latin typeface="+mj-lt"/>
            </a:endParaRPr>
          </a:p>
          <a:p>
            <a:pPr fontAlgn="base">
              <a:buClr>
                <a:schemeClr val="accent1">
                  <a:lumMod val="50000"/>
                </a:schemeClr>
              </a:buClr>
              <a:buFont typeface="Wingdings" panose="05000000000000000000" pitchFamily="2" charset="2"/>
              <a:buChar char="Ø"/>
            </a:pPr>
            <a:r>
              <a:rPr lang="fr-FR" b="1" dirty="0" smtClean="0">
                <a:solidFill>
                  <a:srgbClr val="C00000"/>
                </a:solidFill>
                <a:latin typeface="+mj-lt"/>
              </a:rPr>
              <a:t> Pour réfléchir et construire le </a:t>
            </a:r>
            <a:r>
              <a:rPr lang="fr-FR" b="1" dirty="0">
                <a:solidFill>
                  <a:srgbClr val="C00000"/>
                </a:solidFill>
                <a:latin typeface="+mj-lt"/>
              </a:rPr>
              <a:t>projet professionnel du </a:t>
            </a:r>
            <a:r>
              <a:rPr lang="fr-FR" b="1" dirty="0" smtClean="0">
                <a:solidFill>
                  <a:srgbClr val="C00000"/>
                </a:solidFill>
                <a:latin typeface="+mj-lt"/>
              </a:rPr>
              <a:t>salarié en lien avec la stratégie et les besoins de l’entreprise</a:t>
            </a:r>
          </a:p>
          <a:p>
            <a:pPr fontAlgn="base">
              <a:buClr>
                <a:schemeClr val="accent1">
                  <a:lumMod val="50000"/>
                </a:schemeClr>
              </a:buClr>
              <a:buFont typeface="Wingdings" panose="05000000000000000000" pitchFamily="2" charset="2"/>
              <a:buChar char="Ø"/>
            </a:pPr>
            <a:endParaRPr lang="fr-FR" dirty="0">
              <a:solidFill>
                <a:srgbClr val="C00000"/>
              </a:solidFill>
              <a:latin typeface="+mj-lt"/>
            </a:endParaRPr>
          </a:p>
          <a:p>
            <a:pPr fontAlgn="base">
              <a:buClr>
                <a:schemeClr val="accent1">
                  <a:lumMod val="50000"/>
                </a:schemeClr>
              </a:buClr>
              <a:buFont typeface="Wingdings" panose="05000000000000000000" pitchFamily="2" charset="2"/>
              <a:buChar char="Ø"/>
            </a:pPr>
            <a:r>
              <a:rPr lang="fr-FR" b="1" dirty="0" smtClean="0">
                <a:solidFill>
                  <a:schemeClr val="accent5">
                    <a:lumMod val="50000"/>
                  </a:schemeClr>
                </a:solidFill>
                <a:latin typeface="+mj-lt"/>
              </a:rPr>
              <a:t> Pour définir </a:t>
            </a:r>
            <a:r>
              <a:rPr lang="fr-FR" b="1" dirty="0">
                <a:solidFill>
                  <a:schemeClr val="accent5">
                    <a:lumMod val="50000"/>
                  </a:schemeClr>
                </a:solidFill>
                <a:latin typeface="+mj-lt"/>
              </a:rPr>
              <a:t>concrètement les actions à mettre en œuvre</a:t>
            </a:r>
            <a:r>
              <a:rPr lang="fr-FR" dirty="0">
                <a:solidFill>
                  <a:schemeClr val="accent5">
                    <a:lumMod val="50000"/>
                  </a:schemeClr>
                </a:solidFill>
                <a:latin typeface="+mj-lt"/>
              </a:rPr>
              <a:t> </a:t>
            </a:r>
            <a:endParaRPr lang="fr-FR" dirty="0" smtClean="0">
              <a:solidFill>
                <a:schemeClr val="accent5">
                  <a:lumMod val="50000"/>
                </a:schemeClr>
              </a:solidFill>
              <a:latin typeface="+mj-lt"/>
            </a:endParaRPr>
          </a:p>
          <a:p>
            <a:pPr fontAlgn="base">
              <a:buClr>
                <a:schemeClr val="accent1">
                  <a:lumMod val="50000"/>
                </a:schemeClr>
              </a:buClr>
              <a:buFont typeface="Wingdings" panose="05000000000000000000" pitchFamily="2" charset="2"/>
              <a:buChar char="Ø"/>
            </a:pPr>
            <a:endParaRPr lang="fr-FR" dirty="0" smtClean="0">
              <a:solidFill>
                <a:schemeClr val="accent5">
                  <a:lumMod val="50000"/>
                </a:schemeClr>
              </a:solidFill>
              <a:latin typeface="+mj-lt"/>
            </a:endParaRPr>
          </a:p>
          <a:p>
            <a:pPr fontAlgn="base">
              <a:buClr>
                <a:schemeClr val="accent1">
                  <a:lumMod val="50000"/>
                </a:schemeClr>
              </a:buClr>
              <a:buFont typeface="Wingdings" panose="05000000000000000000" pitchFamily="2" charset="2"/>
              <a:buChar char="Ø"/>
            </a:pPr>
            <a:r>
              <a:rPr lang="fr-FR" b="1" dirty="0" smtClean="0">
                <a:solidFill>
                  <a:schemeClr val="accent5">
                    <a:lumMod val="50000"/>
                  </a:schemeClr>
                </a:solidFill>
                <a:latin typeface="+mj-lt"/>
              </a:rPr>
              <a:t> Un </a:t>
            </a:r>
            <a:r>
              <a:rPr lang="fr-FR" b="1" dirty="0">
                <a:solidFill>
                  <a:schemeClr val="accent5">
                    <a:lumMod val="50000"/>
                  </a:schemeClr>
                </a:solidFill>
                <a:latin typeface="+mj-lt"/>
              </a:rPr>
              <a:t>levier pour la professionnalisation </a:t>
            </a:r>
            <a:r>
              <a:rPr lang="fr-FR" b="1" dirty="0" smtClean="0">
                <a:solidFill>
                  <a:schemeClr val="accent5">
                    <a:lumMod val="50000"/>
                  </a:schemeClr>
                </a:solidFill>
                <a:latin typeface="+mj-lt"/>
              </a:rPr>
              <a:t>des salariés et </a:t>
            </a:r>
            <a:r>
              <a:rPr lang="fr-FR" b="1" dirty="0">
                <a:solidFill>
                  <a:schemeClr val="accent5">
                    <a:lumMod val="50000"/>
                  </a:schemeClr>
                </a:solidFill>
                <a:latin typeface="+mj-lt"/>
              </a:rPr>
              <a:t>donc la </a:t>
            </a:r>
            <a:r>
              <a:rPr lang="fr-FR" b="1" dirty="0" smtClean="0">
                <a:solidFill>
                  <a:schemeClr val="accent5">
                    <a:lumMod val="50000"/>
                  </a:schemeClr>
                </a:solidFill>
                <a:latin typeface="+mj-lt"/>
              </a:rPr>
              <a:t>compétitivité des entreprises</a:t>
            </a:r>
            <a:endParaRPr lang="fr-FR" b="1" dirty="0">
              <a:solidFill>
                <a:schemeClr val="accent5">
                  <a:lumMod val="50000"/>
                </a:schemeClr>
              </a:solidFill>
              <a:latin typeface="+mj-lt"/>
            </a:endParaRPr>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10</a:t>
            </a:fld>
            <a:endParaRPr lang="en-US" dirty="0"/>
          </a:p>
        </p:txBody>
      </p:sp>
      <p:sp>
        <p:nvSpPr>
          <p:cNvPr id="5" name="Titre 1"/>
          <p:cNvSpPr>
            <a:spLocks noGrp="1"/>
          </p:cNvSpPr>
          <p:nvPr>
            <p:ph type="title"/>
          </p:nvPr>
        </p:nvSpPr>
        <p:spPr/>
        <p:txBody>
          <a:bodyPr>
            <a:normAutofit/>
          </a:bodyPr>
          <a:lstStyle/>
          <a:p>
            <a:r>
              <a:rPr lang="fr-FR" sz="4400" dirty="0" smtClean="0">
                <a:solidFill>
                  <a:schemeClr val="accent5">
                    <a:lumMod val="50000"/>
                  </a:schemeClr>
                </a:solidFill>
              </a:rPr>
              <a:t>L’Entretien professionnel… en résumé</a:t>
            </a:r>
            <a:endParaRPr lang="fr-FR" sz="4400" dirty="0">
              <a:solidFill>
                <a:schemeClr val="accent5">
                  <a:lumMod val="50000"/>
                </a:schemeClr>
              </a:solidFill>
            </a:endParaRPr>
          </a:p>
        </p:txBody>
      </p:sp>
      <p:pic>
        <p:nvPicPr>
          <p:cNvPr id="6" name="Image 5"/>
          <p:cNvPicPr>
            <a:picLocks noChangeAspect="1"/>
          </p:cNvPicPr>
          <p:nvPr/>
        </p:nvPicPr>
        <p:blipFill>
          <a:blip r:embed="rId3"/>
          <a:stretch>
            <a:fillRect/>
          </a:stretch>
        </p:blipFill>
        <p:spPr>
          <a:xfrm>
            <a:off x="6739009" y="1978702"/>
            <a:ext cx="5361747" cy="3585430"/>
          </a:xfrm>
          <a:prstGeom prst="rect">
            <a:avLst/>
          </a:prstGeom>
        </p:spPr>
      </p:pic>
    </p:spTree>
    <p:extLst>
      <p:ext uri="{BB962C8B-B14F-4D97-AF65-F5344CB8AC3E}">
        <p14:creationId xmlns:p14="http://schemas.microsoft.com/office/powerpoint/2010/main" val="1349996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6123432" cy="1499616"/>
          </a:xfrm>
        </p:spPr>
        <p:txBody>
          <a:bodyPr>
            <a:normAutofit/>
          </a:bodyPr>
          <a:lstStyle/>
          <a:p>
            <a:r>
              <a:rPr lang="fr-FR" sz="4400" dirty="0" smtClean="0">
                <a:solidFill>
                  <a:schemeClr val="accent5">
                    <a:lumMod val="50000"/>
                  </a:schemeClr>
                </a:solidFill>
              </a:rPr>
              <a:t>La sanction financière</a:t>
            </a:r>
            <a:endParaRPr lang="fr-FR" sz="4400" dirty="0">
              <a:solidFill>
                <a:schemeClr val="accent5">
                  <a:lumMod val="50000"/>
                </a:schemeClr>
              </a:solidFill>
            </a:endParaRPr>
          </a:p>
        </p:txBody>
      </p:sp>
      <p:sp>
        <p:nvSpPr>
          <p:cNvPr id="6" name="Rectangle 5"/>
          <p:cNvSpPr/>
          <p:nvPr/>
        </p:nvSpPr>
        <p:spPr>
          <a:xfrm>
            <a:off x="1024128" y="2424307"/>
            <a:ext cx="6960008" cy="2616101"/>
          </a:xfrm>
          <a:prstGeom prst="rect">
            <a:avLst/>
          </a:prstGeom>
        </p:spPr>
        <p:txBody>
          <a:bodyPr wrap="square">
            <a:spAutoFit/>
          </a:bodyPr>
          <a:lstStyle/>
          <a:p>
            <a:r>
              <a:rPr lang="fr-FR" sz="2800" dirty="0" smtClean="0">
                <a:latin typeface="+mj-lt"/>
              </a:rPr>
              <a:t>Les risques encourus pour une entreprise de 50 salariés et plus</a:t>
            </a:r>
          </a:p>
          <a:p>
            <a:endParaRPr lang="fr-FR" sz="2000" dirty="0" smtClean="0">
              <a:latin typeface="+mj-lt"/>
            </a:endParaRPr>
          </a:p>
          <a:p>
            <a:endParaRPr lang="fr-FR" sz="2000" dirty="0">
              <a:latin typeface="+mj-lt"/>
            </a:endParaRPr>
          </a:p>
          <a:p>
            <a:pPr algn="just">
              <a:buFont typeface="Arial" panose="020B0604020202020204" pitchFamily="34" charset="0"/>
              <a:buChar char="•"/>
            </a:pPr>
            <a:r>
              <a:rPr lang="fr-FR" sz="2400" dirty="0" smtClean="0">
                <a:solidFill>
                  <a:schemeClr val="accent2"/>
                </a:solidFill>
                <a:latin typeface="+mj-lt"/>
              </a:rPr>
              <a:t> Abondement du CPF du salarié </a:t>
            </a:r>
            <a:endParaRPr lang="fr-FR" sz="2400" dirty="0">
              <a:solidFill>
                <a:schemeClr val="accent2"/>
              </a:solidFill>
              <a:latin typeface="+mj-lt"/>
            </a:endParaRPr>
          </a:p>
          <a:p>
            <a:pPr algn="just">
              <a:buFont typeface="Arial" panose="020B0604020202020204" pitchFamily="34" charset="0"/>
              <a:buChar char="•"/>
            </a:pPr>
            <a:r>
              <a:rPr lang="fr-FR" sz="2400" dirty="0" smtClean="0">
                <a:solidFill>
                  <a:schemeClr val="accent2"/>
                </a:solidFill>
                <a:latin typeface="+mj-lt"/>
              </a:rPr>
              <a:t> Versement d’une somme</a:t>
            </a:r>
            <a:r>
              <a:rPr lang="fr-FR" sz="2400" dirty="0">
                <a:solidFill>
                  <a:schemeClr val="accent2"/>
                </a:solidFill>
                <a:latin typeface="+mj-lt"/>
              </a:rPr>
              <a:t> </a:t>
            </a:r>
            <a:r>
              <a:rPr lang="fr-FR" sz="2400" dirty="0" smtClean="0">
                <a:solidFill>
                  <a:schemeClr val="accent2"/>
                </a:solidFill>
                <a:latin typeface="+mj-lt"/>
              </a:rPr>
              <a:t>de 3000 €</a:t>
            </a:r>
          </a:p>
          <a:p>
            <a:pPr algn="just"/>
            <a:endParaRPr lang="fr-FR" sz="2400" dirty="0">
              <a:solidFill>
                <a:schemeClr val="accent2"/>
              </a:solidFill>
              <a:latin typeface="+mj-lt"/>
            </a:endParaRPr>
          </a:p>
          <a:p>
            <a:pPr algn="just">
              <a:buFont typeface="Arial" panose="020B0604020202020204" pitchFamily="34" charset="0"/>
              <a:buChar char="•"/>
            </a:pPr>
            <a:r>
              <a:rPr lang="fr-FR" sz="2400" dirty="0" smtClean="0">
                <a:solidFill>
                  <a:schemeClr val="accent2"/>
                </a:solidFill>
                <a:latin typeface="+mj-lt"/>
              </a:rPr>
              <a:t> Dommages </a:t>
            </a:r>
            <a:r>
              <a:rPr lang="fr-FR" sz="2400" dirty="0">
                <a:solidFill>
                  <a:schemeClr val="accent2"/>
                </a:solidFill>
                <a:latin typeface="+mj-lt"/>
              </a:rPr>
              <a:t>et intérêts en cas de </a:t>
            </a:r>
            <a:r>
              <a:rPr lang="fr-FR" sz="2400" dirty="0" smtClean="0">
                <a:solidFill>
                  <a:schemeClr val="accent2"/>
                </a:solidFill>
                <a:latin typeface="+mj-lt"/>
              </a:rPr>
              <a:t>manquement à l’obligation de former</a:t>
            </a:r>
            <a:endParaRPr lang="fr-FR" sz="2400" dirty="0">
              <a:solidFill>
                <a:schemeClr val="accent2"/>
              </a:solidFill>
              <a:latin typeface="+mj-lt"/>
            </a:endParaRPr>
          </a:p>
        </p:txBody>
      </p:sp>
      <p:pic>
        <p:nvPicPr>
          <p:cNvPr id="8" name="Picture 2" descr="http://www.qualitest.com/siteimages/risk_measurement_anim_500_wht_9257.gif"/>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8866" y="2871504"/>
            <a:ext cx="2418224" cy="282970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4FAB73BC-B049-4115-A692-8D63A059BFB8}" type="slidenum">
              <a:rPr lang="en-US" smtClean="0"/>
              <a:t>11</a:t>
            </a:fld>
            <a:endParaRPr lang="en-US" dirty="0"/>
          </a:p>
        </p:txBody>
      </p:sp>
      <p:sp>
        <p:nvSpPr>
          <p:cNvPr id="4" name="Rectangle 3"/>
          <p:cNvSpPr/>
          <p:nvPr/>
        </p:nvSpPr>
        <p:spPr>
          <a:xfrm>
            <a:off x="7549944" y="792967"/>
            <a:ext cx="4103298" cy="1084015"/>
          </a:xfrm>
          <a:prstGeom prst="rect">
            <a:avLst/>
          </a:prstGeom>
        </p:spPr>
        <p:txBody>
          <a:bodyPr wrap="square">
            <a:spAutoFit/>
          </a:bodyPr>
          <a:lstStyle/>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risque prudhommal</a:t>
            </a:r>
            <a:endParaRPr lang="fr-FR" sz="105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risque </a:t>
            </a:r>
            <a:r>
              <a:rPr lang="fr-FR"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sur la Marque employeur, image de l’entreprise </a:t>
            </a:r>
            <a:endParaRPr lang="fr-FR"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4541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8946" y="736614"/>
            <a:ext cx="10410254" cy="1063625"/>
          </a:xfrm>
        </p:spPr>
        <p:txBody>
          <a:bodyPr>
            <a:noAutofit/>
          </a:bodyPr>
          <a:lstStyle/>
          <a:p>
            <a:pPr>
              <a:defRPr/>
            </a:pPr>
            <a:r>
              <a:rPr lang="fr-FR" sz="4400" dirty="0" smtClean="0">
                <a:solidFill>
                  <a:schemeClr val="accent5">
                    <a:lumMod val="50000"/>
                  </a:schemeClr>
                </a:solidFill>
              </a:rPr>
              <a:t>Complémentarité des entretiens</a:t>
            </a:r>
            <a:endParaRPr lang="fr-FR" sz="4400" dirty="0">
              <a:solidFill>
                <a:schemeClr val="accent5">
                  <a:lumMod val="50000"/>
                </a:schemeClr>
              </a:solidFill>
            </a:endParaRPr>
          </a:p>
        </p:txBody>
      </p:sp>
      <p:sp>
        <p:nvSpPr>
          <p:cNvPr id="3" name="Espace réservé du texte 2"/>
          <p:cNvSpPr>
            <a:spLocks noGrp="1"/>
          </p:cNvSpPr>
          <p:nvPr>
            <p:ph idx="1"/>
          </p:nvPr>
        </p:nvSpPr>
        <p:spPr>
          <a:xfrm>
            <a:off x="7436796" y="2140377"/>
            <a:ext cx="4090640" cy="745435"/>
          </a:xfrm>
        </p:spPr>
        <p:txBody>
          <a:bodyPr>
            <a:noAutofit/>
          </a:bodyPr>
          <a:lstStyle/>
          <a:p>
            <a:pPr marL="3175" lvl="2" indent="-76200">
              <a:defRPr/>
            </a:pPr>
            <a:r>
              <a:rPr lang="fr-FR" sz="1500" dirty="0" smtClean="0">
                <a:solidFill>
                  <a:schemeClr val="tx1">
                    <a:lumMod val="50000"/>
                    <a:lumOff val="50000"/>
                  </a:schemeClr>
                </a:solidFill>
              </a:rPr>
              <a:t>Tous les 2 ans à minima sauf périodicité différente définie par accord d’entreprise ou de branche depuis 2018</a:t>
            </a:r>
          </a:p>
          <a:p>
            <a:pPr marL="3175" lvl="2" indent="-76200">
              <a:defRPr/>
            </a:pPr>
            <a:r>
              <a:rPr lang="fr-FR" sz="1500" dirty="0" smtClean="0">
                <a:solidFill>
                  <a:schemeClr val="tx1">
                    <a:lumMod val="50000"/>
                    <a:lumOff val="50000"/>
                  </a:schemeClr>
                </a:solidFill>
              </a:rPr>
              <a:t>Pas d’évaluation</a:t>
            </a:r>
            <a:endParaRPr lang="fr-FR" sz="1500" dirty="0">
              <a:solidFill>
                <a:schemeClr val="tx1">
                  <a:lumMod val="50000"/>
                  <a:lumOff val="50000"/>
                </a:schemeClr>
              </a:solidFill>
            </a:endParaRPr>
          </a:p>
          <a:p>
            <a:pPr marL="3175" lvl="2" indent="-76200">
              <a:defRPr/>
            </a:pPr>
            <a:r>
              <a:rPr lang="fr-FR" sz="1500" dirty="0" smtClean="0">
                <a:solidFill>
                  <a:schemeClr val="tx1">
                    <a:lumMod val="50000"/>
                    <a:lumOff val="50000"/>
                  </a:schemeClr>
                </a:solidFill>
              </a:rPr>
              <a:t>Support distinct de celui de l’E.A</a:t>
            </a:r>
          </a:p>
          <a:p>
            <a:pPr marL="3175" lvl="2" indent="-76200">
              <a:defRPr/>
            </a:pPr>
            <a:r>
              <a:rPr lang="fr-FR" sz="1500" dirty="0" smtClean="0">
                <a:solidFill>
                  <a:schemeClr val="tx1">
                    <a:lumMod val="50000"/>
                    <a:lumOff val="50000"/>
                  </a:schemeClr>
                </a:solidFill>
              </a:rPr>
              <a:t>Information dès l’embauche</a:t>
            </a:r>
          </a:p>
          <a:p>
            <a:pPr marL="3175" lvl="2" indent="-76200">
              <a:defRPr/>
            </a:pPr>
            <a:r>
              <a:rPr lang="fr-FR" sz="1500" dirty="0" smtClean="0">
                <a:solidFill>
                  <a:schemeClr val="tx1">
                    <a:lumMod val="50000"/>
                    <a:lumOff val="50000"/>
                  </a:schemeClr>
                </a:solidFill>
              </a:rPr>
              <a:t>Obligation de résultats</a:t>
            </a:r>
          </a:p>
          <a:p>
            <a:pPr marL="3175" lvl="2" indent="-76200">
              <a:defRPr/>
            </a:pPr>
            <a:endParaRPr lang="fr-FR" sz="1500" dirty="0" smtClean="0">
              <a:solidFill>
                <a:schemeClr val="tx1">
                  <a:lumMod val="50000"/>
                  <a:lumOff val="50000"/>
                </a:schemeClr>
              </a:solidFill>
              <a:ea typeface="MS PGothic" pitchFamily="34" charset="-128"/>
            </a:endParaRPr>
          </a:p>
          <a:p>
            <a:pPr marL="3175" lvl="2" indent="-76200">
              <a:defRPr/>
            </a:pPr>
            <a:endParaRPr lang="fr-FR" sz="1500" dirty="0">
              <a:solidFill>
                <a:schemeClr val="tx1">
                  <a:lumMod val="50000"/>
                  <a:lumOff val="50000"/>
                </a:schemeClr>
              </a:solidFill>
              <a:ea typeface="MS PGothic" pitchFamily="34" charset="-128"/>
            </a:endParaRPr>
          </a:p>
          <a:p>
            <a:pPr marL="3175" lvl="2" indent="-76200">
              <a:defRPr/>
            </a:pPr>
            <a:endParaRPr lang="fr-FR" sz="1500" dirty="0">
              <a:solidFill>
                <a:schemeClr val="tx1">
                  <a:lumMod val="50000"/>
                  <a:lumOff val="50000"/>
                </a:schemeClr>
              </a:solidFill>
            </a:endParaRPr>
          </a:p>
          <a:p>
            <a:pPr marL="3175" lvl="2" indent="-76200">
              <a:defRPr/>
            </a:pPr>
            <a:endParaRPr lang="fr-FR" sz="1500" dirty="0">
              <a:solidFill>
                <a:schemeClr val="tx1">
                  <a:lumMod val="50000"/>
                  <a:lumOff val="50000"/>
                </a:schemeClr>
              </a:solidFill>
            </a:endParaRPr>
          </a:p>
          <a:p>
            <a:pPr marL="285750" indent="-285750">
              <a:buFont typeface="Arial" pitchFamily="34" charset="0"/>
              <a:buChar char="•"/>
              <a:defRPr/>
            </a:pPr>
            <a:endParaRPr lang="fr-FR" sz="1500" dirty="0">
              <a:solidFill>
                <a:schemeClr val="tx1">
                  <a:lumMod val="50000"/>
                  <a:lumOff val="50000"/>
                </a:schemeClr>
              </a:solidFill>
            </a:endParaRPr>
          </a:p>
        </p:txBody>
      </p:sp>
      <p:sp>
        <p:nvSpPr>
          <p:cNvPr id="16388" name="Espace réservé du texte 3"/>
          <p:cNvSpPr>
            <a:spLocks noGrp="1"/>
          </p:cNvSpPr>
          <p:nvPr>
            <p:ph type="body" sz="quarter" idx="4294967295"/>
          </p:nvPr>
        </p:nvSpPr>
        <p:spPr>
          <a:xfrm>
            <a:off x="834501" y="1800240"/>
            <a:ext cx="5596279" cy="4780442"/>
          </a:xfrm>
        </p:spPr>
        <p:txBody>
          <a:bodyPr>
            <a:noAutofit/>
          </a:bodyPr>
          <a:lstStyle/>
          <a:p>
            <a:pPr marL="0" indent="0">
              <a:buNone/>
              <a:defRPr/>
            </a:pPr>
            <a:r>
              <a:rPr lang="fr-FR" sz="2800" dirty="0">
                <a:solidFill>
                  <a:schemeClr val="tx2"/>
                </a:solidFill>
                <a:ea typeface="MS PGothic" pitchFamily="34" charset="-128"/>
              </a:rPr>
              <a:t>ENTRETIEN PROFESSIONNEL</a:t>
            </a:r>
          </a:p>
          <a:p>
            <a:pPr marL="0" lvl="2" indent="0">
              <a:spcBef>
                <a:spcPts val="1200"/>
              </a:spcBef>
              <a:spcAft>
                <a:spcPts val="200"/>
              </a:spcAft>
              <a:buSzPct val="100000"/>
              <a:buNone/>
              <a:defRPr/>
            </a:pPr>
            <a:r>
              <a:rPr lang="fr-FR" sz="1600" dirty="0">
                <a:solidFill>
                  <a:schemeClr val="bg1">
                    <a:lumMod val="50000"/>
                  </a:schemeClr>
                </a:solidFill>
                <a:ea typeface="MS PGothic" pitchFamily="34" charset="-128"/>
              </a:rPr>
              <a:t>Aborde l’évolution professionnelle, la qualification,  l’emploi occupé, </a:t>
            </a:r>
            <a:r>
              <a:rPr lang="fr-FR" sz="1600" dirty="0" smtClean="0">
                <a:solidFill>
                  <a:schemeClr val="bg1">
                    <a:lumMod val="50000"/>
                  </a:schemeClr>
                </a:solidFill>
                <a:ea typeface="MS PGothic" pitchFamily="34" charset="-128"/>
              </a:rPr>
              <a:t>la VAE et le </a:t>
            </a:r>
            <a:r>
              <a:rPr lang="fr-FR" sz="1600" b="1" dirty="0">
                <a:solidFill>
                  <a:schemeClr val="bg1">
                    <a:lumMod val="50000"/>
                  </a:schemeClr>
                </a:solidFill>
                <a:ea typeface="MS PGothic" pitchFamily="34" charset="-128"/>
              </a:rPr>
              <a:t>C</a:t>
            </a:r>
            <a:r>
              <a:rPr lang="fr-FR" sz="1600" dirty="0">
                <a:solidFill>
                  <a:schemeClr val="bg1">
                    <a:lumMod val="50000"/>
                  </a:schemeClr>
                </a:solidFill>
                <a:ea typeface="MS PGothic" pitchFamily="34" charset="-128"/>
              </a:rPr>
              <a:t>onseil en </a:t>
            </a:r>
            <a:r>
              <a:rPr lang="fr-FR" sz="1600" b="1" dirty="0">
                <a:solidFill>
                  <a:schemeClr val="bg1">
                    <a:lumMod val="50000"/>
                  </a:schemeClr>
                </a:solidFill>
                <a:ea typeface="MS PGothic" pitchFamily="34" charset="-128"/>
              </a:rPr>
              <a:t>E</a:t>
            </a:r>
            <a:r>
              <a:rPr lang="fr-FR" sz="1600" dirty="0">
                <a:solidFill>
                  <a:schemeClr val="bg1">
                    <a:lumMod val="50000"/>
                  </a:schemeClr>
                </a:solidFill>
                <a:ea typeface="MS PGothic" pitchFamily="34" charset="-128"/>
              </a:rPr>
              <a:t>volution </a:t>
            </a:r>
            <a:r>
              <a:rPr lang="fr-FR" sz="1600" b="1" dirty="0" smtClean="0">
                <a:solidFill>
                  <a:schemeClr val="bg1">
                    <a:lumMod val="50000"/>
                  </a:schemeClr>
                </a:solidFill>
                <a:ea typeface="MS PGothic" pitchFamily="34" charset="-128"/>
              </a:rPr>
              <a:t>P</a:t>
            </a:r>
            <a:r>
              <a:rPr lang="fr-FR" sz="1600" dirty="0" smtClean="0">
                <a:solidFill>
                  <a:schemeClr val="bg1">
                    <a:lumMod val="50000"/>
                  </a:schemeClr>
                </a:solidFill>
                <a:ea typeface="MS PGothic" pitchFamily="34" charset="-128"/>
              </a:rPr>
              <a:t>rofessionnelle</a:t>
            </a:r>
          </a:p>
          <a:p>
            <a:pPr marL="0" lvl="2" indent="0">
              <a:spcBef>
                <a:spcPts val="1200"/>
              </a:spcBef>
              <a:spcAft>
                <a:spcPts val="200"/>
              </a:spcAft>
              <a:buSzPct val="100000"/>
              <a:buNone/>
              <a:defRPr/>
            </a:pPr>
            <a:r>
              <a:rPr lang="fr-FR" sz="1600" dirty="0">
                <a:solidFill>
                  <a:schemeClr val="bg1">
                    <a:lumMod val="50000"/>
                  </a:schemeClr>
                </a:solidFill>
                <a:ea typeface="MS PGothic" pitchFamily="34" charset="-128"/>
              </a:rPr>
              <a:t>Etat des lieux à 6 ans </a:t>
            </a:r>
            <a:r>
              <a:rPr lang="fr-FR" sz="1600" dirty="0" smtClean="0">
                <a:solidFill>
                  <a:schemeClr val="bg1">
                    <a:lumMod val="50000"/>
                  </a:schemeClr>
                </a:solidFill>
                <a:ea typeface="MS PGothic" pitchFamily="34" charset="-128"/>
              </a:rPr>
              <a:t>(maintenu dans la loi 2018)</a:t>
            </a:r>
            <a:endParaRPr lang="fr-FR" sz="1600" dirty="0">
              <a:solidFill>
                <a:schemeClr val="bg1">
                  <a:lumMod val="50000"/>
                </a:schemeClr>
              </a:solidFill>
              <a:ea typeface="MS PGothic" pitchFamily="34" charset="-128"/>
            </a:endParaRPr>
          </a:p>
          <a:p>
            <a:pPr marL="0" indent="0">
              <a:buNone/>
              <a:defRPr/>
            </a:pPr>
            <a:r>
              <a:rPr lang="fr-FR" sz="2800" dirty="0" smtClean="0">
                <a:solidFill>
                  <a:schemeClr val="tx2"/>
                </a:solidFill>
                <a:ea typeface="MS PGothic" pitchFamily="34" charset="-128"/>
              </a:rPr>
              <a:t>               </a:t>
            </a:r>
            <a:endParaRPr lang="fr-FR" sz="2800" dirty="0">
              <a:solidFill>
                <a:schemeClr val="tx2"/>
              </a:solidFill>
              <a:ea typeface="MS PGothic" pitchFamily="34" charset="-128"/>
            </a:endParaRPr>
          </a:p>
          <a:p>
            <a:pPr marL="0" indent="0">
              <a:buNone/>
              <a:defRPr/>
            </a:pPr>
            <a:r>
              <a:rPr lang="fr-FR" sz="2800" dirty="0">
                <a:solidFill>
                  <a:srgbClr val="C00000"/>
                </a:solidFill>
                <a:ea typeface="MS PGothic" pitchFamily="34" charset="-128"/>
              </a:rPr>
              <a:t>ENTRETIEN </a:t>
            </a:r>
            <a:r>
              <a:rPr lang="fr-FR" sz="2800" dirty="0" smtClean="0">
                <a:solidFill>
                  <a:srgbClr val="C00000"/>
                </a:solidFill>
                <a:ea typeface="MS PGothic" pitchFamily="34" charset="-128"/>
              </a:rPr>
              <a:t>D’EVALUATION</a:t>
            </a:r>
            <a:endParaRPr lang="fr-FR" sz="2800" dirty="0">
              <a:solidFill>
                <a:srgbClr val="C00000"/>
              </a:solidFill>
              <a:ea typeface="MS PGothic" pitchFamily="34" charset="-128"/>
            </a:endParaRPr>
          </a:p>
          <a:p>
            <a:pPr marL="3175" lvl="2" indent="-76200">
              <a:defRPr/>
            </a:pPr>
            <a:r>
              <a:rPr lang="fr-FR" sz="1600" dirty="0" smtClean="0">
                <a:solidFill>
                  <a:schemeClr val="bg1">
                    <a:lumMod val="50000"/>
                  </a:schemeClr>
                </a:solidFill>
              </a:rPr>
              <a:t>Evalue la performance individuelle et collective et les résultats  </a:t>
            </a:r>
            <a:endParaRPr lang="fr-FR" sz="1600" dirty="0">
              <a:solidFill>
                <a:schemeClr val="bg1">
                  <a:lumMod val="50000"/>
                </a:schemeClr>
              </a:solidFill>
            </a:endParaRPr>
          </a:p>
          <a:p>
            <a:pPr marL="3175" lvl="2" indent="-76200">
              <a:defRPr/>
            </a:pPr>
            <a:r>
              <a:rPr lang="fr-FR" sz="1600" dirty="0" smtClean="0">
                <a:solidFill>
                  <a:schemeClr val="bg1">
                    <a:lumMod val="50000"/>
                  </a:schemeClr>
                </a:solidFill>
              </a:rPr>
              <a:t>Mesure et positionne le niveau de compétence</a:t>
            </a:r>
            <a:endParaRPr lang="fr-FR" sz="1600" dirty="0">
              <a:solidFill>
                <a:schemeClr val="bg1">
                  <a:lumMod val="50000"/>
                </a:schemeClr>
              </a:solidFill>
            </a:endParaRPr>
          </a:p>
          <a:p>
            <a:pPr marL="3175" lvl="2" indent="-76200">
              <a:defRPr/>
            </a:pPr>
            <a:r>
              <a:rPr lang="fr-FR" sz="1600" dirty="0" smtClean="0">
                <a:solidFill>
                  <a:schemeClr val="bg1">
                    <a:lumMod val="50000"/>
                  </a:schemeClr>
                </a:solidFill>
              </a:rPr>
              <a:t>Fixe les objectifs de la période prochaine</a:t>
            </a:r>
            <a:endParaRPr lang="fr-FR" sz="1600" dirty="0">
              <a:solidFill>
                <a:schemeClr val="bg1">
                  <a:lumMod val="50000"/>
                </a:schemeClr>
              </a:solidFill>
            </a:endParaRPr>
          </a:p>
          <a:p>
            <a:pPr marL="3175" lvl="2" indent="-76200">
              <a:defRPr/>
            </a:pPr>
            <a:r>
              <a:rPr lang="fr-FR" sz="1600" dirty="0" smtClean="0">
                <a:solidFill>
                  <a:schemeClr val="bg1">
                    <a:lumMod val="50000"/>
                  </a:schemeClr>
                </a:solidFill>
              </a:rPr>
              <a:t>De l’évaluation, découlent parfois les primes et variables</a:t>
            </a:r>
          </a:p>
          <a:p>
            <a:pPr marL="3175" lvl="2" indent="-76200">
              <a:defRPr/>
            </a:pPr>
            <a:r>
              <a:rPr lang="fr-FR" sz="1600" dirty="0">
                <a:solidFill>
                  <a:schemeClr val="bg1">
                    <a:lumMod val="50000"/>
                  </a:schemeClr>
                </a:solidFill>
              </a:rPr>
              <a:t>Aborde aussi la motivation, les conditions de </a:t>
            </a:r>
            <a:r>
              <a:rPr lang="fr-FR" sz="1600" dirty="0" smtClean="0">
                <a:solidFill>
                  <a:schemeClr val="bg1">
                    <a:lumMod val="50000"/>
                  </a:schemeClr>
                </a:solidFill>
              </a:rPr>
              <a:t>travail, la formation et la charge de travail pour les salariés au forfait</a:t>
            </a:r>
            <a:endParaRPr lang="fr-FR" dirty="0">
              <a:solidFill>
                <a:schemeClr val="bg1">
                  <a:lumMod val="50000"/>
                </a:schemeClr>
              </a:solidFill>
            </a:endParaRPr>
          </a:p>
          <a:p>
            <a:pPr marL="0" indent="0">
              <a:buNone/>
              <a:defRPr/>
            </a:pPr>
            <a:endParaRPr lang="fr-FR" sz="2800" dirty="0">
              <a:solidFill>
                <a:schemeClr val="tx2"/>
              </a:solidFill>
              <a:ea typeface="MS PGothic" pitchFamily="34" charset="-128"/>
            </a:endParaRPr>
          </a:p>
          <a:p>
            <a:pPr marL="0" indent="0">
              <a:buNone/>
              <a:defRPr/>
            </a:pPr>
            <a:endParaRPr lang="fr-FR" sz="2800" dirty="0" smtClean="0">
              <a:solidFill>
                <a:schemeClr val="tx2"/>
              </a:solidFill>
              <a:ea typeface="MS PGothic" pitchFamily="34" charset="-128"/>
            </a:endParaRPr>
          </a:p>
        </p:txBody>
      </p:sp>
      <p:sp>
        <p:nvSpPr>
          <p:cNvPr id="10" name="Espace réservé du texte 2"/>
          <p:cNvSpPr txBox="1">
            <a:spLocks/>
          </p:cNvSpPr>
          <p:nvPr/>
        </p:nvSpPr>
        <p:spPr>
          <a:xfrm>
            <a:off x="7436796" y="5153728"/>
            <a:ext cx="3573688" cy="67614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defRPr/>
            </a:pPr>
            <a:r>
              <a:rPr lang="fr-FR" sz="1500" dirty="0" smtClean="0">
                <a:solidFill>
                  <a:schemeClr val="tx1">
                    <a:lumMod val="50000"/>
                    <a:lumOff val="50000"/>
                  </a:schemeClr>
                </a:solidFill>
                <a:ea typeface="MS PGothic" pitchFamily="34" charset="-128"/>
              </a:rPr>
              <a:t>On échange aussi tout au long de l’année ! </a:t>
            </a:r>
            <a:endParaRPr lang="fr-FR" sz="1500" dirty="0" smtClean="0">
              <a:solidFill>
                <a:schemeClr val="tx1">
                  <a:lumMod val="50000"/>
                  <a:lumOff val="50000"/>
                </a:schemeClr>
              </a:solidFill>
            </a:endParaRPr>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12</a:t>
            </a:fld>
            <a:endParaRPr lang="en-US" dirty="0"/>
          </a:p>
        </p:txBody>
      </p:sp>
      <p:sp>
        <p:nvSpPr>
          <p:cNvPr id="6" name="Accolade fermante 5"/>
          <p:cNvSpPr/>
          <p:nvPr/>
        </p:nvSpPr>
        <p:spPr>
          <a:xfrm>
            <a:off x="6851373" y="2140376"/>
            <a:ext cx="282695" cy="168923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27392777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10863072" cy="1499616"/>
          </a:xfrm>
        </p:spPr>
        <p:txBody>
          <a:bodyPr>
            <a:normAutofit fontScale="90000"/>
          </a:bodyPr>
          <a:lstStyle/>
          <a:p>
            <a:r>
              <a:rPr lang="fr-FR" sz="4400" dirty="0">
                <a:solidFill>
                  <a:schemeClr val="accent5">
                    <a:lumMod val="50000"/>
                  </a:schemeClr>
                </a:solidFill>
              </a:rPr>
              <a:t>L’entretien professionnel, </a:t>
            </a:r>
            <a:r>
              <a:rPr lang="fr-FR" sz="4400" dirty="0" smtClean="0">
                <a:solidFill>
                  <a:schemeClr val="accent5">
                    <a:lumMod val="50000"/>
                  </a:schemeClr>
                </a:solidFill>
              </a:rPr>
              <a:t/>
            </a:r>
            <a:br>
              <a:rPr lang="fr-FR" sz="4400" dirty="0" smtClean="0">
                <a:solidFill>
                  <a:schemeClr val="accent5">
                    <a:lumMod val="50000"/>
                  </a:schemeClr>
                </a:solidFill>
              </a:rPr>
            </a:br>
            <a:r>
              <a:rPr lang="fr-FR" sz="4400" dirty="0" smtClean="0">
                <a:solidFill>
                  <a:schemeClr val="accent5">
                    <a:lumMod val="50000"/>
                  </a:schemeClr>
                </a:solidFill>
              </a:rPr>
              <a:t>plus </a:t>
            </a:r>
            <a:r>
              <a:rPr lang="fr-FR" sz="4400" dirty="0">
                <a:solidFill>
                  <a:schemeClr val="accent5">
                    <a:lumMod val="50000"/>
                  </a:schemeClr>
                </a:solidFill>
              </a:rPr>
              <a:t>qu’une obligation </a:t>
            </a:r>
            <a:r>
              <a:rPr lang="fr-FR" sz="4400" dirty="0" smtClean="0">
                <a:solidFill>
                  <a:schemeClr val="accent5">
                    <a:lumMod val="50000"/>
                  </a:schemeClr>
                </a:solidFill>
              </a:rPr>
              <a:t>légale… </a:t>
            </a:r>
            <a:r>
              <a:rPr lang="fr-FR" sz="4400" dirty="0">
                <a:solidFill>
                  <a:schemeClr val="accent5">
                    <a:lumMod val="50000"/>
                  </a:schemeClr>
                </a:solidFill>
              </a:rPr>
              <a:t>un enjeu de compétitivité</a:t>
            </a:r>
            <a:endParaRPr lang="fr-FR" sz="4000"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13</a:t>
            </a:fld>
            <a:endParaRPr lang="en-US" dirty="0"/>
          </a:p>
        </p:txBody>
      </p:sp>
      <p:sp>
        <p:nvSpPr>
          <p:cNvPr id="11" name="ZoneTexte 10"/>
          <p:cNvSpPr txBox="1"/>
          <p:nvPr/>
        </p:nvSpPr>
        <p:spPr>
          <a:xfrm>
            <a:off x="3601060" y="2062121"/>
            <a:ext cx="6571030" cy="3323987"/>
          </a:xfrm>
          <a:prstGeom prst="rect">
            <a:avLst/>
          </a:prstGeom>
          <a:noFill/>
        </p:spPr>
        <p:txBody>
          <a:bodyPr wrap="none" rtlCol="0">
            <a:spAutoFit/>
          </a:bodyPr>
          <a:lstStyle/>
          <a:p>
            <a:r>
              <a:rPr lang="fr-FR" sz="6600" b="1" dirty="0" smtClean="0">
                <a:solidFill>
                  <a:schemeClr val="accent2">
                    <a:lumMod val="75000"/>
                  </a:schemeClr>
                </a:solidFill>
              </a:rPr>
              <a:t>P</a:t>
            </a:r>
            <a:r>
              <a:rPr lang="fr-FR" sz="4800" dirty="0" smtClean="0">
                <a:solidFill>
                  <a:schemeClr val="accent2">
                    <a:lumMod val="75000"/>
                  </a:schemeClr>
                </a:solidFill>
              </a:rPr>
              <a:t>ROSPECTIVE</a:t>
            </a:r>
          </a:p>
          <a:p>
            <a:pPr algn="r"/>
            <a:r>
              <a:rPr lang="fr-FR" sz="7200" b="1" i="1" dirty="0" smtClean="0">
                <a:solidFill>
                  <a:schemeClr val="accent2">
                    <a:lumMod val="75000"/>
                  </a:schemeClr>
                </a:solidFill>
              </a:rPr>
              <a:t>H</a:t>
            </a:r>
            <a:r>
              <a:rPr lang="fr-FR" sz="5400" i="1" dirty="0" smtClean="0">
                <a:solidFill>
                  <a:schemeClr val="accent2">
                    <a:lumMod val="75000"/>
                  </a:schemeClr>
                </a:solidFill>
              </a:rPr>
              <a:t>UMAIN</a:t>
            </a:r>
            <a:endParaRPr lang="fr-FR" sz="5400" i="1" dirty="0">
              <a:solidFill>
                <a:schemeClr val="accent2">
                  <a:lumMod val="75000"/>
                </a:schemeClr>
              </a:solidFill>
            </a:endParaRPr>
          </a:p>
          <a:p>
            <a:r>
              <a:rPr lang="fr-FR" sz="5400" b="1" dirty="0" smtClean="0">
                <a:solidFill>
                  <a:schemeClr val="accent2">
                    <a:lumMod val="75000"/>
                  </a:schemeClr>
                </a:solidFill>
              </a:rPr>
              <a:t>			</a:t>
            </a:r>
            <a:r>
              <a:rPr lang="fr-FR" sz="6600" b="1" dirty="0" smtClean="0">
                <a:solidFill>
                  <a:schemeClr val="accent2">
                    <a:lumMod val="75000"/>
                  </a:schemeClr>
                </a:solidFill>
              </a:rPr>
              <a:t>O</a:t>
            </a:r>
            <a:r>
              <a:rPr lang="fr-FR" sz="4800" dirty="0" smtClean="0">
                <a:solidFill>
                  <a:schemeClr val="accent2">
                    <a:lumMod val="75000"/>
                  </a:schemeClr>
                </a:solidFill>
              </a:rPr>
              <a:t>RGANISATION</a:t>
            </a:r>
            <a:endParaRPr lang="fr-FR" sz="4800" dirty="0">
              <a:solidFill>
                <a:schemeClr val="accent2">
                  <a:lumMod val="75000"/>
                </a:schemeClr>
              </a:solidFill>
            </a:endParaRPr>
          </a:p>
        </p:txBody>
      </p:sp>
      <p:sp>
        <p:nvSpPr>
          <p:cNvPr id="3" name="Rectangle 2"/>
          <p:cNvSpPr/>
          <p:nvPr/>
        </p:nvSpPr>
        <p:spPr>
          <a:xfrm>
            <a:off x="3646649" y="5309908"/>
            <a:ext cx="6525441" cy="1200329"/>
          </a:xfrm>
          <a:prstGeom prst="rect">
            <a:avLst/>
          </a:prstGeom>
        </p:spPr>
        <p:txBody>
          <a:bodyPr wrap="none">
            <a:spAutoFit/>
          </a:bodyPr>
          <a:lstStyle/>
          <a:p>
            <a:pPr algn="r"/>
            <a:r>
              <a:rPr lang="fr-FR" sz="7200" b="1" i="1" dirty="0" smtClean="0">
                <a:solidFill>
                  <a:schemeClr val="accent2">
                    <a:lumMod val="75000"/>
                  </a:schemeClr>
                </a:solidFill>
              </a:rPr>
              <a:t>M</a:t>
            </a:r>
            <a:r>
              <a:rPr lang="fr-FR" sz="5400" i="1" dirty="0" smtClean="0">
                <a:solidFill>
                  <a:schemeClr val="accent2">
                    <a:lumMod val="75000"/>
                  </a:schemeClr>
                </a:solidFill>
              </a:rPr>
              <a:t>ARQUE </a:t>
            </a:r>
            <a:r>
              <a:rPr lang="fr-FR" sz="7200" b="1" i="1" dirty="0">
                <a:solidFill>
                  <a:schemeClr val="accent2">
                    <a:lumMod val="75000"/>
                  </a:schemeClr>
                </a:solidFill>
              </a:rPr>
              <a:t>E</a:t>
            </a:r>
            <a:r>
              <a:rPr lang="fr-FR" sz="5400" i="1" dirty="0" smtClean="0">
                <a:solidFill>
                  <a:schemeClr val="accent2">
                    <a:lumMod val="75000"/>
                  </a:schemeClr>
                </a:solidFill>
              </a:rPr>
              <a:t>MPLOYEUR</a:t>
            </a:r>
            <a:endParaRPr lang="fr-FR" sz="5400" i="1" dirty="0">
              <a:solidFill>
                <a:schemeClr val="accent2">
                  <a:lumMod val="75000"/>
                </a:schemeClr>
              </a:solidFill>
            </a:endParaRPr>
          </a:p>
        </p:txBody>
      </p:sp>
    </p:spTree>
    <p:extLst>
      <p:ext uri="{BB962C8B-B14F-4D97-AF65-F5344CB8AC3E}">
        <p14:creationId xmlns:p14="http://schemas.microsoft.com/office/powerpoint/2010/main" val="2863111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normAutofit lnSpcReduction="10000"/>
          </a:bodyPr>
          <a:lstStyle/>
          <a:p>
            <a:pPr>
              <a:buFontTx/>
              <a:buChar char="-"/>
            </a:pPr>
            <a:r>
              <a:rPr lang="fr-FR" b="1" dirty="0" smtClean="0">
                <a:solidFill>
                  <a:schemeClr val="tx1"/>
                </a:solidFill>
              </a:rPr>
              <a:t>Pour identifier les compétences-clés du salarié</a:t>
            </a:r>
            <a:r>
              <a:rPr lang="fr-FR" dirty="0" smtClean="0">
                <a:solidFill>
                  <a:schemeClr val="tx1"/>
                </a:solidFill>
              </a:rPr>
              <a:t>, </a:t>
            </a:r>
            <a:r>
              <a:rPr lang="fr-FR" b="0" dirty="0" smtClean="0">
                <a:solidFill>
                  <a:schemeClr val="tx1"/>
                </a:solidFill>
              </a:rPr>
              <a:t>pour le fidéliser et accompagner son dévelo</a:t>
            </a:r>
            <a:r>
              <a:rPr lang="fr-FR" dirty="0" smtClean="0">
                <a:solidFill>
                  <a:schemeClr val="tx1"/>
                </a:solidFill>
              </a:rPr>
              <a:t>ppement en lien avec les besoins de l’entreprises</a:t>
            </a:r>
            <a:r>
              <a:rPr lang="fr-FR" b="0" dirty="0" smtClean="0">
                <a:solidFill>
                  <a:schemeClr val="tx1"/>
                </a:solidFill>
              </a:rPr>
              <a:t> (atout </a:t>
            </a:r>
            <a:r>
              <a:rPr lang="fr-FR" dirty="0" smtClean="0">
                <a:solidFill>
                  <a:schemeClr val="tx1"/>
                </a:solidFill>
              </a:rPr>
              <a:t>de compétitivité</a:t>
            </a:r>
            <a:r>
              <a:rPr lang="fr-FR" b="0" dirty="0" smtClean="0">
                <a:solidFill>
                  <a:schemeClr val="tx1"/>
                </a:solidFill>
              </a:rPr>
              <a:t>)</a:t>
            </a:r>
          </a:p>
          <a:p>
            <a:pPr>
              <a:buFontTx/>
              <a:buChar char="-"/>
            </a:pPr>
            <a:endParaRPr lang="fr-FR" dirty="0" smtClean="0">
              <a:solidFill>
                <a:schemeClr val="tx1"/>
              </a:solidFill>
            </a:endParaRPr>
          </a:p>
          <a:p>
            <a:pPr>
              <a:buFontTx/>
              <a:buChar char="-"/>
            </a:pPr>
            <a:r>
              <a:rPr lang="fr-FR" b="1" dirty="0" smtClean="0">
                <a:solidFill>
                  <a:schemeClr val="tx1"/>
                </a:solidFill>
              </a:rPr>
              <a:t>Pour entretenir la motivation du salarié </a:t>
            </a:r>
            <a:r>
              <a:rPr lang="fr-FR" b="0" dirty="0" smtClean="0">
                <a:solidFill>
                  <a:schemeClr val="tx1"/>
                </a:solidFill>
              </a:rPr>
              <a:t>en lui faisant entrevoir des perspectives et opportunité d’évolution professionnelle</a:t>
            </a:r>
          </a:p>
          <a:p>
            <a:pPr>
              <a:buFontTx/>
              <a:buChar char="-"/>
            </a:pPr>
            <a:endParaRPr lang="fr-FR" b="0" dirty="0">
              <a:solidFill>
                <a:schemeClr val="tx1"/>
              </a:solidFill>
            </a:endParaRPr>
          </a:p>
          <a:p>
            <a:pPr>
              <a:buFontTx/>
              <a:buChar char="-"/>
            </a:pPr>
            <a:r>
              <a:rPr lang="fr-FR" b="1" dirty="0" smtClean="0">
                <a:solidFill>
                  <a:schemeClr val="tx1"/>
                </a:solidFill>
              </a:rPr>
              <a:t>Pour impliquer le salarié dans son projet d’évolution </a:t>
            </a:r>
            <a:r>
              <a:rPr lang="fr-FR" b="0" dirty="0" smtClean="0">
                <a:solidFill>
                  <a:schemeClr val="tx1"/>
                </a:solidFill>
              </a:rPr>
              <a:t>en lui permettant de se situer par rapport à son métier et à d’autres métiers vers lesquels il pourrait aller</a:t>
            </a:r>
          </a:p>
          <a:p>
            <a:pPr>
              <a:buFontTx/>
              <a:buChar char="-"/>
            </a:pPr>
            <a:endParaRPr lang="fr-FR" b="0" dirty="0">
              <a:solidFill>
                <a:schemeClr val="tx1"/>
              </a:solidFill>
            </a:endParaRPr>
          </a:p>
          <a:p>
            <a:pPr>
              <a:buFontTx/>
              <a:buChar char="-"/>
            </a:pPr>
            <a:r>
              <a:rPr lang="fr-FR" b="1" dirty="0" smtClean="0">
                <a:solidFill>
                  <a:schemeClr val="tx1"/>
                </a:solidFill>
              </a:rPr>
              <a:t>Pour identifier les besoins en formation </a:t>
            </a:r>
            <a:r>
              <a:rPr lang="fr-FR" dirty="0" smtClean="0">
                <a:solidFill>
                  <a:schemeClr val="tx1"/>
                </a:solidFill>
              </a:rPr>
              <a:t>et être en accompagnement du salarié, </a:t>
            </a:r>
            <a:r>
              <a:rPr lang="fr-FR" b="0" dirty="0" smtClean="0">
                <a:solidFill>
                  <a:schemeClr val="tx1"/>
                </a:solidFill>
              </a:rPr>
              <a:t>qu’il s’agisse de développer ses compétences ou tout simplement les mettre à jour</a:t>
            </a:r>
            <a:endParaRPr lang="fr-FR" b="0" dirty="0">
              <a:solidFill>
                <a:schemeClr val="tx1"/>
              </a:solidFill>
            </a:endParaRPr>
          </a:p>
        </p:txBody>
      </p:sp>
      <p:sp>
        <p:nvSpPr>
          <p:cNvPr id="3" name="Titre 2"/>
          <p:cNvSpPr>
            <a:spLocks noGrp="1"/>
          </p:cNvSpPr>
          <p:nvPr>
            <p:ph type="title"/>
          </p:nvPr>
        </p:nvSpPr>
        <p:spPr>
          <a:xfrm>
            <a:off x="1024128" y="585216"/>
            <a:ext cx="9720072" cy="864022"/>
          </a:xfrm>
        </p:spPr>
        <p:txBody>
          <a:bodyPr/>
          <a:lstStyle/>
          <a:p>
            <a:r>
              <a:rPr lang="fr-FR" dirty="0" smtClean="0"/>
              <a:t>Un acte clé de management</a:t>
            </a:r>
            <a:endParaRPr lang="fr-FR" dirty="0"/>
          </a:p>
        </p:txBody>
      </p:sp>
    </p:spTree>
    <p:extLst>
      <p:ext uri="{BB962C8B-B14F-4D97-AF65-F5344CB8AC3E}">
        <p14:creationId xmlns:p14="http://schemas.microsoft.com/office/powerpoint/2010/main" val="154046881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835" y="396476"/>
            <a:ext cx="11383772" cy="1499616"/>
          </a:xfrm>
        </p:spPr>
        <p:txBody>
          <a:bodyPr>
            <a:noAutofit/>
          </a:bodyPr>
          <a:lstStyle/>
          <a:p>
            <a:pPr algn="ctr"/>
            <a:r>
              <a:rPr lang="fr-FR" sz="3600" dirty="0">
                <a:solidFill>
                  <a:schemeClr val="accent5">
                    <a:lumMod val="50000"/>
                  </a:schemeClr>
                </a:solidFill>
              </a:rPr>
              <a:t>L’entretien professionnel, </a:t>
            </a:r>
            <a:r>
              <a:rPr lang="fr-FR" sz="3600" dirty="0" smtClean="0">
                <a:solidFill>
                  <a:schemeClr val="accent5">
                    <a:lumMod val="50000"/>
                  </a:schemeClr>
                </a:solidFill>
              </a:rPr>
              <a:t>plus </a:t>
            </a:r>
            <a:r>
              <a:rPr lang="fr-FR" sz="3600" dirty="0">
                <a:solidFill>
                  <a:schemeClr val="accent5">
                    <a:lumMod val="50000"/>
                  </a:schemeClr>
                </a:solidFill>
              </a:rPr>
              <a:t>qu’une obligation légale… </a:t>
            </a:r>
            <a:r>
              <a:rPr lang="fr-FR" sz="3600" dirty="0" smtClean="0">
                <a:solidFill>
                  <a:schemeClr val="accent5">
                    <a:lumMod val="50000"/>
                  </a:schemeClr>
                </a:solidFill>
              </a:rPr>
              <a:t/>
            </a:r>
            <a:br>
              <a:rPr lang="fr-FR" sz="3600" dirty="0" smtClean="0">
                <a:solidFill>
                  <a:schemeClr val="accent5">
                    <a:lumMod val="50000"/>
                  </a:schemeClr>
                </a:solidFill>
              </a:rPr>
            </a:br>
            <a:r>
              <a:rPr lang="fr-FR" sz="3600" dirty="0" smtClean="0">
                <a:solidFill>
                  <a:schemeClr val="accent5">
                    <a:lumMod val="50000"/>
                  </a:schemeClr>
                </a:solidFill>
              </a:rPr>
              <a:t>un </a:t>
            </a:r>
            <a:r>
              <a:rPr lang="fr-FR" sz="3600" dirty="0">
                <a:solidFill>
                  <a:schemeClr val="accent5">
                    <a:lumMod val="50000"/>
                  </a:schemeClr>
                </a:solidFill>
              </a:rPr>
              <a:t>enjeu </a:t>
            </a:r>
            <a:r>
              <a:rPr lang="fr-FR" sz="3600" dirty="0" smtClean="0">
                <a:solidFill>
                  <a:schemeClr val="accent5">
                    <a:lumMod val="50000"/>
                  </a:schemeClr>
                </a:solidFill>
              </a:rPr>
              <a:t>d’évolution et d’EMPLOYABILITE   </a:t>
            </a:r>
            <a:endParaRPr lang="fr-FR" sz="3600"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15</a:t>
            </a:fld>
            <a:endParaRPr lang="en-US" dirty="0"/>
          </a:p>
        </p:txBody>
      </p:sp>
      <p:pic>
        <p:nvPicPr>
          <p:cNvPr id="5" name="Image 4"/>
          <p:cNvPicPr>
            <a:picLocks noChangeAspect="1"/>
          </p:cNvPicPr>
          <p:nvPr/>
        </p:nvPicPr>
        <p:blipFill>
          <a:blip r:embed="rId3"/>
          <a:stretch>
            <a:fillRect/>
          </a:stretch>
        </p:blipFill>
        <p:spPr>
          <a:xfrm>
            <a:off x="5620007" y="2459428"/>
            <a:ext cx="5856741" cy="3279775"/>
          </a:xfrm>
          <a:prstGeom prst="rect">
            <a:avLst/>
          </a:prstGeom>
        </p:spPr>
      </p:pic>
      <p:pic>
        <p:nvPicPr>
          <p:cNvPr id="6" name="Picture 4" descr="Afficher l'image d'origi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2690" y="2170412"/>
            <a:ext cx="3528392" cy="390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8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10102962" cy="1499616"/>
          </a:xfrm>
        </p:spPr>
        <p:txBody>
          <a:bodyPr>
            <a:noAutofit/>
          </a:bodyPr>
          <a:lstStyle/>
          <a:p>
            <a:pPr>
              <a:defRPr/>
            </a:pPr>
            <a:r>
              <a:rPr lang="fr-FR" sz="4400" dirty="0" smtClean="0">
                <a:solidFill>
                  <a:schemeClr val="accent5">
                    <a:lumMod val="50000"/>
                  </a:schemeClr>
                </a:solidFill>
              </a:rPr>
              <a:t>Évolution professionnelle, c’est quoi pour vous ? </a:t>
            </a:r>
            <a:endParaRPr lang="fr-FR" sz="4400" dirty="0">
              <a:solidFill>
                <a:schemeClr val="accent5">
                  <a:lumMod val="50000"/>
                </a:schemeClr>
              </a:solidFill>
            </a:endParaRPr>
          </a:p>
        </p:txBody>
      </p:sp>
      <p:sp>
        <p:nvSpPr>
          <p:cNvPr id="7" name="Espace réservé du numéro de diapositive 3"/>
          <p:cNvSpPr>
            <a:spLocks noGrp="1"/>
          </p:cNvSpPr>
          <p:nvPr>
            <p:ph type="sldNum" sz="quarter" idx="12"/>
          </p:nvPr>
        </p:nvSpPr>
        <p:spPr>
          <a:xfrm>
            <a:off x="11127090" y="122156"/>
            <a:ext cx="973666" cy="274320"/>
          </a:xfrm>
        </p:spPr>
        <p:txBody>
          <a:bodyPr/>
          <a:lstStyle/>
          <a:p>
            <a:r>
              <a:rPr lang="en-US" dirty="0" smtClean="0"/>
              <a:t>24</a:t>
            </a:r>
            <a:endParaRPr lang="en-US"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246" y="2084832"/>
            <a:ext cx="7153835" cy="4024032"/>
          </a:xfrm>
          <a:prstGeom prst="rect">
            <a:avLst/>
          </a:prstGeom>
        </p:spPr>
      </p:pic>
      <p:sp>
        <p:nvSpPr>
          <p:cNvPr id="4" name="ZoneTexte 3"/>
          <p:cNvSpPr txBox="1"/>
          <p:nvPr/>
        </p:nvSpPr>
        <p:spPr>
          <a:xfrm rot="16200000">
            <a:off x="3803700" y="2480613"/>
            <a:ext cx="1245213" cy="369332"/>
          </a:xfrm>
          <a:prstGeom prst="rect">
            <a:avLst/>
          </a:prstGeom>
          <a:noFill/>
        </p:spPr>
        <p:txBody>
          <a:bodyPr wrap="none" rtlCol="0">
            <a:spAutoFit/>
          </a:bodyPr>
          <a:lstStyle/>
          <a:p>
            <a:r>
              <a:rPr lang="fr-FR" b="1" dirty="0" smtClean="0">
                <a:solidFill>
                  <a:schemeClr val="tx2"/>
                </a:solidFill>
              </a:rPr>
              <a:t>VERTICALE</a:t>
            </a:r>
            <a:endParaRPr lang="fr-FR" b="1" dirty="0">
              <a:solidFill>
                <a:schemeClr val="tx2"/>
              </a:solidFill>
            </a:endParaRPr>
          </a:p>
        </p:txBody>
      </p:sp>
      <p:sp>
        <p:nvSpPr>
          <p:cNvPr id="6" name="ZoneTexte 5"/>
          <p:cNvSpPr txBox="1"/>
          <p:nvPr/>
        </p:nvSpPr>
        <p:spPr>
          <a:xfrm>
            <a:off x="5884163" y="2659362"/>
            <a:ext cx="1622495" cy="369332"/>
          </a:xfrm>
          <a:prstGeom prst="rect">
            <a:avLst/>
          </a:prstGeom>
          <a:noFill/>
        </p:spPr>
        <p:txBody>
          <a:bodyPr wrap="none" rtlCol="0">
            <a:spAutoFit/>
          </a:bodyPr>
          <a:lstStyle/>
          <a:p>
            <a:r>
              <a:rPr lang="fr-FR" b="1" dirty="0" smtClean="0">
                <a:solidFill>
                  <a:schemeClr val="tx2"/>
                </a:solidFill>
              </a:rPr>
              <a:t>HORIZONTALE</a:t>
            </a:r>
            <a:endParaRPr lang="fr-FR" b="1" dirty="0">
              <a:solidFill>
                <a:schemeClr val="tx2"/>
              </a:solidFill>
            </a:endParaRPr>
          </a:p>
        </p:txBody>
      </p:sp>
      <p:sp>
        <p:nvSpPr>
          <p:cNvPr id="8" name="ZoneTexte 7"/>
          <p:cNvSpPr txBox="1"/>
          <p:nvPr/>
        </p:nvSpPr>
        <p:spPr>
          <a:xfrm rot="19954876">
            <a:off x="7558345" y="5346091"/>
            <a:ext cx="1832553" cy="369332"/>
          </a:xfrm>
          <a:prstGeom prst="rect">
            <a:avLst/>
          </a:prstGeom>
          <a:noFill/>
        </p:spPr>
        <p:txBody>
          <a:bodyPr wrap="none" rtlCol="0">
            <a:spAutoFit/>
          </a:bodyPr>
          <a:lstStyle/>
          <a:p>
            <a:r>
              <a:rPr lang="fr-FR" b="1" dirty="0" smtClean="0">
                <a:solidFill>
                  <a:schemeClr val="tx2"/>
                </a:solidFill>
              </a:rPr>
              <a:t>GEOGRAPHIQUE</a:t>
            </a:r>
            <a:endParaRPr lang="fr-FR" b="1" dirty="0">
              <a:solidFill>
                <a:schemeClr val="tx2"/>
              </a:solidFill>
            </a:endParaRPr>
          </a:p>
        </p:txBody>
      </p:sp>
      <p:sp>
        <p:nvSpPr>
          <p:cNvPr id="9" name="ZoneTexte 8"/>
          <p:cNvSpPr txBox="1"/>
          <p:nvPr/>
        </p:nvSpPr>
        <p:spPr>
          <a:xfrm rot="19954876">
            <a:off x="3323761" y="3830932"/>
            <a:ext cx="1835759" cy="369332"/>
          </a:xfrm>
          <a:prstGeom prst="rect">
            <a:avLst/>
          </a:prstGeom>
          <a:noFill/>
        </p:spPr>
        <p:txBody>
          <a:bodyPr wrap="none" rtlCol="0">
            <a:spAutoFit/>
          </a:bodyPr>
          <a:lstStyle/>
          <a:p>
            <a:r>
              <a:rPr lang="fr-FR" b="1" dirty="0" smtClean="0">
                <a:solidFill>
                  <a:schemeClr val="tx2"/>
                </a:solidFill>
              </a:rPr>
              <a:t>FONCTIONNELLE</a:t>
            </a:r>
            <a:endParaRPr lang="fr-FR" b="1" dirty="0">
              <a:solidFill>
                <a:schemeClr val="tx2"/>
              </a:solidFill>
            </a:endParaRPr>
          </a:p>
        </p:txBody>
      </p:sp>
    </p:spTree>
    <p:extLst>
      <p:ext uri="{BB962C8B-B14F-4D97-AF65-F5344CB8AC3E}">
        <p14:creationId xmlns:p14="http://schemas.microsoft.com/office/powerpoint/2010/main" val="378984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8408" y="580883"/>
            <a:ext cx="9720072" cy="1499616"/>
          </a:xfrm>
        </p:spPr>
        <p:txBody>
          <a:bodyPr>
            <a:normAutofit/>
          </a:bodyPr>
          <a:lstStyle/>
          <a:p>
            <a:r>
              <a:rPr lang="fr-FR" sz="4400" dirty="0" smtClean="0">
                <a:solidFill>
                  <a:schemeClr val="accent5">
                    <a:lumMod val="50000"/>
                  </a:schemeClr>
                </a:solidFill>
              </a:rPr>
              <a:t>Le rôle du manager   </a:t>
            </a:r>
            <a:endParaRPr lang="fr-FR" sz="4400" dirty="0">
              <a:solidFill>
                <a:schemeClr val="accent5">
                  <a:lumMod val="50000"/>
                </a:schemeClr>
              </a:solidFill>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t>17</a:t>
            </a:fld>
            <a:endParaRPr lang="en-US" dirty="0"/>
          </a:p>
        </p:txBody>
      </p:sp>
      <p:sp>
        <p:nvSpPr>
          <p:cNvPr id="9" name="ZoneTexte 8"/>
          <p:cNvSpPr txBox="1"/>
          <p:nvPr/>
        </p:nvSpPr>
        <p:spPr>
          <a:xfrm>
            <a:off x="6521101" y="2352396"/>
            <a:ext cx="5413756" cy="3416320"/>
          </a:xfrm>
          <a:prstGeom prst="rect">
            <a:avLst/>
          </a:prstGeom>
          <a:noFill/>
        </p:spPr>
        <p:txBody>
          <a:bodyPr wrap="square" rtlCol="0">
            <a:spAutoFit/>
          </a:bodyPr>
          <a:lstStyle/>
          <a:p>
            <a:r>
              <a:rPr lang="fr-FR" sz="2400" b="1" dirty="0" smtClean="0">
                <a:solidFill>
                  <a:schemeClr val="accent2">
                    <a:lumMod val="75000"/>
                  </a:schemeClr>
                </a:solidFill>
                <a:latin typeface="+mj-lt"/>
              </a:rPr>
              <a:t># 1 - Donner du sens</a:t>
            </a:r>
          </a:p>
          <a:p>
            <a:endParaRPr lang="fr-FR" sz="2400" b="1" dirty="0">
              <a:latin typeface="+mj-lt"/>
            </a:endParaRPr>
          </a:p>
          <a:p>
            <a:r>
              <a:rPr lang="fr-FR" sz="2400" b="1" dirty="0" smtClean="0">
                <a:solidFill>
                  <a:schemeClr val="accent5">
                    <a:lumMod val="50000"/>
                  </a:schemeClr>
                </a:solidFill>
                <a:latin typeface="+mj-lt"/>
              </a:rPr>
              <a:t># 2 – écouter et prendre en compte les attentes</a:t>
            </a:r>
          </a:p>
          <a:p>
            <a:endParaRPr lang="fr-FR" sz="2400" b="1" dirty="0">
              <a:latin typeface="+mj-lt"/>
            </a:endParaRPr>
          </a:p>
          <a:p>
            <a:r>
              <a:rPr lang="fr-FR" sz="2400" b="1" dirty="0" smtClean="0">
                <a:solidFill>
                  <a:schemeClr val="accent2">
                    <a:lumMod val="75000"/>
                  </a:schemeClr>
                </a:solidFill>
                <a:latin typeface="+mj-lt"/>
              </a:rPr>
              <a:t># 3 - Faire des feedbacks au collaborateur</a:t>
            </a:r>
          </a:p>
          <a:p>
            <a:endParaRPr lang="fr-FR" sz="2400" b="1" dirty="0">
              <a:latin typeface="+mj-lt"/>
            </a:endParaRPr>
          </a:p>
          <a:p>
            <a:r>
              <a:rPr lang="fr-FR" sz="2400" b="1" dirty="0" smtClean="0">
                <a:solidFill>
                  <a:schemeClr val="accent5">
                    <a:lumMod val="50000"/>
                  </a:schemeClr>
                </a:solidFill>
                <a:latin typeface="+mj-lt"/>
              </a:rPr>
              <a:t># 4 -  Développer les compétences</a:t>
            </a:r>
          </a:p>
          <a:p>
            <a:endParaRPr lang="fr-FR" sz="2400" b="1" dirty="0">
              <a:solidFill>
                <a:schemeClr val="accent5">
                  <a:lumMod val="50000"/>
                </a:schemeClr>
              </a:solidFill>
              <a:latin typeface="+mj-lt"/>
            </a:endParaRPr>
          </a:p>
          <a:p>
            <a:r>
              <a:rPr lang="fr-FR" sz="2400" b="1" dirty="0">
                <a:solidFill>
                  <a:schemeClr val="accent2">
                    <a:lumMod val="75000"/>
                  </a:schemeClr>
                </a:solidFill>
                <a:latin typeface="+mj-lt"/>
              </a:rPr>
              <a:t># 5 – </a:t>
            </a:r>
            <a:r>
              <a:rPr lang="fr-FR" sz="2400" b="1" dirty="0" smtClean="0">
                <a:solidFill>
                  <a:schemeClr val="accent2">
                    <a:lumMod val="75000"/>
                  </a:schemeClr>
                </a:solidFill>
                <a:latin typeface="+mj-lt"/>
              </a:rPr>
              <a:t>Ne </a:t>
            </a:r>
            <a:r>
              <a:rPr lang="fr-FR" sz="2400" b="1" dirty="0">
                <a:solidFill>
                  <a:schemeClr val="accent2">
                    <a:lumMod val="75000"/>
                  </a:schemeClr>
                </a:solidFill>
                <a:latin typeface="+mj-lt"/>
              </a:rPr>
              <a:t>pas dire oui à tout et tout de suite !</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653" y="1917680"/>
            <a:ext cx="3602042" cy="442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266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889" y="585216"/>
            <a:ext cx="10543089" cy="80609"/>
          </a:xfrm>
        </p:spPr>
        <p:txBody>
          <a:bodyPr>
            <a:normAutofit fontScale="90000"/>
          </a:bodyPr>
          <a:lstStyle/>
          <a:p>
            <a:r>
              <a:rPr lang="fr-FR" sz="4400" dirty="0" smtClean="0">
                <a:solidFill>
                  <a:schemeClr val="accent5">
                    <a:lumMod val="50000"/>
                  </a:schemeClr>
                </a:solidFill>
              </a:rPr>
              <a:t>EXPLOREZ 4 domaines de l’entretien professionnel	</a:t>
            </a:r>
            <a:endParaRPr lang="fr-FR" sz="4400" dirty="0">
              <a:solidFill>
                <a:schemeClr val="accent5">
                  <a:lumMod val="50000"/>
                </a:schemeClr>
              </a:solidFill>
            </a:endParaRPr>
          </a:p>
        </p:txBody>
      </p:sp>
      <p:sp>
        <p:nvSpPr>
          <p:cNvPr id="7" name="ZoneTexte 6"/>
          <p:cNvSpPr txBox="1"/>
          <p:nvPr/>
        </p:nvSpPr>
        <p:spPr>
          <a:xfrm>
            <a:off x="5010906" y="4177831"/>
            <a:ext cx="6227080" cy="2308324"/>
          </a:xfrm>
          <a:prstGeom prst="rect">
            <a:avLst/>
          </a:prstGeom>
          <a:noFill/>
        </p:spPr>
        <p:txBody>
          <a:bodyPr wrap="square" rtlCol="0">
            <a:spAutoFit/>
          </a:bodyPr>
          <a:lstStyle/>
          <a:p>
            <a:r>
              <a:rPr lang="fr-FR" sz="3200" b="1" dirty="0" smtClean="0">
                <a:solidFill>
                  <a:srgbClr val="C00000"/>
                </a:solidFill>
                <a:latin typeface="+mj-lt"/>
              </a:rPr>
              <a:t>La satisfaction                 </a:t>
            </a:r>
          </a:p>
          <a:p>
            <a:endParaRPr lang="fr-FR" sz="1600" b="1" dirty="0">
              <a:latin typeface="+mj-lt"/>
            </a:endParaRPr>
          </a:p>
          <a:p>
            <a:r>
              <a:rPr lang="fr-FR" sz="1600" dirty="0" smtClean="0">
                <a:latin typeface="+mj-lt"/>
              </a:rPr>
              <a:t>Qu’aimez-vous dans l’entreprise ou le service ?</a:t>
            </a:r>
          </a:p>
          <a:p>
            <a:r>
              <a:rPr lang="fr-FR" sz="1600" dirty="0" smtClean="0">
                <a:latin typeface="+mj-lt"/>
              </a:rPr>
              <a:t>Que n’aimez-vous pas ? Qu’aimeriez-vous trouver ?</a:t>
            </a:r>
          </a:p>
          <a:p>
            <a:r>
              <a:rPr lang="fr-FR" sz="1600" dirty="0" smtClean="0">
                <a:latin typeface="+mj-lt"/>
              </a:rPr>
              <a:t>Quelles sont vos attentes ?</a:t>
            </a:r>
          </a:p>
          <a:p>
            <a:r>
              <a:rPr lang="fr-FR" sz="1600" dirty="0" smtClean="0">
                <a:latin typeface="+mj-lt"/>
              </a:rPr>
              <a:t>Que pensez-vous de votre environnement de travail actuel ? </a:t>
            </a:r>
          </a:p>
          <a:p>
            <a:r>
              <a:rPr lang="fr-FR" sz="1600" dirty="0" smtClean="0">
                <a:latin typeface="+mj-lt"/>
              </a:rPr>
              <a:t>Quelles sont les conditions optimales pour que vous vous sentiez mieux ?</a:t>
            </a:r>
          </a:p>
          <a:p>
            <a:r>
              <a:rPr lang="fr-FR" sz="1600" dirty="0" smtClean="0">
                <a:latin typeface="+mj-lt"/>
              </a:rPr>
              <a:t>Comment concilier vie personnelle et vie professionnelle ?</a:t>
            </a:r>
            <a:endParaRPr lang="fr-FR" sz="2400" dirty="0">
              <a:latin typeface="+mj-lt"/>
            </a:endParaRPr>
          </a:p>
        </p:txBody>
      </p:sp>
      <p:sp>
        <p:nvSpPr>
          <p:cNvPr id="10" name="ZoneTexte 9"/>
          <p:cNvSpPr txBox="1"/>
          <p:nvPr/>
        </p:nvSpPr>
        <p:spPr>
          <a:xfrm>
            <a:off x="3000652" y="2534587"/>
            <a:ext cx="6339718" cy="1815882"/>
          </a:xfrm>
          <a:prstGeom prst="rect">
            <a:avLst/>
          </a:prstGeom>
          <a:noFill/>
        </p:spPr>
        <p:txBody>
          <a:bodyPr wrap="square" rtlCol="0">
            <a:spAutoFit/>
          </a:bodyPr>
          <a:lstStyle/>
          <a:p>
            <a:pPr>
              <a:lnSpc>
                <a:spcPct val="150000"/>
              </a:lnSpc>
            </a:pPr>
            <a:r>
              <a:rPr lang="fr-FR" sz="3200" b="1" dirty="0" smtClean="0">
                <a:solidFill>
                  <a:srgbClr val="C00000"/>
                </a:solidFill>
                <a:latin typeface="+mj-lt"/>
              </a:rPr>
              <a:t>Le poste et les compétences</a:t>
            </a:r>
          </a:p>
          <a:p>
            <a:r>
              <a:rPr lang="fr-FR" sz="1600" dirty="0" smtClean="0">
                <a:latin typeface="+mj-lt"/>
              </a:rPr>
              <a:t>Qu’aimez-vous le mieux faire ? Peut-on identifier les impacts de la stratégie sur votre emploi ? Quelles compétences acquises ?  Missions à ajouter, à développer ? </a:t>
            </a:r>
          </a:p>
          <a:p>
            <a:r>
              <a:rPr lang="fr-FR" sz="1600" dirty="0" smtClean="0">
                <a:latin typeface="+mj-lt"/>
              </a:rPr>
              <a:t>Quelles réussites ? </a:t>
            </a:r>
            <a:r>
              <a:rPr lang="fr-FR" sz="1600" dirty="0">
                <a:latin typeface="+mj-lt"/>
              </a:rPr>
              <a:t>Quelles </a:t>
            </a:r>
            <a:r>
              <a:rPr lang="fr-FR" sz="1600" dirty="0" smtClean="0">
                <a:latin typeface="+mj-lt"/>
              </a:rPr>
              <a:t>compétences pour demain</a:t>
            </a:r>
            <a:r>
              <a:rPr lang="fr-FR" sz="1600" dirty="0">
                <a:latin typeface="+mj-lt"/>
              </a:rPr>
              <a:t> ? </a:t>
            </a:r>
            <a:r>
              <a:rPr lang="fr-FR" sz="1600" dirty="0" smtClean="0">
                <a:latin typeface="+mj-lt"/>
              </a:rPr>
              <a:t>Quelles </a:t>
            </a:r>
            <a:r>
              <a:rPr lang="fr-FR" sz="1600" dirty="0">
                <a:latin typeface="+mj-lt"/>
              </a:rPr>
              <a:t>compétences transférables </a:t>
            </a:r>
            <a:r>
              <a:rPr lang="fr-FR" sz="1600" dirty="0" smtClean="0">
                <a:latin typeface="+mj-lt"/>
              </a:rPr>
              <a:t>pour </a:t>
            </a:r>
            <a:r>
              <a:rPr lang="fr-FR" sz="1600" dirty="0">
                <a:latin typeface="+mj-lt"/>
              </a:rPr>
              <a:t>envisager une </a:t>
            </a:r>
            <a:r>
              <a:rPr lang="fr-FR" sz="1600" dirty="0" smtClean="0">
                <a:latin typeface="+mj-lt"/>
              </a:rPr>
              <a:t>mobilité</a:t>
            </a:r>
            <a:r>
              <a:rPr lang="fr-FR" sz="1600" dirty="0">
                <a:latin typeface="+mj-lt"/>
              </a:rPr>
              <a:t> ?</a:t>
            </a: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t>18</a:t>
            </a:fld>
            <a:endParaRPr lang="en-US" dirty="0"/>
          </a:p>
        </p:txBody>
      </p:sp>
      <p:pic>
        <p:nvPicPr>
          <p:cNvPr id="5" name="Imag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988900">
            <a:off x="693502" y="3234327"/>
            <a:ext cx="1723194" cy="565208"/>
          </a:xfrm>
          <a:prstGeom prst="rect">
            <a:avLst/>
          </a:prstGeom>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948172">
            <a:off x="3467736" y="4825650"/>
            <a:ext cx="1282181" cy="1269359"/>
          </a:xfrm>
          <a:prstGeom prst="rect">
            <a:avLst/>
          </a:prstGeom>
        </p:spPr>
      </p:pic>
      <p:sp>
        <p:nvSpPr>
          <p:cNvPr id="4" name="ZoneTexte 3"/>
          <p:cNvSpPr txBox="1"/>
          <p:nvPr/>
        </p:nvSpPr>
        <p:spPr>
          <a:xfrm>
            <a:off x="985421" y="1020932"/>
            <a:ext cx="8933622" cy="1569660"/>
          </a:xfrm>
          <a:prstGeom prst="rect">
            <a:avLst/>
          </a:prstGeom>
          <a:noFill/>
        </p:spPr>
        <p:txBody>
          <a:bodyPr wrap="square" rtlCol="0">
            <a:spAutoFit/>
          </a:bodyPr>
          <a:lstStyle/>
          <a:p>
            <a:r>
              <a:rPr lang="fr-FR" sz="1600" b="1" dirty="0"/>
              <a:t>Le contenu spécifique est défini par convention ou accord. À défaut de stipulations dans l'accord de branche ou d'entreprise, il revient à l'employeur de définir le contenu de l'entretien </a:t>
            </a:r>
            <a:r>
              <a:rPr lang="fr-FR" sz="1600" b="1" u="sng" dirty="0"/>
              <a:t>en fonction des orientations stratégiques de l'entreprise. </a:t>
            </a:r>
            <a:endParaRPr lang="fr-FR" sz="1600" b="1" u="sng" dirty="0" smtClean="0"/>
          </a:p>
          <a:p>
            <a:r>
              <a:rPr lang="fr-FR" sz="1600" i="1" dirty="0" smtClean="0"/>
              <a:t>Exemples : bilan </a:t>
            </a:r>
            <a:r>
              <a:rPr lang="fr-FR" sz="1600" i="1" dirty="0"/>
              <a:t>du parcours professionnel du salarié avant et depuis son entrée dans l'entreprise,</a:t>
            </a:r>
          </a:p>
          <a:p>
            <a:r>
              <a:rPr lang="fr-FR" sz="1600" i="1" dirty="0"/>
              <a:t>identification des besoins de l'entreprise et des aspirations et compétences du salarié,</a:t>
            </a:r>
          </a:p>
          <a:p>
            <a:r>
              <a:rPr lang="fr-FR" sz="1600" i="1" dirty="0"/>
              <a:t>perspectives d'évolution professionnelle.</a:t>
            </a:r>
          </a:p>
        </p:txBody>
      </p:sp>
    </p:spTree>
    <p:extLst>
      <p:ext uri="{BB962C8B-B14F-4D97-AF65-F5344CB8AC3E}">
        <p14:creationId xmlns:p14="http://schemas.microsoft.com/office/powerpoint/2010/main" val="2773808235"/>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16616" y="1671986"/>
            <a:ext cx="6287264" cy="2062103"/>
          </a:xfrm>
          <a:prstGeom prst="rect">
            <a:avLst/>
          </a:prstGeom>
          <a:noFill/>
        </p:spPr>
        <p:txBody>
          <a:bodyPr wrap="square" rtlCol="0">
            <a:spAutoFit/>
          </a:bodyPr>
          <a:lstStyle/>
          <a:p>
            <a:pPr>
              <a:lnSpc>
                <a:spcPct val="150000"/>
              </a:lnSpc>
            </a:pPr>
            <a:r>
              <a:rPr lang="fr-FR" sz="3200" b="1" dirty="0" smtClean="0">
                <a:solidFill>
                  <a:srgbClr val="C00000"/>
                </a:solidFill>
                <a:latin typeface="+mj-lt"/>
              </a:rPr>
              <a:t>Evolution professionnelle </a:t>
            </a:r>
          </a:p>
          <a:p>
            <a:r>
              <a:rPr lang="fr-FR" sz="1600" dirty="0" smtClean="0">
                <a:latin typeface="+mj-lt"/>
              </a:rPr>
              <a:t>Qu’est-ce que vous voudriez faire ? Que souhaitez-vous changer ?</a:t>
            </a:r>
            <a:endParaRPr lang="fr-FR" sz="1600" b="1" dirty="0">
              <a:latin typeface="+mj-lt"/>
            </a:endParaRPr>
          </a:p>
          <a:p>
            <a:r>
              <a:rPr lang="fr-FR" sz="1600" dirty="0">
                <a:latin typeface="+mj-lt"/>
              </a:rPr>
              <a:t>Où en </a:t>
            </a:r>
            <a:r>
              <a:rPr lang="fr-FR" sz="1600" dirty="0" smtClean="0">
                <a:latin typeface="+mj-lt"/>
              </a:rPr>
              <a:t>êtes-vous </a:t>
            </a:r>
            <a:r>
              <a:rPr lang="fr-FR" sz="1600" dirty="0">
                <a:latin typeface="+mj-lt"/>
              </a:rPr>
              <a:t>dans </a:t>
            </a:r>
            <a:r>
              <a:rPr lang="fr-FR" sz="1600" dirty="0" smtClean="0">
                <a:latin typeface="+mj-lt"/>
              </a:rPr>
              <a:t>votre </a:t>
            </a:r>
            <a:r>
              <a:rPr lang="fr-FR" sz="1600" dirty="0">
                <a:latin typeface="+mj-lt"/>
              </a:rPr>
              <a:t>projet de mobilité </a:t>
            </a:r>
            <a:r>
              <a:rPr lang="fr-FR" sz="1600" dirty="0" smtClean="0">
                <a:latin typeface="+mj-lt"/>
              </a:rPr>
              <a:t>(état </a:t>
            </a:r>
            <a:r>
              <a:rPr lang="fr-FR" sz="1600" dirty="0">
                <a:latin typeface="+mj-lt"/>
              </a:rPr>
              <a:t>de </a:t>
            </a:r>
            <a:r>
              <a:rPr lang="fr-FR" sz="1600" dirty="0" smtClean="0">
                <a:latin typeface="+mj-lt"/>
              </a:rPr>
              <a:t>votre </a:t>
            </a:r>
            <a:r>
              <a:rPr lang="fr-FR" sz="1600" dirty="0">
                <a:latin typeface="+mj-lt"/>
              </a:rPr>
              <a:t>réflexion</a:t>
            </a:r>
            <a:r>
              <a:rPr lang="fr-FR" sz="1600" dirty="0" smtClean="0">
                <a:latin typeface="+mj-lt"/>
              </a:rPr>
              <a:t>, démarches </a:t>
            </a:r>
            <a:r>
              <a:rPr lang="fr-FR" sz="1600" dirty="0">
                <a:latin typeface="+mj-lt"/>
              </a:rPr>
              <a:t>éventuelles, </a:t>
            </a:r>
            <a:r>
              <a:rPr lang="fr-FR" sz="1600" dirty="0" smtClean="0">
                <a:latin typeface="+mj-lt"/>
              </a:rPr>
              <a:t>etc.) ? Quel projet pour demain ? </a:t>
            </a:r>
          </a:p>
          <a:p>
            <a:r>
              <a:rPr lang="fr-FR" sz="1600" dirty="0" smtClean="0">
                <a:latin typeface="+mj-lt"/>
              </a:rPr>
              <a:t>Que vous manque-t-il ? De quoi auriez-vous besoin ?</a:t>
            </a:r>
          </a:p>
          <a:p>
            <a:r>
              <a:rPr lang="fr-FR" sz="1600" dirty="0">
                <a:latin typeface="+mj-lt"/>
              </a:rPr>
              <a:t>Voulez-vous bénéficier du </a:t>
            </a:r>
            <a:r>
              <a:rPr lang="fr-FR" sz="1600" dirty="0">
                <a:solidFill>
                  <a:srgbClr val="C00000"/>
                </a:solidFill>
                <a:latin typeface="+mj-lt"/>
              </a:rPr>
              <a:t>C</a:t>
            </a:r>
            <a:r>
              <a:rPr lang="fr-FR" sz="1600" dirty="0">
                <a:latin typeface="+mj-lt"/>
              </a:rPr>
              <a:t>onseil en </a:t>
            </a:r>
            <a:r>
              <a:rPr lang="fr-FR" sz="1600" dirty="0">
                <a:solidFill>
                  <a:srgbClr val="C00000"/>
                </a:solidFill>
                <a:latin typeface="+mj-lt"/>
              </a:rPr>
              <a:t>E</a:t>
            </a:r>
            <a:r>
              <a:rPr lang="fr-FR" sz="1600" dirty="0">
                <a:latin typeface="+mj-lt"/>
              </a:rPr>
              <a:t>volution </a:t>
            </a:r>
            <a:r>
              <a:rPr lang="fr-FR" sz="1600" dirty="0">
                <a:solidFill>
                  <a:srgbClr val="C00000"/>
                </a:solidFill>
                <a:latin typeface="+mj-lt"/>
              </a:rPr>
              <a:t>P</a:t>
            </a:r>
            <a:r>
              <a:rPr lang="fr-FR" sz="1600" dirty="0">
                <a:latin typeface="+mj-lt"/>
              </a:rPr>
              <a:t>rofessionnelle ?</a:t>
            </a:r>
          </a:p>
        </p:txBody>
      </p:sp>
      <p:sp>
        <p:nvSpPr>
          <p:cNvPr id="6" name="ZoneTexte 5"/>
          <p:cNvSpPr txBox="1"/>
          <p:nvPr/>
        </p:nvSpPr>
        <p:spPr>
          <a:xfrm>
            <a:off x="6493691" y="4124715"/>
            <a:ext cx="5437705" cy="2431435"/>
          </a:xfrm>
          <a:prstGeom prst="rect">
            <a:avLst/>
          </a:prstGeom>
          <a:noFill/>
        </p:spPr>
        <p:txBody>
          <a:bodyPr wrap="square" rtlCol="0">
            <a:spAutoFit/>
          </a:bodyPr>
          <a:lstStyle/>
          <a:p>
            <a:r>
              <a:rPr lang="fr-FR" sz="3200" b="1" dirty="0" smtClean="0">
                <a:solidFill>
                  <a:srgbClr val="C00000"/>
                </a:solidFill>
                <a:latin typeface="+mj-lt"/>
              </a:rPr>
              <a:t>Besoin d’une qualification</a:t>
            </a:r>
          </a:p>
          <a:p>
            <a:r>
              <a:rPr lang="fr-FR" sz="1600" dirty="0" smtClean="0">
                <a:latin typeface="+mj-lt"/>
              </a:rPr>
              <a:t>A quoi va-t-elle vous servir ?</a:t>
            </a:r>
            <a:r>
              <a:rPr lang="fr-FR" sz="2400" b="1" dirty="0">
                <a:latin typeface="+mj-lt"/>
              </a:rPr>
              <a:t> </a:t>
            </a:r>
            <a:r>
              <a:rPr lang="fr-FR" sz="1600" dirty="0" smtClean="0">
                <a:latin typeface="+mj-lt"/>
              </a:rPr>
              <a:t>Pour répondre à quel objectif ?</a:t>
            </a:r>
          </a:p>
          <a:p>
            <a:r>
              <a:rPr lang="fr-FR" sz="1600" dirty="0" smtClean="0">
                <a:latin typeface="+mj-lt"/>
              </a:rPr>
              <a:t>Quels sont les pré-requis ?</a:t>
            </a:r>
          </a:p>
          <a:p>
            <a:r>
              <a:rPr lang="fr-FR" sz="1600" dirty="0" smtClean="0">
                <a:latin typeface="+mj-lt"/>
              </a:rPr>
              <a:t>Quelles sont les compétences à acquérir ?</a:t>
            </a:r>
          </a:p>
          <a:p>
            <a:r>
              <a:rPr lang="fr-FR" sz="1600" dirty="0" smtClean="0">
                <a:latin typeface="+mj-lt"/>
              </a:rPr>
              <a:t>Quelle modalité vous intéresse ? Présentiel ? Mooc</a:t>
            </a:r>
            <a:r>
              <a:rPr lang="fr-FR" sz="1600" dirty="0">
                <a:latin typeface="+mj-lt"/>
              </a:rPr>
              <a:t> </a:t>
            </a:r>
            <a:r>
              <a:rPr lang="fr-FR" sz="1600" dirty="0" smtClean="0">
                <a:latin typeface="+mj-lt"/>
              </a:rPr>
              <a:t>? Tutorat ?</a:t>
            </a:r>
          </a:p>
          <a:p>
            <a:r>
              <a:rPr lang="fr-FR" sz="1600" dirty="0" smtClean="0">
                <a:latin typeface="+mj-lt"/>
              </a:rPr>
              <a:t>Avez-vous exploré des cursus ou organismes ?</a:t>
            </a:r>
          </a:p>
          <a:p>
            <a:r>
              <a:rPr lang="fr-FR" sz="1600" dirty="0" smtClean="0">
                <a:latin typeface="+mj-lt"/>
              </a:rPr>
              <a:t>Voulez-vous mobiliser votre CPF ? </a:t>
            </a:r>
          </a:p>
          <a:p>
            <a:r>
              <a:rPr lang="fr-FR" sz="1600" dirty="0" smtClean="0">
                <a:latin typeface="+mj-lt"/>
              </a:rPr>
              <a:t>Souhaitez-vous être accompagné-e par un Cép ?</a:t>
            </a: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t>19</a:t>
            </a:fld>
            <a:endParaRPr lang="en-US" dirty="0"/>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239664">
            <a:off x="1188428" y="2289647"/>
            <a:ext cx="1809750" cy="1215307"/>
          </a:xfrm>
          <a:prstGeom prst="rect">
            <a:avLst/>
          </a:prstGeom>
        </p:spPr>
      </p:pic>
      <p:pic>
        <p:nvPicPr>
          <p:cNvPr id="9" name="Image 8"/>
          <p:cNvPicPr>
            <a:picLocks noChangeAspect="1"/>
          </p:cNvPicPr>
          <p:nvPr/>
        </p:nvPicPr>
        <p:blipFill>
          <a:blip r:embed="rId4"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20450743">
            <a:off x="3735132" y="4821747"/>
            <a:ext cx="1852444" cy="1037369"/>
          </a:xfrm>
          <a:prstGeom prst="rect">
            <a:avLst/>
          </a:prstGeom>
        </p:spPr>
      </p:pic>
      <p:sp>
        <p:nvSpPr>
          <p:cNvPr id="10" name="Titre 1"/>
          <p:cNvSpPr>
            <a:spLocks noGrp="1"/>
          </p:cNvSpPr>
          <p:nvPr>
            <p:ph type="title"/>
          </p:nvPr>
        </p:nvSpPr>
        <p:spPr>
          <a:xfrm>
            <a:off x="1024127" y="585216"/>
            <a:ext cx="10397851" cy="1499616"/>
          </a:xfrm>
        </p:spPr>
        <p:txBody>
          <a:bodyPr>
            <a:normAutofit/>
          </a:bodyPr>
          <a:lstStyle/>
          <a:p>
            <a:r>
              <a:rPr lang="fr-FR" sz="4400" dirty="0" smtClean="0">
                <a:solidFill>
                  <a:schemeClr val="accent5">
                    <a:lumMod val="50000"/>
                  </a:schemeClr>
                </a:solidFill>
              </a:rPr>
              <a:t>EXPLOREZ 4 domaines de l’entretien professionnel	</a:t>
            </a:r>
            <a:endParaRPr lang="fr-FR" sz="4400" dirty="0">
              <a:solidFill>
                <a:schemeClr val="accent5">
                  <a:lumMod val="50000"/>
                </a:schemeClr>
              </a:solidFill>
            </a:endParaRPr>
          </a:p>
        </p:txBody>
      </p:sp>
    </p:spTree>
    <p:extLst>
      <p:ext uri="{BB962C8B-B14F-4D97-AF65-F5344CB8AC3E}">
        <p14:creationId xmlns:p14="http://schemas.microsoft.com/office/powerpoint/2010/main" val="394627671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610680" y="1670943"/>
            <a:ext cx="8362826" cy="4680521"/>
          </a:xfrm>
          <a:prstGeom prst="rect">
            <a:avLst/>
          </a:prstGeom>
        </p:spPr>
      </p:pic>
      <p:sp>
        <p:nvSpPr>
          <p:cNvPr id="4" name="Rectangle 3"/>
          <p:cNvSpPr txBox="1">
            <a:spLocks/>
          </p:cNvSpPr>
          <p:nvPr/>
        </p:nvSpPr>
        <p:spPr>
          <a:xfrm>
            <a:off x="2116081" y="2220811"/>
            <a:ext cx="5963620" cy="375833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Clr>
                <a:schemeClr val="bg1">
                  <a:lumMod val="50000"/>
                </a:schemeClr>
              </a:buClr>
              <a:buSzPct val="120000"/>
              <a:buNone/>
              <a:defRPr/>
            </a:pPr>
            <a:endParaRPr lang="fr-FR" sz="2400" dirty="0" smtClean="0">
              <a:solidFill>
                <a:schemeClr val="tx1">
                  <a:lumMod val="65000"/>
                  <a:lumOff val="35000"/>
                </a:schemeClr>
              </a:solidFill>
            </a:endParaRPr>
          </a:p>
          <a:p>
            <a:pPr marL="0" indent="0">
              <a:buClr>
                <a:schemeClr val="bg1">
                  <a:lumMod val="50000"/>
                </a:schemeClr>
              </a:buClr>
              <a:buSzPct val="120000"/>
              <a:buNone/>
              <a:defRPr/>
            </a:pPr>
            <a:r>
              <a:rPr lang="fr-FR" sz="2400" dirty="0" smtClean="0">
                <a:solidFill>
                  <a:schemeClr val="tx1">
                    <a:lumMod val="65000"/>
                    <a:lumOff val="35000"/>
                  </a:schemeClr>
                </a:solidFill>
              </a:rPr>
              <a:t>REPERES LEGISLATIFS </a:t>
            </a:r>
          </a:p>
          <a:p>
            <a:pPr marL="0" indent="0">
              <a:buClr>
                <a:schemeClr val="bg1">
                  <a:lumMod val="50000"/>
                </a:schemeClr>
              </a:buClr>
              <a:buSzPct val="120000"/>
              <a:buNone/>
              <a:defRPr/>
            </a:pPr>
            <a:r>
              <a:rPr lang="fr-FR" sz="2400" dirty="0" smtClean="0">
                <a:solidFill>
                  <a:schemeClr val="tx1">
                    <a:lumMod val="65000"/>
                    <a:lumOff val="35000"/>
                  </a:schemeClr>
                </a:solidFill>
              </a:rPr>
              <a:t>COMPRENDRE </a:t>
            </a:r>
            <a:r>
              <a:rPr lang="fr-FR" sz="2400" dirty="0">
                <a:solidFill>
                  <a:schemeClr val="tx1">
                    <a:lumMod val="65000"/>
                    <a:lumOff val="35000"/>
                  </a:schemeClr>
                </a:solidFill>
              </a:rPr>
              <a:t>LES OBJECTIFS DE </a:t>
            </a:r>
            <a:r>
              <a:rPr lang="fr-FR" sz="2400" dirty="0" smtClean="0">
                <a:solidFill>
                  <a:schemeClr val="tx1">
                    <a:lumMod val="65000"/>
                    <a:lumOff val="35000"/>
                  </a:schemeClr>
                </a:solidFill>
              </a:rPr>
              <a:t>               L’ENTRETIEN PROFESSIONNEL</a:t>
            </a:r>
            <a:endParaRPr lang="fr-FR" sz="2400" dirty="0">
              <a:solidFill>
                <a:schemeClr val="tx1">
                  <a:lumMod val="65000"/>
                  <a:lumOff val="35000"/>
                </a:schemeClr>
              </a:solidFill>
            </a:endParaRPr>
          </a:p>
          <a:p>
            <a:pPr marL="0" indent="0">
              <a:lnSpc>
                <a:spcPct val="100000"/>
              </a:lnSpc>
              <a:buClr>
                <a:schemeClr val="bg1">
                  <a:lumMod val="50000"/>
                </a:schemeClr>
              </a:buClr>
              <a:buSzPct val="120000"/>
              <a:buNone/>
              <a:defRPr/>
            </a:pPr>
            <a:r>
              <a:rPr lang="fr-FR" sz="2400" dirty="0" smtClean="0"/>
              <a:t>S’APPROPRIER LES CHANGEMENTS DEPUIS LA LOI « </a:t>
            </a:r>
            <a:r>
              <a:rPr lang="fr-FR" sz="2400" i="1" dirty="0" smtClean="0"/>
              <a:t>POUR LA LIBERTE DE CHOISIR SON AVENIR PROFESSIONNEL</a:t>
            </a:r>
            <a:r>
              <a:rPr lang="fr-FR" sz="2400" dirty="0" smtClean="0"/>
              <a:t> » </a:t>
            </a:r>
          </a:p>
          <a:p>
            <a:pPr marL="0" indent="0">
              <a:lnSpc>
                <a:spcPct val="100000"/>
              </a:lnSpc>
              <a:buClr>
                <a:schemeClr val="bg1">
                  <a:lumMod val="50000"/>
                </a:schemeClr>
              </a:buClr>
              <a:buSzPct val="120000"/>
              <a:buNone/>
              <a:defRPr/>
            </a:pPr>
            <a:endParaRPr lang="fr-FR" dirty="0" smtClean="0">
              <a:solidFill>
                <a:schemeClr val="accent1"/>
              </a:solidFill>
            </a:endParaRPr>
          </a:p>
          <a:p>
            <a:pPr marL="0" indent="0">
              <a:buClr>
                <a:schemeClr val="bg1">
                  <a:lumMod val="50000"/>
                </a:schemeClr>
              </a:buClr>
              <a:buSzPct val="120000"/>
              <a:buNone/>
              <a:defRPr/>
            </a:pPr>
            <a:endParaRPr lang="fr-FR" dirty="0" smtClean="0">
              <a:solidFill>
                <a:schemeClr val="accent1"/>
              </a:solidFill>
            </a:endParaRPr>
          </a:p>
        </p:txBody>
      </p:sp>
      <p:sp>
        <p:nvSpPr>
          <p:cNvPr id="11" name="Rectangle 2"/>
          <p:cNvSpPr>
            <a:spLocks noGrp="1" noChangeArrowheads="1"/>
          </p:cNvSpPr>
          <p:nvPr>
            <p:ph type="title"/>
          </p:nvPr>
        </p:nvSpPr>
        <p:spPr>
          <a:xfrm>
            <a:off x="1024128" y="585216"/>
            <a:ext cx="9720072" cy="1499616"/>
          </a:xfrm>
        </p:spPr>
        <p:txBody>
          <a:bodyPr>
            <a:normAutofit/>
          </a:bodyPr>
          <a:lstStyle/>
          <a:p>
            <a:r>
              <a:rPr lang="fr-FR" altLang="fr-FR" sz="4400" dirty="0" smtClean="0">
                <a:solidFill>
                  <a:schemeClr val="accent5">
                    <a:lumMod val="50000"/>
                  </a:schemeClr>
                </a:solidFill>
              </a:rPr>
              <a:t>Objectifs</a:t>
            </a:r>
            <a:endParaRPr lang="fr-FR" altLang="fr-FR" sz="4400" dirty="0">
              <a:solidFill>
                <a:schemeClr val="accent5">
                  <a:lumMod val="50000"/>
                </a:schemeClr>
              </a:solidFill>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72940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52607" y="903174"/>
            <a:ext cx="8872444" cy="762000"/>
          </a:xfrm>
        </p:spPr>
        <p:txBody>
          <a:bodyPr>
            <a:noAutofit/>
          </a:bodyPr>
          <a:lstStyle/>
          <a:p>
            <a:pPr>
              <a:defRPr/>
            </a:pPr>
            <a:r>
              <a:rPr lang="fr-FR" sz="4400" dirty="0" smtClean="0">
                <a:solidFill>
                  <a:schemeClr val="accent5">
                    <a:lumMod val="50000"/>
                  </a:schemeClr>
                </a:solidFill>
              </a:rPr>
              <a:t>VOTRE SUPPORT D’ENTRETIEN</a:t>
            </a:r>
            <a:endParaRPr lang="fr-FR" sz="4400" dirty="0">
              <a:solidFill>
                <a:schemeClr val="accent5">
                  <a:lumMod val="50000"/>
                </a:schemeClr>
              </a:solidFill>
            </a:endParaRPr>
          </a:p>
        </p:txBody>
      </p:sp>
      <p:sp>
        <p:nvSpPr>
          <p:cNvPr id="2" name="AutoShape 2" descr="Résultat de recherche d'images pour &quot;symbole mail&quot;"/>
          <p:cNvSpPr>
            <a:spLocks noChangeAspect="1" noChangeArrowheads="1"/>
          </p:cNvSpPr>
          <p:nvPr/>
        </p:nvSpPr>
        <p:spPr bwMode="auto">
          <a:xfrm>
            <a:off x="1298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20</a:t>
            </a:fld>
            <a:endParaRPr lang="en-US" dirty="0"/>
          </a:p>
        </p:txBody>
      </p:sp>
      <p:pic>
        <p:nvPicPr>
          <p:cNvPr id="5" name="Picture 2" descr="http://sudeducation50.free.fr/images/2010-Ecole-Pas-de-place-pour-les-utopis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316" y="2230915"/>
            <a:ext cx="4061607" cy="373667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736848" y="1802167"/>
            <a:ext cx="6936088" cy="3785652"/>
          </a:xfrm>
          <a:prstGeom prst="rect">
            <a:avLst/>
          </a:prstGeom>
          <a:noFill/>
        </p:spPr>
        <p:txBody>
          <a:bodyPr wrap="square" rtlCol="0">
            <a:spAutoFit/>
          </a:bodyPr>
          <a:lstStyle/>
          <a:p>
            <a:r>
              <a:rPr lang="fr-FR" sz="2400" dirty="0" smtClean="0">
                <a:solidFill>
                  <a:schemeClr val="accent5">
                    <a:lumMod val="50000"/>
                  </a:schemeClr>
                </a:solidFill>
                <a:latin typeface="+mj-lt"/>
              </a:rPr>
              <a:t>Support </a:t>
            </a:r>
            <a:r>
              <a:rPr lang="fr-FR" sz="2400" u="sng" dirty="0" smtClean="0">
                <a:solidFill>
                  <a:srgbClr val="C00000"/>
                </a:solidFill>
                <a:latin typeface="+mj-lt"/>
              </a:rPr>
              <a:t>spécifique, distinct </a:t>
            </a:r>
            <a:r>
              <a:rPr lang="fr-FR" sz="2400" dirty="0" smtClean="0">
                <a:solidFill>
                  <a:schemeClr val="accent5">
                    <a:lumMod val="50000"/>
                  </a:schemeClr>
                </a:solidFill>
                <a:latin typeface="+mj-lt"/>
              </a:rPr>
              <a:t>de celui de l’entretien d’évaluation </a:t>
            </a:r>
          </a:p>
          <a:p>
            <a:r>
              <a:rPr lang="fr-FR" sz="2400" dirty="0" smtClean="0">
                <a:solidFill>
                  <a:schemeClr val="accent5">
                    <a:lumMod val="50000"/>
                  </a:schemeClr>
                </a:solidFill>
                <a:latin typeface="+mj-lt"/>
              </a:rPr>
              <a:t>Même si vous réalisez les 2 entretiens le même jour</a:t>
            </a:r>
          </a:p>
          <a:p>
            <a:endParaRPr lang="fr-FR" sz="2400" dirty="0">
              <a:solidFill>
                <a:schemeClr val="accent5">
                  <a:lumMod val="50000"/>
                </a:schemeClr>
              </a:solidFill>
              <a:latin typeface="+mj-lt"/>
            </a:endParaRPr>
          </a:p>
          <a:p>
            <a:r>
              <a:rPr lang="fr-FR" sz="2400" dirty="0" smtClean="0">
                <a:solidFill>
                  <a:schemeClr val="accent5">
                    <a:lumMod val="50000"/>
                  </a:schemeClr>
                </a:solidFill>
                <a:latin typeface="+mj-lt"/>
              </a:rPr>
              <a:t>Un recto-verso suffit </a:t>
            </a:r>
            <a:r>
              <a:rPr lang="fr-FR" sz="2400" dirty="0" smtClean="0">
                <a:solidFill>
                  <a:schemeClr val="accent5">
                    <a:lumMod val="50000"/>
                  </a:schemeClr>
                </a:solidFill>
                <a:latin typeface="+mj-lt"/>
                <a:sym typeface="Wingdings" panose="05000000000000000000" pitchFamily="2" charset="2"/>
              </a:rPr>
              <a:t></a:t>
            </a:r>
          </a:p>
          <a:p>
            <a:endParaRPr lang="fr-FR" sz="2400" dirty="0">
              <a:solidFill>
                <a:schemeClr val="accent5">
                  <a:lumMod val="50000"/>
                </a:schemeClr>
              </a:solidFill>
              <a:latin typeface="+mj-lt"/>
              <a:sym typeface="Wingdings" panose="05000000000000000000" pitchFamily="2" charset="2"/>
            </a:endParaRPr>
          </a:p>
          <a:p>
            <a:r>
              <a:rPr lang="fr-FR" sz="2400" dirty="0" smtClean="0">
                <a:solidFill>
                  <a:schemeClr val="accent5">
                    <a:lumMod val="50000"/>
                  </a:schemeClr>
                </a:solidFill>
                <a:latin typeface="+mj-lt"/>
                <a:sym typeface="Wingdings" panose="05000000000000000000" pitchFamily="2" charset="2"/>
              </a:rPr>
              <a:t>Le jour J, la signature du salarié et de la personne qui conduit l’entretien</a:t>
            </a:r>
          </a:p>
          <a:p>
            <a:endParaRPr lang="fr-FR" sz="2400" dirty="0">
              <a:solidFill>
                <a:schemeClr val="accent5">
                  <a:lumMod val="50000"/>
                </a:schemeClr>
              </a:solidFill>
              <a:latin typeface="+mj-lt"/>
              <a:sym typeface="Wingdings" panose="05000000000000000000" pitchFamily="2" charset="2"/>
            </a:endParaRPr>
          </a:p>
          <a:p>
            <a:r>
              <a:rPr lang="fr-FR" sz="2400" dirty="0" smtClean="0">
                <a:solidFill>
                  <a:schemeClr val="accent5">
                    <a:lumMod val="50000"/>
                  </a:schemeClr>
                </a:solidFill>
                <a:latin typeface="+mj-lt"/>
                <a:sym typeface="Wingdings" panose="05000000000000000000" pitchFamily="2" charset="2"/>
              </a:rPr>
              <a:t>Une copie remise obligatoirement au salarié</a:t>
            </a:r>
          </a:p>
          <a:p>
            <a:endParaRPr lang="fr-FR" sz="2400" dirty="0">
              <a:solidFill>
                <a:schemeClr val="accent5">
                  <a:lumMod val="50000"/>
                </a:schemeClr>
              </a:solidFill>
              <a:latin typeface="+mj-lt"/>
              <a:sym typeface="Wingdings" panose="05000000000000000000" pitchFamily="2" charset="2"/>
            </a:endParaRPr>
          </a:p>
          <a:p>
            <a:r>
              <a:rPr lang="fr-FR" sz="2400" dirty="0" smtClean="0">
                <a:solidFill>
                  <a:schemeClr val="accent5">
                    <a:lumMod val="50000"/>
                  </a:schemeClr>
                </a:solidFill>
                <a:latin typeface="+mj-lt"/>
                <a:sym typeface="Wingdings" panose="05000000000000000000" pitchFamily="2" charset="2"/>
              </a:rPr>
              <a:t>Inspirez-vous du support de votre branche </a:t>
            </a:r>
            <a:endParaRPr lang="fr-FR" sz="2400" dirty="0">
              <a:solidFill>
                <a:schemeClr val="accent5">
                  <a:lumMod val="50000"/>
                </a:schemeClr>
              </a:solidFill>
              <a:latin typeface="+mj-lt"/>
            </a:endParaRPr>
          </a:p>
        </p:txBody>
      </p:sp>
    </p:spTree>
    <p:extLst>
      <p:ext uri="{BB962C8B-B14F-4D97-AF65-F5344CB8AC3E}">
        <p14:creationId xmlns:p14="http://schemas.microsoft.com/office/powerpoint/2010/main" val="399944447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156946" y="1515814"/>
            <a:ext cx="1975511" cy="164336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8" name="Rectangle 27"/>
          <p:cNvSpPr/>
          <p:nvPr/>
        </p:nvSpPr>
        <p:spPr>
          <a:xfrm>
            <a:off x="6718934" y="2925111"/>
            <a:ext cx="4396105" cy="31291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67" b="1" dirty="0">
              <a:latin typeface="Arial" panose="020B0604020202020204" pitchFamily="34" charset="0"/>
              <a:cs typeface="Arial" panose="020B0604020202020204" pitchFamily="34" charset="0"/>
            </a:endParaRPr>
          </a:p>
        </p:txBody>
      </p:sp>
      <p:sp>
        <p:nvSpPr>
          <p:cNvPr id="14" name="Rectangle 13"/>
          <p:cNvSpPr/>
          <p:nvPr/>
        </p:nvSpPr>
        <p:spPr>
          <a:xfrm>
            <a:off x="997268" y="2859165"/>
            <a:ext cx="4396105" cy="311911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67" b="1"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a:xfrm>
            <a:off x="962027" y="577414"/>
            <a:ext cx="11211560" cy="931864"/>
          </a:xfrm>
        </p:spPr>
        <p:txBody>
          <a:bodyPr>
            <a:noAutofit/>
          </a:bodyPr>
          <a:lstStyle/>
          <a:p>
            <a:pPr>
              <a:defRPr/>
            </a:pPr>
            <a:r>
              <a:rPr lang="fr-FR" sz="4400" dirty="0" smtClean="0">
                <a:solidFill>
                  <a:schemeClr val="accent5">
                    <a:lumMod val="50000"/>
                  </a:schemeClr>
                </a:solidFill>
              </a:rPr>
              <a:t>Les pratiques des entreprises</a:t>
            </a:r>
            <a:br>
              <a:rPr lang="fr-FR" sz="4400" dirty="0" smtClean="0">
                <a:solidFill>
                  <a:schemeClr val="accent5">
                    <a:lumMod val="50000"/>
                  </a:schemeClr>
                </a:solidFill>
              </a:rPr>
            </a:br>
            <a:r>
              <a:rPr lang="fr-FR" sz="4400" dirty="0" smtClean="0">
                <a:solidFill>
                  <a:schemeClr val="accent5">
                    <a:lumMod val="50000"/>
                  </a:schemeClr>
                </a:solidFill>
              </a:rPr>
              <a:t>objectif </a:t>
            </a:r>
            <a:r>
              <a:rPr lang="fr-FR" sz="4400" dirty="0">
                <a:solidFill>
                  <a:schemeClr val="accent5">
                    <a:lumMod val="50000"/>
                  </a:schemeClr>
                </a:solidFill>
              </a:rPr>
              <a:t>partiellement atteint </a:t>
            </a:r>
            <a:r>
              <a:rPr lang="fr-FR" sz="4400" dirty="0" smtClean="0">
                <a:solidFill>
                  <a:schemeClr val="accent5">
                    <a:lumMod val="50000"/>
                  </a:schemeClr>
                </a:solidFill>
              </a:rPr>
              <a:t> </a:t>
            </a:r>
            <a:endParaRPr lang="fr-FR" sz="4400" dirty="0">
              <a:solidFill>
                <a:schemeClr val="accent5">
                  <a:lumMod val="50000"/>
                </a:schemeClr>
              </a:solidFill>
            </a:endParaRPr>
          </a:p>
        </p:txBody>
      </p:sp>
      <p:sp>
        <p:nvSpPr>
          <p:cNvPr id="2" name="Rectangle 1"/>
          <p:cNvSpPr/>
          <p:nvPr/>
        </p:nvSpPr>
        <p:spPr>
          <a:xfrm>
            <a:off x="6718933" y="3329289"/>
            <a:ext cx="4409440" cy="2648995"/>
          </a:xfrm>
          <a:prstGeom prst="rect">
            <a:avLst/>
          </a:prstGeom>
        </p:spPr>
        <p:txBody>
          <a:bodyPr wrap="square">
            <a:spAutoFit/>
          </a:bodyPr>
          <a:lstStyle/>
          <a:p>
            <a:pPr algn="ctr">
              <a:lnSpc>
                <a:spcPct val="107000"/>
              </a:lnSpc>
              <a:spcAft>
                <a:spcPts val="1067"/>
              </a:spcAft>
            </a:pPr>
            <a:r>
              <a:rPr lang="fr-FR" sz="1867" b="1" dirty="0" smtClean="0">
                <a:solidFill>
                  <a:srgbClr val="000000"/>
                </a:solidFill>
                <a:latin typeface="Arial" panose="020B0604020202020204" pitchFamily="34" charset="0"/>
                <a:ea typeface="Calibri" panose="020F0502020204030204" pitchFamily="34" charset="0"/>
                <a:cs typeface="Arial" panose="020B0604020202020204" pitchFamily="34" charset="0"/>
              </a:rPr>
              <a:t>Pour </a:t>
            </a:r>
            <a:r>
              <a:rPr lang="fr-FR" sz="2667" b="1" dirty="0">
                <a:solidFill>
                  <a:schemeClr val="bg1"/>
                </a:solidFill>
                <a:effectLst>
                  <a:outerShdw blurRad="38100" dist="38100" dir="2700000" algn="tl">
                    <a:srgbClr val="000000"/>
                  </a:outerShdw>
                </a:effectLst>
                <a:latin typeface="Berlin Sans FB" panose="020E0602020502020306" pitchFamily="34" charset="0"/>
                <a:ea typeface="Calibri" panose="020F0502020204030204" pitchFamily="34" charset="0"/>
                <a:cs typeface="Arial" panose="020B0604020202020204" pitchFamily="34" charset="0"/>
              </a:rPr>
              <a:t>sécuriser le parcours </a:t>
            </a:r>
            <a:r>
              <a:rPr lang="fr-FR" sz="2667" b="1" dirty="0" smtClean="0">
                <a:solidFill>
                  <a:schemeClr val="bg1"/>
                </a:solidFill>
                <a:effectLst>
                  <a:outerShdw blurRad="38100" dist="38100" dir="2700000" algn="tl">
                    <a:srgbClr val="000000"/>
                  </a:outerShdw>
                </a:effectLst>
                <a:latin typeface="Berlin Sans FB" panose="020E0602020502020306" pitchFamily="34" charset="0"/>
                <a:ea typeface="Calibri" panose="020F0502020204030204" pitchFamily="34" charset="0"/>
                <a:cs typeface="Arial" panose="020B0604020202020204" pitchFamily="34" charset="0"/>
              </a:rPr>
              <a:t>professionnel, </a:t>
            </a:r>
            <a:r>
              <a:rPr lang="fr-FR" sz="1867" b="1" dirty="0">
                <a:solidFill>
                  <a:srgbClr val="000000"/>
                </a:solidFill>
                <a:latin typeface="Arial" panose="020B0604020202020204" pitchFamily="34" charset="0"/>
                <a:ea typeface="Calibri" panose="020F0502020204030204" pitchFamily="34" charset="0"/>
                <a:cs typeface="Arial" panose="020B0604020202020204" pitchFamily="34" charset="0"/>
              </a:rPr>
              <a:t>il </a:t>
            </a:r>
            <a:r>
              <a:rPr lang="fr-FR" sz="1867" b="1" dirty="0" smtClean="0">
                <a:solidFill>
                  <a:srgbClr val="000000"/>
                </a:solidFill>
                <a:latin typeface="Arial" panose="020B0604020202020204" pitchFamily="34" charset="0"/>
                <a:ea typeface="Calibri" panose="020F0502020204030204" pitchFamily="34" charset="0"/>
                <a:cs typeface="Arial" panose="020B0604020202020204" pitchFamily="34" charset="0"/>
              </a:rPr>
              <a:t>convient d’articuler le CPF et le Conseil en Évolution professionnelle.</a:t>
            </a:r>
            <a:br>
              <a:rPr lang="fr-FR" sz="1867" b="1"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fr-FR" sz="1867"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1067"/>
              </a:spcAft>
            </a:pPr>
            <a:r>
              <a:rPr lang="fr-FR" sz="1867" b="1" dirty="0" smtClean="0">
                <a:solidFill>
                  <a:srgbClr val="000000"/>
                </a:solidFill>
                <a:latin typeface="Arial" panose="020B0604020202020204" pitchFamily="34" charset="0"/>
                <a:ea typeface="Calibri" panose="020F0502020204030204" pitchFamily="34" charset="0"/>
                <a:cs typeface="Arial" panose="020B0604020202020204" pitchFamily="34" charset="0"/>
              </a:rPr>
              <a:t>Un tiers des entretiens débouche sur une formation</a:t>
            </a:r>
            <a:endParaRPr lang="fr-FR" sz="1867"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5" name="Ellipse 14"/>
          <p:cNvSpPr/>
          <p:nvPr/>
        </p:nvSpPr>
        <p:spPr>
          <a:xfrm>
            <a:off x="4602480" y="2403139"/>
            <a:ext cx="1584960" cy="10817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1" name="Ellipse 20"/>
          <p:cNvSpPr/>
          <p:nvPr/>
        </p:nvSpPr>
        <p:spPr>
          <a:xfrm>
            <a:off x="5933440" y="2423459"/>
            <a:ext cx="1584960" cy="10817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ZoneTexte 6"/>
          <p:cNvSpPr txBox="1"/>
          <p:nvPr/>
        </p:nvSpPr>
        <p:spPr>
          <a:xfrm>
            <a:off x="5471218" y="1611367"/>
            <a:ext cx="1492716" cy="913199"/>
          </a:xfrm>
          <a:prstGeom prst="rect">
            <a:avLst/>
          </a:prstGeom>
          <a:noFill/>
        </p:spPr>
        <p:txBody>
          <a:bodyPr wrap="none" rtlCol="0">
            <a:spAutoFit/>
          </a:bodyPr>
          <a:lstStyle/>
          <a:p>
            <a:r>
              <a:rPr lang="fr-FR" sz="2667" b="1" dirty="0">
                <a:solidFill>
                  <a:schemeClr val="accent6"/>
                </a:solidFill>
                <a:latin typeface="Berlin Sans FB" panose="020E0602020502020306" pitchFamily="34" charset="0"/>
                <a:cs typeface="Arial" panose="020B0604020202020204" pitchFamily="34" charset="0"/>
              </a:rPr>
              <a:t>En </a:t>
            </a:r>
            <a:r>
              <a:rPr lang="fr-FR" sz="2667" b="1" dirty="0" smtClean="0">
                <a:solidFill>
                  <a:schemeClr val="accent6"/>
                </a:solidFill>
                <a:latin typeface="Berlin Sans FB" panose="020E0602020502020306" pitchFamily="34" charset="0"/>
                <a:cs typeface="Arial" panose="020B0604020202020204" pitchFamily="34" charset="0"/>
              </a:rPr>
              <a:t>2015 </a:t>
            </a:r>
          </a:p>
          <a:p>
            <a:r>
              <a:rPr lang="fr-FR" sz="2667" b="1" dirty="0" smtClean="0">
                <a:solidFill>
                  <a:schemeClr val="accent6"/>
                </a:solidFill>
                <a:latin typeface="Berlin Sans FB" panose="020E0602020502020306" pitchFamily="34" charset="0"/>
                <a:cs typeface="Arial" panose="020B0604020202020204" pitchFamily="34" charset="0"/>
              </a:rPr>
              <a:t>et 2016</a:t>
            </a:r>
            <a:endParaRPr lang="fr-FR" sz="2667" b="1" dirty="0">
              <a:solidFill>
                <a:schemeClr val="accent6"/>
              </a:solidFill>
              <a:latin typeface="Berlin Sans FB" panose="020E0602020502020306" pitchFamily="34" charset="0"/>
              <a:cs typeface="Arial" panose="020B0604020202020204" pitchFamily="34" charset="0"/>
            </a:endParaRPr>
          </a:p>
        </p:txBody>
      </p:sp>
      <p:pic>
        <p:nvPicPr>
          <p:cNvPr id="26" name="Picture 12" descr="Résultat de recherche d'images pour &quot;icone flech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04448" flipH="1">
            <a:off x="5030047" y="2230745"/>
            <a:ext cx="865845" cy="10951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Picture 12" descr="Résultat de recherche d'images pour &quot;icone flech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77901">
            <a:off x="6305811" y="2261837"/>
            <a:ext cx="846355" cy="10705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962027" y="2925111"/>
            <a:ext cx="4439920" cy="3006464"/>
          </a:xfrm>
          <a:prstGeom prst="rect">
            <a:avLst/>
          </a:prstGeom>
        </p:spPr>
        <p:txBody>
          <a:bodyPr wrap="square">
            <a:spAutoFit/>
          </a:bodyPr>
          <a:lstStyle/>
          <a:p>
            <a:pPr algn="ctr"/>
            <a:r>
              <a:rPr lang="fr-FR" sz="3200" b="1" dirty="0" smtClean="0">
                <a:solidFill>
                  <a:schemeClr val="bg1"/>
                </a:solidFill>
                <a:effectLst>
                  <a:outerShdw blurRad="38100" dist="38100" dir="2700000" algn="tl">
                    <a:srgbClr val="000000"/>
                  </a:outerShdw>
                </a:effectLst>
                <a:latin typeface="Berlin Sans FB" panose="020E0602020502020306" pitchFamily="34" charset="0"/>
                <a:ea typeface="Calibri" panose="020F0502020204030204" pitchFamily="34" charset="0"/>
                <a:cs typeface="Arial" panose="020B0604020202020204" pitchFamily="34" charset="0"/>
              </a:rPr>
              <a:t>57 </a:t>
            </a:r>
            <a:r>
              <a:rPr lang="fr-FR" sz="3200" b="1" dirty="0">
                <a:solidFill>
                  <a:schemeClr val="bg1"/>
                </a:solidFill>
                <a:effectLst>
                  <a:outerShdw blurRad="38100" dist="38100" dir="2700000" algn="tl">
                    <a:srgbClr val="000000"/>
                  </a:outerShdw>
                </a:effectLst>
                <a:latin typeface="Berlin Sans FB" panose="020E0602020502020306" pitchFamily="34" charset="0"/>
                <a:ea typeface="Calibri" panose="020F0502020204030204" pitchFamily="34" charset="0"/>
                <a:cs typeface="Arial" panose="020B0604020202020204" pitchFamily="34" charset="0"/>
              </a:rPr>
              <a:t>% </a:t>
            </a:r>
            <a:r>
              <a:rPr lang="fr-FR" sz="2667" b="1" dirty="0">
                <a:solidFill>
                  <a:srgbClr val="000000"/>
                </a:solidFill>
                <a:latin typeface="Berlin Sans FB" panose="020E0602020502020306" pitchFamily="34" charset="0"/>
                <a:ea typeface="Calibri" panose="020F0502020204030204" pitchFamily="34" charset="0"/>
                <a:cs typeface="Arial" panose="020B0604020202020204" pitchFamily="34" charset="0"/>
              </a:rPr>
              <a:t/>
            </a:r>
            <a:br>
              <a:rPr lang="fr-FR" sz="2667" b="1" dirty="0">
                <a:solidFill>
                  <a:srgbClr val="000000"/>
                </a:solidFill>
                <a:latin typeface="Berlin Sans FB" panose="020E0602020502020306" pitchFamily="34" charset="0"/>
                <a:ea typeface="Calibri" panose="020F0502020204030204" pitchFamily="34" charset="0"/>
                <a:cs typeface="Arial" panose="020B0604020202020204" pitchFamily="34" charset="0"/>
              </a:rPr>
            </a:br>
            <a:r>
              <a:rPr lang="fr-FR" sz="1867" b="1" dirty="0">
                <a:solidFill>
                  <a:srgbClr val="000000"/>
                </a:solidFill>
                <a:latin typeface="Arial" panose="020B0604020202020204" pitchFamily="34" charset="0"/>
                <a:ea typeface="Calibri" panose="020F0502020204030204" pitchFamily="34" charset="0"/>
                <a:cs typeface="Arial" panose="020B0604020202020204" pitchFamily="34" charset="0"/>
              </a:rPr>
              <a:t>des </a:t>
            </a:r>
            <a:r>
              <a:rPr lang="fr-FR" sz="1867" b="1" dirty="0" smtClean="0">
                <a:solidFill>
                  <a:srgbClr val="000000"/>
                </a:solidFill>
                <a:latin typeface="Arial" panose="020B0604020202020204" pitchFamily="34" charset="0"/>
                <a:ea typeface="Calibri" panose="020F0502020204030204" pitchFamily="34" charset="0"/>
                <a:cs typeface="Arial" panose="020B0604020202020204" pitchFamily="34" charset="0"/>
              </a:rPr>
              <a:t>salariés ont bénéficié d’un entretien professionnel depuis 2014</a:t>
            </a:r>
            <a:endParaRPr lang="fr-FR" sz="1867"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endParaRPr lang="fr-FR" sz="1867"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fr-FR" sz="1867" b="1" dirty="0" smtClean="0">
                <a:solidFill>
                  <a:srgbClr val="000000"/>
                </a:solidFill>
                <a:latin typeface="Arial" panose="020B0604020202020204" pitchFamily="34" charset="0"/>
                <a:ea typeface="Calibri" panose="020F0502020204030204" pitchFamily="34" charset="0"/>
                <a:cs typeface="Arial" panose="020B0604020202020204" pitchFamily="34" charset="0"/>
              </a:rPr>
              <a:t>Plus répandus dans la </a:t>
            </a:r>
          </a:p>
          <a:p>
            <a:pPr algn="ctr"/>
            <a:r>
              <a:rPr lang="fr-FR" sz="2667" b="1" dirty="0" smtClean="0">
                <a:solidFill>
                  <a:schemeClr val="bg1"/>
                </a:solidFill>
                <a:effectLst>
                  <a:outerShdw blurRad="38100" dist="38100" dir="2700000" algn="tl">
                    <a:srgbClr val="000000"/>
                  </a:outerShdw>
                </a:effectLst>
                <a:latin typeface="Berlin Sans FB" panose="020E0602020502020306" pitchFamily="34" charset="0"/>
                <a:ea typeface="Calibri" panose="020F0502020204030204" pitchFamily="34" charset="0"/>
                <a:cs typeface="Arial" panose="020B0604020202020204" pitchFamily="34" charset="0"/>
              </a:rPr>
              <a:t>grande entreprise</a:t>
            </a:r>
          </a:p>
          <a:p>
            <a:pPr algn="ctr"/>
            <a:endParaRPr lang="fr-FR" sz="1867"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fr-FR" sz="1867" b="1" dirty="0" smtClean="0">
                <a:solidFill>
                  <a:srgbClr val="000000"/>
                </a:solidFill>
                <a:latin typeface="Arial" panose="020B0604020202020204" pitchFamily="34" charset="0"/>
                <a:ea typeface="Calibri" panose="020F0502020204030204" pitchFamily="34" charset="0"/>
                <a:cs typeface="Arial" panose="020B0604020202020204" pitchFamily="34" charset="0"/>
              </a:rPr>
              <a:t>Souvent dans le prolongement de </a:t>
            </a:r>
            <a:r>
              <a:rPr lang="fr-FR" sz="1867" b="1" dirty="0">
                <a:solidFill>
                  <a:srgbClr val="000000"/>
                </a:solidFill>
                <a:latin typeface="Arial" panose="020B0604020202020204" pitchFamily="34" charset="0"/>
                <a:ea typeface="Calibri" panose="020F0502020204030204" pitchFamily="34" charset="0"/>
                <a:cs typeface="Arial" panose="020B0604020202020204" pitchFamily="34" charset="0"/>
              </a:rPr>
              <a:t>l’entretien d’évaluation</a:t>
            </a:r>
          </a:p>
        </p:txBody>
      </p:sp>
      <p:sp>
        <p:nvSpPr>
          <p:cNvPr id="16" name="Rectangle 15"/>
          <p:cNvSpPr/>
          <p:nvPr/>
        </p:nvSpPr>
        <p:spPr>
          <a:xfrm>
            <a:off x="6963934" y="6348353"/>
            <a:ext cx="2207726" cy="226472"/>
          </a:xfrm>
          <a:prstGeom prst="rect">
            <a:avLst/>
          </a:prstGeom>
        </p:spPr>
        <p:txBody>
          <a:bodyPr wrap="square">
            <a:spAutoFit/>
          </a:bodyPr>
          <a:lstStyle/>
          <a:p>
            <a:pPr defTabSz="914377">
              <a:lnSpc>
                <a:spcPct val="120000"/>
              </a:lnSpc>
            </a:pPr>
            <a:r>
              <a:rPr lang="fr-FR" sz="800" i="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Source : </a:t>
            </a:r>
            <a:r>
              <a:rPr lang="fr-FR" sz="800" i="1" dirty="0" err="1" smtClean="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Cereq</a:t>
            </a:r>
            <a:r>
              <a:rPr lang="fr-FR" sz="800" i="1" dirty="0" smtClean="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 </a:t>
            </a:r>
            <a:r>
              <a:rPr lang="fr-FR" sz="800" i="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2018</a:t>
            </a:r>
          </a:p>
        </p:txBody>
      </p:sp>
      <p:sp>
        <p:nvSpPr>
          <p:cNvPr id="18" name="Espace réservé du numéro de diapositive 1"/>
          <p:cNvSpPr txBox="1">
            <a:spLocks/>
          </p:cNvSpPr>
          <p:nvPr/>
        </p:nvSpPr>
        <p:spPr>
          <a:xfrm>
            <a:off x="11127090" y="122156"/>
            <a:ext cx="973666" cy="274320"/>
          </a:xfrm>
          <a:prstGeom prst="rect">
            <a:avLst/>
          </a:prstGeom>
        </p:spPr>
        <p:txBody>
          <a:bodyPr vert="horz" lIns="91440" tIns="45720" rIns="91440" bIns="45720" rtlCol="0" anchor="ctr"/>
          <a:lstStyle>
            <a:defPPr>
              <a:defRPr lang="en-US"/>
            </a:defPPr>
            <a:lvl1pPr>
              <a:defRPr sz="1000">
                <a:solidFill>
                  <a:schemeClr val="tx1">
                    <a:lumMod val="90000"/>
                    <a:lumOff val="10000"/>
                  </a:schemeClr>
                </a:solidFill>
                <a:latin typeface="+mj-lt"/>
              </a:defRPr>
            </a:lvl1pPr>
          </a:lstStyle>
          <a:p>
            <a:fld id="{4FAB73BC-B049-4115-A692-8D63A059BFB8}" type="slidenum">
              <a:rPr lang="en-US"/>
              <a:pPr/>
              <a:t>21</a:t>
            </a:fld>
            <a:endParaRPr lang="en-US" dirty="0"/>
          </a:p>
        </p:txBody>
      </p:sp>
    </p:spTree>
    <p:extLst>
      <p:ext uri="{BB962C8B-B14F-4D97-AF65-F5344CB8AC3E}">
        <p14:creationId xmlns:p14="http://schemas.microsoft.com/office/powerpoint/2010/main" val="379365820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8408" y="580883"/>
            <a:ext cx="9720072" cy="1499616"/>
          </a:xfrm>
        </p:spPr>
        <p:txBody>
          <a:bodyPr>
            <a:normAutofit/>
          </a:bodyPr>
          <a:lstStyle/>
          <a:p>
            <a:r>
              <a:rPr lang="fr-FR" sz="4400" dirty="0" smtClean="0">
                <a:solidFill>
                  <a:schemeClr val="accent5">
                    <a:lumMod val="50000"/>
                  </a:schemeClr>
                </a:solidFill>
              </a:rPr>
              <a:t>LES PRATIQUES DES entreprises</a:t>
            </a:r>
            <a:endParaRPr lang="fr-FR" sz="4400" dirty="0">
              <a:solidFill>
                <a:schemeClr val="accent5">
                  <a:lumMod val="50000"/>
                </a:schemeClr>
              </a:solidFill>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t>22</a:t>
            </a:fld>
            <a:endParaRPr lang="en-US" dirty="0"/>
          </a:p>
        </p:txBody>
      </p:sp>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739" y="1480725"/>
            <a:ext cx="9540351" cy="4770175"/>
          </a:xfrm>
          <a:prstGeom prst="rect">
            <a:avLst/>
          </a:prstGeom>
        </p:spPr>
      </p:pic>
      <p:sp>
        <p:nvSpPr>
          <p:cNvPr id="7" name="ZoneTexte 6"/>
          <p:cNvSpPr txBox="1"/>
          <p:nvPr/>
        </p:nvSpPr>
        <p:spPr>
          <a:xfrm>
            <a:off x="7890984" y="6315541"/>
            <a:ext cx="1765227" cy="215444"/>
          </a:xfrm>
          <a:prstGeom prst="rect">
            <a:avLst/>
          </a:prstGeom>
          <a:noFill/>
        </p:spPr>
        <p:txBody>
          <a:bodyPr wrap="none" rtlCol="0">
            <a:spAutoFit/>
          </a:bodyPr>
          <a:lstStyle/>
          <a:p>
            <a:r>
              <a:rPr lang="fr-FR" sz="800" dirty="0" smtClean="0"/>
              <a:t>Source Agefos PME Perspectives 2018</a:t>
            </a:r>
            <a:endParaRPr lang="fr-FR" sz="800" dirty="0"/>
          </a:p>
        </p:txBody>
      </p:sp>
    </p:spTree>
    <p:extLst>
      <p:ext uri="{BB962C8B-B14F-4D97-AF65-F5344CB8AC3E}">
        <p14:creationId xmlns:p14="http://schemas.microsoft.com/office/powerpoint/2010/main" val="3704456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 y="1693059"/>
            <a:ext cx="5928776" cy="4753845"/>
          </a:xfrm>
          <a:prstGeom prst="rect">
            <a:avLst/>
          </a:prstGeom>
        </p:spPr>
      </p:pic>
      <p:sp>
        <p:nvSpPr>
          <p:cNvPr id="6" name="ZoneTexte 5"/>
          <p:cNvSpPr txBox="1"/>
          <p:nvPr/>
        </p:nvSpPr>
        <p:spPr>
          <a:xfrm>
            <a:off x="6761433" y="2318751"/>
            <a:ext cx="5088834" cy="3416320"/>
          </a:xfrm>
          <a:prstGeom prst="rect">
            <a:avLst/>
          </a:prstGeom>
          <a:noFill/>
        </p:spPr>
        <p:txBody>
          <a:bodyPr wrap="square" rtlCol="0">
            <a:spAutoFit/>
          </a:bodyPr>
          <a:lstStyle/>
          <a:p>
            <a:pPr algn="just"/>
            <a:r>
              <a:rPr lang="fr-FR" sz="2400" b="1" dirty="0" smtClean="0">
                <a:solidFill>
                  <a:srgbClr val="CC66FF"/>
                </a:solidFill>
                <a:latin typeface="+mj-lt"/>
                <a:ea typeface="ＭＳ Ｐゴシック" pitchFamily="-60" charset="-128"/>
                <a:cs typeface="ＭＳ Ｐゴシック" pitchFamily="-60" charset="-128"/>
              </a:rPr>
              <a:t>5</a:t>
            </a:r>
            <a:r>
              <a:rPr lang="fr-FR" sz="2400" b="1" dirty="0" smtClean="0">
                <a:latin typeface="+mj-lt"/>
                <a:ea typeface="ＭＳ Ｐゴシック" pitchFamily="-60" charset="-128"/>
                <a:cs typeface="ＭＳ Ｐゴシック" pitchFamily="-60" charset="-128"/>
              </a:rPr>
              <a:t> jours </a:t>
            </a:r>
            <a:r>
              <a:rPr lang="fr-FR" sz="2400" b="1" dirty="0">
                <a:latin typeface="+mj-lt"/>
                <a:ea typeface="ＭＳ Ｐゴシック" pitchFamily="-60" charset="-128"/>
                <a:cs typeface="ＭＳ Ｐゴシック" pitchFamily="-60" charset="-128"/>
              </a:rPr>
              <a:t>avant la formation </a:t>
            </a:r>
            <a:r>
              <a:rPr lang="fr-FR" sz="2400" b="1" dirty="0" smtClean="0">
                <a:latin typeface="+mj-lt"/>
                <a:ea typeface="ＭＳ Ｐゴシック" pitchFamily="-60" charset="-128"/>
                <a:cs typeface="ＭＳ Ｐゴシック" pitchFamily="-60" charset="-128"/>
              </a:rPr>
              <a:t> </a:t>
            </a:r>
            <a:r>
              <a:rPr lang="fr-FR" sz="2400" i="1" dirty="0">
                <a:latin typeface="+mj-lt"/>
                <a:ea typeface="ＭＳ Ｐゴシック" pitchFamily="-60" charset="-128"/>
                <a:cs typeface="ＭＳ Ｐゴシック" pitchFamily="-60" charset="-128"/>
              </a:rPr>
              <a:t>« Tu pars en formation, voilà ce </a:t>
            </a:r>
            <a:r>
              <a:rPr lang="fr-FR" sz="2400" i="1" dirty="0" smtClean="0">
                <a:latin typeface="+mj-lt"/>
                <a:ea typeface="ＭＳ Ｐゴシック" pitchFamily="-60" charset="-128"/>
                <a:cs typeface="ＭＳ Ｐゴシック" pitchFamily="-60" charset="-128"/>
              </a:rPr>
              <a:t>que </a:t>
            </a:r>
            <a:r>
              <a:rPr lang="fr-FR" sz="2400" i="1" dirty="0">
                <a:latin typeface="+mj-lt"/>
                <a:ea typeface="ＭＳ Ｐゴシック" pitchFamily="-60" charset="-128"/>
                <a:cs typeface="ＭＳ Ｐゴシック" pitchFamily="-60" charset="-128"/>
              </a:rPr>
              <a:t>j’attends de </a:t>
            </a:r>
            <a:r>
              <a:rPr lang="fr-FR" sz="2400" i="1" dirty="0" smtClean="0">
                <a:latin typeface="+mj-lt"/>
                <a:ea typeface="ＭＳ Ｐゴシック" pitchFamily="-60" charset="-128"/>
                <a:cs typeface="ＭＳ Ｐゴシック" pitchFamily="-60" charset="-128"/>
              </a:rPr>
              <a:t>toi dans </a:t>
            </a:r>
            <a:r>
              <a:rPr lang="fr-FR" sz="2400" i="1" dirty="0">
                <a:latin typeface="+mj-lt"/>
                <a:ea typeface="ＭＳ Ｐゴシック" pitchFamily="-60" charset="-128"/>
                <a:cs typeface="ＭＳ Ｐゴシック" pitchFamily="-60" charset="-128"/>
              </a:rPr>
              <a:t>le cadre de tes fonctions. Ça va être bien </a:t>
            </a:r>
            <a:r>
              <a:rPr lang="fr-FR" sz="2400" i="1" dirty="0" smtClean="0">
                <a:latin typeface="+mj-lt"/>
                <a:ea typeface="ＭＳ Ｐゴシック" pitchFamily="-60" charset="-128"/>
                <a:cs typeface="ＭＳ Ｐゴシック" pitchFamily="-60" charset="-128"/>
              </a:rPr>
              <a:t>! » </a:t>
            </a:r>
          </a:p>
          <a:p>
            <a:pPr algn="just"/>
            <a:endParaRPr lang="fr-FR" sz="2400" dirty="0" smtClean="0">
              <a:solidFill>
                <a:schemeClr val="accent1"/>
              </a:solidFill>
              <a:latin typeface="+mj-lt"/>
            </a:endParaRPr>
          </a:p>
          <a:p>
            <a:pPr algn="just"/>
            <a:r>
              <a:rPr lang="fr-FR" sz="2400" b="1" dirty="0" smtClean="0">
                <a:solidFill>
                  <a:srgbClr val="CC66FF"/>
                </a:solidFill>
                <a:latin typeface="+mj-lt"/>
                <a:ea typeface="ＭＳ Ｐゴシック" pitchFamily="-60" charset="-128"/>
                <a:cs typeface="ＭＳ Ｐゴシック" pitchFamily="-60" charset="-128"/>
              </a:rPr>
              <a:t>0</a:t>
            </a:r>
            <a:r>
              <a:rPr lang="fr-FR" sz="2400" b="1" dirty="0" smtClean="0">
                <a:latin typeface="+mj-lt"/>
                <a:ea typeface="ＭＳ Ｐゴシック" pitchFamily="-60" charset="-128"/>
                <a:cs typeface="ＭＳ Ｐゴシック" pitchFamily="-60" charset="-128"/>
              </a:rPr>
              <a:t> </a:t>
            </a:r>
            <a:r>
              <a:rPr lang="fr-FR" sz="2400" b="1" dirty="0">
                <a:latin typeface="+mj-lt"/>
                <a:ea typeface="ＭＳ Ｐゴシック" pitchFamily="-60" charset="-128"/>
                <a:cs typeface="ＭＳ Ｐゴシック" pitchFamily="-60" charset="-128"/>
              </a:rPr>
              <a:t>minute pendant la formation : </a:t>
            </a:r>
            <a:r>
              <a:rPr lang="fr-FR" sz="2400" i="1" dirty="0">
                <a:latin typeface="+mj-lt"/>
                <a:ea typeface="ＭＳ Ｐゴシック" pitchFamily="-60" charset="-128"/>
                <a:cs typeface="ＭＳ Ｐゴシック" pitchFamily="-60" charset="-128"/>
              </a:rPr>
              <a:t>« Je </a:t>
            </a:r>
            <a:r>
              <a:rPr lang="fr-FR" sz="2400" i="1" dirty="0" smtClean="0">
                <a:latin typeface="+mj-lt"/>
                <a:ea typeface="ＭＳ Ｐゴシック" pitchFamily="-60" charset="-128"/>
                <a:cs typeface="ＭＳ Ｐゴシック" pitchFamily="-60" charset="-128"/>
              </a:rPr>
              <a:t>te laisse </a:t>
            </a:r>
            <a:r>
              <a:rPr lang="fr-FR" sz="2400" i="1" dirty="0">
                <a:latin typeface="+mj-lt"/>
                <a:ea typeface="ＭＳ Ｐゴシック" pitchFamily="-60" charset="-128"/>
                <a:cs typeface="ＭＳ Ｐゴシック" pitchFamily="-60" charset="-128"/>
              </a:rPr>
              <a:t>tranquille </a:t>
            </a:r>
            <a:r>
              <a:rPr lang="fr-FR" sz="2400" i="1" dirty="0" smtClean="0">
                <a:latin typeface="+mj-lt"/>
                <a:ea typeface="ＭＳ Ｐゴシック" pitchFamily="-60" charset="-128"/>
                <a:cs typeface="ＭＳ Ｐゴシック" pitchFamily="-60" charset="-128"/>
              </a:rPr>
              <a:t>» </a:t>
            </a:r>
          </a:p>
          <a:p>
            <a:pPr algn="just"/>
            <a:endParaRPr lang="fr-FR" sz="2400" dirty="0" smtClean="0">
              <a:solidFill>
                <a:schemeClr val="accent1"/>
              </a:solidFill>
              <a:latin typeface="+mj-lt"/>
            </a:endParaRPr>
          </a:p>
          <a:p>
            <a:pPr algn="just"/>
            <a:r>
              <a:rPr lang="fr-FR" sz="2400" b="1" dirty="0" smtClean="0">
                <a:solidFill>
                  <a:srgbClr val="CC66FF"/>
                </a:solidFill>
                <a:latin typeface="+mj-lt"/>
                <a:ea typeface="ＭＳ Ｐゴシック" pitchFamily="-60" charset="-128"/>
                <a:cs typeface="ＭＳ Ｐゴシック" pitchFamily="-60" charset="-128"/>
              </a:rPr>
              <a:t>5</a:t>
            </a:r>
            <a:r>
              <a:rPr lang="fr-FR" sz="2400" b="1" dirty="0" smtClean="0">
                <a:latin typeface="+mj-lt"/>
                <a:ea typeface="ＭＳ Ｐゴシック" pitchFamily="-60" charset="-128"/>
                <a:cs typeface="ＭＳ Ｐゴシック" pitchFamily="-60" charset="-128"/>
              </a:rPr>
              <a:t> jours </a:t>
            </a:r>
            <a:r>
              <a:rPr lang="fr-FR" sz="2400" b="1" dirty="0">
                <a:latin typeface="+mj-lt"/>
                <a:ea typeface="ＭＳ Ｐゴシック" pitchFamily="-60" charset="-128"/>
                <a:cs typeface="ＭＳ Ｐゴシック" pitchFamily="-60" charset="-128"/>
              </a:rPr>
              <a:t>après : </a:t>
            </a:r>
            <a:r>
              <a:rPr lang="fr-FR" sz="2400" i="1" dirty="0">
                <a:latin typeface="+mj-lt"/>
                <a:ea typeface="ＭＳ Ｐゴシック" pitchFamily="-60" charset="-128"/>
                <a:cs typeface="ＭＳ Ｐゴシック" pitchFamily="-60" charset="-128"/>
              </a:rPr>
              <a:t>« Comment ça s’est passé ? Qu’as-tu appris ? </a:t>
            </a:r>
            <a:r>
              <a:rPr lang="fr-FR" sz="2400" i="1" dirty="0" smtClean="0">
                <a:latin typeface="+mj-lt"/>
                <a:ea typeface="ＭＳ Ｐゴシック" pitchFamily="-60" charset="-128"/>
                <a:cs typeface="ＭＳ Ｐゴシック" pitchFamily="-60" charset="-128"/>
              </a:rPr>
              <a:t>Comment puis-je </a:t>
            </a:r>
            <a:r>
              <a:rPr lang="fr-FR" sz="2400" i="1" dirty="0">
                <a:latin typeface="+mj-lt"/>
                <a:ea typeface="ＭＳ Ｐゴシック" pitchFamily="-60" charset="-128"/>
                <a:cs typeface="ＭＳ Ｐゴシック" pitchFamily="-60" charset="-128"/>
              </a:rPr>
              <a:t>t’aider ? »</a:t>
            </a:r>
            <a:endParaRPr lang="fr-FR" sz="2400" dirty="0">
              <a:solidFill>
                <a:schemeClr val="accent1"/>
              </a:solidFill>
              <a:latin typeface="+mj-lt"/>
            </a:endParaRPr>
          </a:p>
        </p:txBody>
      </p:sp>
      <p:sp>
        <p:nvSpPr>
          <p:cNvPr id="8" name="ZoneTexte 7"/>
          <p:cNvSpPr txBox="1"/>
          <p:nvPr/>
        </p:nvSpPr>
        <p:spPr>
          <a:xfrm>
            <a:off x="6959489" y="6078426"/>
            <a:ext cx="3797835" cy="246221"/>
          </a:xfrm>
          <a:prstGeom prst="rect">
            <a:avLst/>
          </a:prstGeom>
          <a:noFill/>
        </p:spPr>
        <p:txBody>
          <a:bodyPr wrap="none" rtlCol="0">
            <a:spAutoFit/>
          </a:bodyPr>
          <a:lstStyle/>
          <a:p>
            <a:r>
              <a:rPr lang="fr-FR" sz="1000" dirty="0" smtClean="0"/>
              <a:t>Source : RHEXIS, baromètre 2017 management de la formation</a:t>
            </a:r>
            <a:endParaRPr lang="fr-FR" sz="1000" dirty="0"/>
          </a:p>
        </p:txBody>
      </p:sp>
      <p:sp>
        <p:nvSpPr>
          <p:cNvPr id="9" name="Titre 1"/>
          <p:cNvSpPr>
            <a:spLocks noGrp="1"/>
          </p:cNvSpPr>
          <p:nvPr>
            <p:ph type="title"/>
          </p:nvPr>
        </p:nvSpPr>
        <p:spPr>
          <a:xfrm>
            <a:off x="978408" y="580883"/>
            <a:ext cx="9720072" cy="1499616"/>
          </a:xfrm>
        </p:spPr>
        <p:txBody>
          <a:bodyPr>
            <a:normAutofit/>
          </a:bodyPr>
          <a:lstStyle/>
          <a:p>
            <a:r>
              <a:rPr lang="fr-FR" sz="4400" dirty="0" smtClean="0">
                <a:solidFill>
                  <a:schemeClr val="accent5">
                    <a:lumMod val="50000"/>
                  </a:schemeClr>
                </a:solidFill>
              </a:rPr>
              <a:t>Le rôle du manager : pour la formation</a:t>
            </a:r>
            <a:endParaRPr lang="fr-FR" sz="4400" dirty="0">
              <a:solidFill>
                <a:schemeClr val="accent5">
                  <a:lumMod val="50000"/>
                </a:schemeClr>
              </a:solidFill>
            </a:endParaRPr>
          </a:p>
        </p:txBody>
      </p:sp>
      <p:sp>
        <p:nvSpPr>
          <p:cNvPr id="10" name="Espace réservé du numéro de diapositive 1"/>
          <p:cNvSpPr>
            <a:spLocks noGrp="1"/>
          </p:cNvSpPr>
          <p:nvPr>
            <p:ph type="sldNum" sz="quarter" idx="12"/>
          </p:nvPr>
        </p:nvSpPr>
        <p:spPr>
          <a:xfrm>
            <a:off x="11127090" y="122156"/>
            <a:ext cx="973666" cy="274320"/>
          </a:xfrm>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3565779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t>24</a:t>
            </a:fld>
            <a:endParaRPr lang="en-US" dirty="0"/>
          </a:p>
        </p:txBody>
      </p:sp>
      <p:sp>
        <p:nvSpPr>
          <p:cNvPr id="5" name="ZoneTexte 4"/>
          <p:cNvSpPr txBox="1"/>
          <p:nvPr/>
        </p:nvSpPr>
        <p:spPr>
          <a:xfrm>
            <a:off x="6106530" y="2298686"/>
            <a:ext cx="5702300" cy="3416320"/>
          </a:xfrm>
          <a:prstGeom prst="rect">
            <a:avLst/>
          </a:prstGeom>
          <a:noFill/>
        </p:spPr>
        <p:txBody>
          <a:bodyPr wrap="square" rtlCol="0">
            <a:spAutoFit/>
          </a:bodyPr>
          <a:lstStyle/>
          <a:p>
            <a:pPr algn="just"/>
            <a:r>
              <a:rPr lang="fr-FR" sz="2400" b="1" dirty="0">
                <a:solidFill>
                  <a:schemeClr val="accent2">
                    <a:lumMod val="75000"/>
                  </a:schemeClr>
                </a:solidFill>
                <a:latin typeface="+mj-lt"/>
              </a:rPr>
              <a:t># 1 </a:t>
            </a:r>
            <a:r>
              <a:rPr lang="fr-FR" sz="2400" b="1" dirty="0" smtClean="0">
                <a:solidFill>
                  <a:schemeClr val="accent2">
                    <a:lumMod val="75000"/>
                  </a:schemeClr>
                </a:solidFill>
                <a:latin typeface="+mj-lt"/>
              </a:rPr>
              <a:t>– 41% </a:t>
            </a:r>
            <a:r>
              <a:rPr lang="fr-FR" sz="2400" b="1" dirty="0">
                <a:solidFill>
                  <a:schemeClr val="accent2">
                    <a:lumMod val="75000"/>
                  </a:schemeClr>
                </a:solidFill>
                <a:latin typeface="+mj-lt"/>
              </a:rPr>
              <a:t>des salariés </a:t>
            </a:r>
            <a:r>
              <a:rPr lang="fr-FR" sz="2400" b="1" dirty="0" smtClean="0">
                <a:solidFill>
                  <a:schemeClr val="accent2">
                    <a:lumMod val="75000"/>
                  </a:schemeClr>
                </a:solidFill>
                <a:latin typeface="+mj-lt"/>
              </a:rPr>
              <a:t>ayant bénéficié d’un entretien professionnel ont pu échanger sur leurs besoins de formation ou leurs perspectives d’évolution professionnelle</a:t>
            </a:r>
            <a:endParaRPr lang="fr-FR" sz="2400" b="1" dirty="0">
              <a:solidFill>
                <a:schemeClr val="accent2">
                  <a:lumMod val="75000"/>
                </a:schemeClr>
              </a:solidFill>
              <a:latin typeface="+mj-lt"/>
            </a:endParaRPr>
          </a:p>
          <a:p>
            <a:pPr algn="just"/>
            <a:endParaRPr lang="fr-FR" sz="2400" b="1" dirty="0" smtClean="0">
              <a:solidFill>
                <a:schemeClr val="accent5">
                  <a:lumMod val="50000"/>
                </a:schemeClr>
              </a:solidFill>
              <a:latin typeface="+mj-lt"/>
            </a:endParaRPr>
          </a:p>
          <a:p>
            <a:pPr algn="just"/>
            <a:endParaRPr lang="fr-FR" sz="2400" b="1" dirty="0">
              <a:solidFill>
                <a:schemeClr val="accent5">
                  <a:lumMod val="50000"/>
                </a:schemeClr>
              </a:solidFill>
              <a:latin typeface="+mj-lt"/>
            </a:endParaRPr>
          </a:p>
          <a:p>
            <a:pPr algn="just"/>
            <a:r>
              <a:rPr lang="fr-FR" sz="2400" b="1" dirty="0">
                <a:solidFill>
                  <a:schemeClr val="accent5">
                    <a:lumMod val="50000"/>
                  </a:schemeClr>
                </a:solidFill>
                <a:latin typeface="+mj-lt"/>
              </a:rPr>
              <a:t># 2 </a:t>
            </a:r>
            <a:r>
              <a:rPr lang="fr-FR" sz="2400" b="1" dirty="0" smtClean="0">
                <a:solidFill>
                  <a:schemeClr val="accent5">
                    <a:lumMod val="50000"/>
                  </a:schemeClr>
                </a:solidFill>
                <a:latin typeface="+mj-lt"/>
              </a:rPr>
              <a:t>– 88 % pensent que l’obligation de réaliser un entretien professionnel tous les 2 ans est une bonne initiative</a:t>
            </a:r>
            <a:endParaRPr lang="fr-FR" sz="2400" b="1" dirty="0">
              <a:solidFill>
                <a:schemeClr val="accent2">
                  <a:lumMod val="75000"/>
                </a:schemeClr>
              </a:solidFill>
              <a:latin typeface="+mj-lt"/>
            </a:endParaRPr>
          </a:p>
        </p:txBody>
      </p:sp>
      <p:sp>
        <p:nvSpPr>
          <p:cNvPr id="9" name="ZoneTexte 8"/>
          <p:cNvSpPr txBox="1"/>
          <p:nvPr/>
        </p:nvSpPr>
        <p:spPr>
          <a:xfrm>
            <a:off x="6216555" y="6242916"/>
            <a:ext cx="1757212" cy="215444"/>
          </a:xfrm>
          <a:prstGeom prst="rect">
            <a:avLst/>
          </a:prstGeom>
          <a:noFill/>
        </p:spPr>
        <p:txBody>
          <a:bodyPr wrap="none" rtlCol="0">
            <a:spAutoFit/>
          </a:bodyPr>
          <a:lstStyle/>
          <a:p>
            <a:r>
              <a:rPr lang="fr-FR" sz="800" dirty="0" smtClean="0"/>
              <a:t>Source Agefos PME Perspectives 2018</a:t>
            </a:r>
            <a:endParaRPr lang="fr-FR" sz="800" dirty="0"/>
          </a:p>
        </p:txBody>
      </p:sp>
      <p:sp>
        <p:nvSpPr>
          <p:cNvPr id="11" name="Demi-cadre 10"/>
          <p:cNvSpPr/>
          <p:nvPr/>
        </p:nvSpPr>
        <p:spPr>
          <a:xfrm>
            <a:off x="606600" y="2645548"/>
            <a:ext cx="183153" cy="608833"/>
          </a:xfrm>
          <a:prstGeom prst="halfFrame">
            <a:avLst>
              <a:gd name="adj1" fmla="val 25770"/>
              <a:gd name="adj2" fmla="val 257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3" name="Demi-cadre 12"/>
          <p:cNvSpPr/>
          <p:nvPr/>
        </p:nvSpPr>
        <p:spPr>
          <a:xfrm rot="5400000">
            <a:off x="4670683" y="2858388"/>
            <a:ext cx="608833" cy="183153"/>
          </a:xfrm>
          <a:prstGeom prst="halfFrame">
            <a:avLst>
              <a:gd name="adj1" fmla="val 25770"/>
              <a:gd name="adj2" fmla="val 257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4" name="Demi-cadre 13"/>
          <p:cNvSpPr/>
          <p:nvPr/>
        </p:nvSpPr>
        <p:spPr>
          <a:xfrm rot="16200000">
            <a:off x="393760" y="4972154"/>
            <a:ext cx="608833" cy="183153"/>
          </a:xfrm>
          <a:prstGeom prst="halfFrame">
            <a:avLst>
              <a:gd name="adj1" fmla="val 25770"/>
              <a:gd name="adj2" fmla="val 257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 name="Demi-cadre 14"/>
          <p:cNvSpPr/>
          <p:nvPr/>
        </p:nvSpPr>
        <p:spPr>
          <a:xfrm rot="10800000">
            <a:off x="4847178" y="4759314"/>
            <a:ext cx="183153" cy="608833"/>
          </a:xfrm>
          <a:prstGeom prst="halfFrame">
            <a:avLst>
              <a:gd name="adj1" fmla="val 25770"/>
              <a:gd name="adj2" fmla="val 257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34" y="3254380"/>
            <a:ext cx="5499930" cy="1504933"/>
          </a:xfrm>
          <a:prstGeom prst="rect">
            <a:avLst/>
          </a:prstGeom>
          <a:solidFill>
            <a:schemeClr val="bg1"/>
          </a:solidFill>
        </p:spPr>
      </p:pic>
      <p:sp>
        <p:nvSpPr>
          <p:cNvPr id="12" name="Titre 2"/>
          <p:cNvSpPr>
            <a:spLocks noGrp="1"/>
          </p:cNvSpPr>
          <p:nvPr>
            <p:ph type="title"/>
          </p:nvPr>
        </p:nvSpPr>
        <p:spPr>
          <a:xfrm>
            <a:off x="914400" y="493292"/>
            <a:ext cx="10604310" cy="1277484"/>
          </a:xfrm>
        </p:spPr>
        <p:txBody>
          <a:bodyPr>
            <a:normAutofit/>
          </a:bodyPr>
          <a:lstStyle/>
          <a:p>
            <a:r>
              <a:rPr lang="fr-FR" sz="4400" dirty="0" smtClean="0">
                <a:solidFill>
                  <a:schemeClr val="accent5">
                    <a:lumMod val="50000"/>
                  </a:schemeClr>
                </a:solidFill>
              </a:rPr>
              <a:t>Expérience collaborateurs</a:t>
            </a:r>
            <a:endParaRPr lang="fr-FR" sz="4400" dirty="0">
              <a:solidFill>
                <a:schemeClr val="accent5">
                  <a:lumMod val="50000"/>
                </a:schemeClr>
              </a:solidFill>
            </a:endParaRPr>
          </a:p>
        </p:txBody>
      </p:sp>
    </p:spTree>
    <p:extLst>
      <p:ext uri="{BB962C8B-B14F-4D97-AF65-F5344CB8AC3E}">
        <p14:creationId xmlns:p14="http://schemas.microsoft.com/office/powerpoint/2010/main" val="2838465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a:spLocks noGrp="1"/>
          </p:cNvSpPr>
          <p:nvPr>
            <p:ph type="title"/>
          </p:nvPr>
        </p:nvSpPr>
        <p:spPr>
          <a:xfrm>
            <a:off x="745724" y="678815"/>
            <a:ext cx="8531311" cy="786001"/>
          </a:xfrm>
        </p:spPr>
        <p:txBody>
          <a:bodyPr>
            <a:normAutofit/>
          </a:bodyPr>
          <a:lstStyle/>
          <a:p>
            <a:r>
              <a:rPr lang="fr-FR" sz="4400" u="sng" dirty="0">
                <a:solidFill>
                  <a:schemeClr val="accent5">
                    <a:lumMod val="50000"/>
                  </a:schemeClr>
                </a:solidFill>
              </a:rPr>
              <a:t>les conditions de réussite  </a:t>
            </a:r>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t>25</a:t>
            </a:fld>
            <a:endParaRPr lang="en-US" dirty="0"/>
          </a:p>
        </p:txBody>
      </p:sp>
      <p:sp>
        <p:nvSpPr>
          <p:cNvPr id="8" name="ZoneTexte 7"/>
          <p:cNvSpPr txBox="1"/>
          <p:nvPr/>
        </p:nvSpPr>
        <p:spPr>
          <a:xfrm>
            <a:off x="745724" y="1367161"/>
            <a:ext cx="10187319" cy="4939814"/>
          </a:xfrm>
          <a:prstGeom prst="rect">
            <a:avLst/>
          </a:prstGeom>
          <a:noFill/>
        </p:spPr>
        <p:txBody>
          <a:bodyPr wrap="square" rtlCol="0">
            <a:spAutoFit/>
          </a:bodyPr>
          <a:lstStyle/>
          <a:p>
            <a:pPr marL="1453087" lvl="4">
              <a:lnSpc>
                <a:spcPct val="150000"/>
              </a:lnSpc>
            </a:pPr>
            <a:endParaRPr lang="fr-FR" sz="1400" dirty="0">
              <a:solidFill>
                <a:schemeClr val="tx1">
                  <a:lumMod val="75000"/>
                  <a:lumOff val="25000"/>
                </a:schemeClr>
              </a:solidFill>
            </a:endParaRPr>
          </a:p>
          <a:p>
            <a:pPr marL="824437" lvl="2" indent="-285750">
              <a:lnSpc>
                <a:spcPct val="150000"/>
              </a:lnSpc>
              <a:buFont typeface="Wingdings" panose="05000000000000000000" pitchFamily="2" charset="2"/>
              <a:buChar char="Ø"/>
            </a:pPr>
            <a:r>
              <a:rPr lang="fr-FR" sz="2800" b="1" dirty="0" smtClean="0">
                <a:latin typeface="+mj-lt"/>
              </a:rPr>
              <a:t>    En amont de l’entretien professionnel</a:t>
            </a:r>
          </a:p>
          <a:p>
            <a:pPr marL="538687" lvl="2">
              <a:lnSpc>
                <a:spcPct val="150000"/>
              </a:lnSpc>
            </a:pPr>
            <a:r>
              <a:rPr lang="fr-FR" sz="2400" dirty="0" smtClean="0">
                <a:solidFill>
                  <a:schemeClr val="tx2"/>
                </a:solidFill>
                <a:latin typeface="+mj-lt"/>
              </a:rPr>
              <a:t>Elaborer un support adapté à votre entreprise et simple d’appropriation et d’utilisation</a:t>
            </a:r>
          </a:p>
          <a:p>
            <a:pPr marL="538687" lvl="2">
              <a:lnSpc>
                <a:spcPct val="150000"/>
              </a:lnSpc>
            </a:pPr>
            <a:r>
              <a:rPr lang="fr-FR" sz="2400" dirty="0" smtClean="0">
                <a:solidFill>
                  <a:schemeClr val="tx2"/>
                </a:solidFill>
                <a:latin typeface="+mj-lt"/>
              </a:rPr>
              <a:t>Informer et consulter les IRP</a:t>
            </a:r>
          </a:p>
          <a:p>
            <a:pPr marL="538687" lvl="2">
              <a:lnSpc>
                <a:spcPct val="150000"/>
              </a:lnSpc>
            </a:pPr>
            <a:r>
              <a:rPr lang="fr-FR" sz="2400" dirty="0" smtClean="0">
                <a:solidFill>
                  <a:schemeClr val="tx2"/>
                </a:solidFill>
                <a:latin typeface="+mj-lt"/>
              </a:rPr>
              <a:t>Informer les salariés (par mail ou par voie d’affichage) et les inciter à se préparer</a:t>
            </a:r>
          </a:p>
          <a:p>
            <a:pPr marL="538687" lvl="2">
              <a:lnSpc>
                <a:spcPct val="150000"/>
              </a:lnSpc>
            </a:pPr>
            <a:r>
              <a:rPr lang="fr-FR" sz="2400" dirty="0" smtClean="0">
                <a:solidFill>
                  <a:schemeClr val="tx2"/>
                </a:solidFill>
                <a:latin typeface="+mj-lt"/>
              </a:rPr>
              <a:t>Etablir un calendrier des entretiens à planifier en fonction de la date d’embauche et de la nature du contrat</a:t>
            </a:r>
          </a:p>
          <a:p>
            <a:pPr marL="538687" lvl="2">
              <a:lnSpc>
                <a:spcPct val="150000"/>
              </a:lnSpc>
            </a:pPr>
            <a:r>
              <a:rPr lang="fr-FR" sz="2400" dirty="0" smtClean="0">
                <a:solidFill>
                  <a:schemeClr val="tx2"/>
                </a:solidFill>
                <a:latin typeface="+mj-lt"/>
              </a:rPr>
              <a:t>Convoquer </a:t>
            </a:r>
            <a:r>
              <a:rPr lang="fr-FR" sz="2400" b="1" u="sng" dirty="0" smtClean="0">
                <a:solidFill>
                  <a:schemeClr val="tx2"/>
                </a:solidFill>
                <a:latin typeface="+mj-lt"/>
              </a:rPr>
              <a:t>par écrit </a:t>
            </a:r>
            <a:r>
              <a:rPr lang="fr-FR" sz="2400" dirty="0" smtClean="0">
                <a:solidFill>
                  <a:schemeClr val="tx2"/>
                </a:solidFill>
                <a:latin typeface="+mj-lt"/>
              </a:rPr>
              <a:t>le salarié à l’entretien, 15 jours à l’avance</a:t>
            </a:r>
          </a:p>
          <a:p>
            <a:pPr marL="538687" lvl="2">
              <a:lnSpc>
                <a:spcPct val="150000"/>
              </a:lnSpc>
            </a:pPr>
            <a:r>
              <a:rPr lang="fr-FR" sz="2400" dirty="0" smtClean="0">
                <a:solidFill>
                  <a:schemeClr val="tx2"/>
                </a:solidFill>
                <a:latin typeface="+mj-lt"/>
              </a:rPr>
              <a:t>Conserver vos convocations, ainsi que les réponses des salariés</a:t>
            </a:r>
            <a:endParaRPr lang="fr-FR" sz="2400" dirty="0">
              <a:solidFill>
                <a:schemeClr val="tx1">
                  <a:lumMod val="75000"/>
                  <a:lumOff val="25000"/>
                </a:schemeClr>
              </a:solidFill>
              <a:latin typeface="+mj-lt"/>
            </a:endParaRPr>
          </a:p>
        </p:txBody>
      </p:sp>
    </p:spTree>
    <p:extLst>
      <p:ext uri="{BB962C8B-B14F-4D97-AF65-F5344CB8AC3E}">
        <p14:creationId xmlns:p14="http://schemas.microsoft.com/office/powerpoint/2010/main" val="48122253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a:spLocks noGrp="1"/>
          </p:cNvSpPr>
          <p:nvPr>
            <p:ph type="title"/>
          </p:nvPr>
        </p:nvSpPr>
        <p:spPr>
          <a:xfrm>
            <a:off x="892983" y="259316"/>
            <a:ext cx="8259764" cy="1500188"/>
          </a:xfrm>
        </p:spPr>
        <p:txBody>
          <a:bodyPr>
            <a:normAutofit/>
          </a:bodyPr>
          <a:lstStyle/>
          <a:p>
            <a:r>
              <a:rPr lang="fr-FR" sz="4400" u="sng" dirty="0">
                <a:solidFill>
                  <a:schemeClr val="accent5">
                    <a:lumMod val="50000"/>
                  </a:schemeClr>
                </a:solidFill>
              </a:rPr>
              <a:t>les conditions de réussite  </a:t>
            </a:r>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t>26</a:t>
            </a:fld>
            <a:endParaRPr lang="en-US" dirty="0"/>
          </a:p>
        </p:txBody>
      </p:sp>
      <p:sp>
        <p:nvSpPr>
          <p:cNvPr id="9" name="Espace réservé du contenu 2"/>
          <p:cNvSpPr txBox="1">
            <a:spLocks/>
          </p:cNvSpPr>
          <p:nvPr/>
        </p:nvSpPr>
        <p:spPr bwMode="gray">
          <a:xfrm>
            <a:off x="892983" y="1411550"/>
            <a:ext cx="9165417" cy="4724370"/>
          </a:xfrm>
          <a:prstGeom prst="rect">
            <a:avLst/>
          </a:prstGeom>
        </p:spPr>
        <p:txBody>
          <a:bodyPr vert="horz" wrap="square" lIns="0" tIns="0" rIns="0" bIns="0" rtlCol="0">
            <a:spAutoFit/>
          </a:bodyPr>
          <a:lstStyle>
            <a:lvl1pPr marL="0" indent="0" algn="l" defTabSz="987461" rtl="0" eaLnBrk="1" latinLnBrk="0" hangingPunct="1">
              <a:lnSpc>
                <a:spcPts val="2000"/>
              </a:lnSpc>
              <a:spcBef>
                <a:spcPts val="0"/>
              </a:spcBef>
              <a:spcAft>
                <a:spcPts val="200"/>
              </a:spcAft>
              <a:buFont typeface="Arial" pitchFamily="34" charset="0"/>
              <a:buNone/>
              <a:defRPr sz="2000" kern="1200">
                <a:solidFill>
                  <a:schemeClr val="tx1"/>
                </a:solidFill>
                <a:latin typeface="+mn-lt"/>
                <a:ea typeface="+mn-ea"/>
                <a:cs typeface="+mn-cs"/>
              </a:defRPr>
            </a:lvl1pPr>
            <a:lvl2pPr marL="450000" indent="-179388" algn="l" defTabSz="987461" rtl="0" eaLnBrk="1" latinLnBrk="0" hangingPunct="1">
              <a:lnSpc>
                <a:spcPts val="2200"/>
              </a:lnSpc>
              <a:spcBef>
                <a:spcPts val="0"/>
              </a:spcBef>
              <a:buFont typeface="Wingdings" pitchFamily="2" charset="2"/>
              <a:buChar char="§"/>
              <a:defRPr sz="1800" kern="1200">
                <a:solidFill>
                  <a:schemeClr val="accent4"/>
                </a:solidFill>
                <a:latin typeface="+mn-lt"/>
                <a:ea typeface="+mn-ea"/>
                <a:cs typeface="+mn-cs"/>
              </a:defRPr>
            </a:lvl2pPr>
            <a:lvl3pPr marL="828000" indent="-101600" algn="l" defTabSz="987461" rtl="0" eaLnBrk="1" latinLnBrk="0" hangingPunct="1">
              <a:lnSpc>
                <a:spcPts val="2500"/>
              </a:lnSpc>
              <a:spcBef>
                <a:spcPts val="0"/>
              </a:spcBef>
              <a:buClr>
                <a:srgbClr val="990000"/>
              </a:buClr>
              <a:buFont typeface="Tahoma" pitchFamily="34" charset="0"/>
              <a:buChar char="-"/>
              <a:defRPr sz="1500" kern="1200">
                <a:solidFill>
                  <a:srgbClr val="990000"/>
                </a:solidFill>
                <a:latin typeface="+mn-lt"/>
                <a:ea typeface="+mn-ea"/>
                <a:cs typeface="+mn-cs"/>
              </a:defRPr>
            </a:lvl3pPr>
            <a:lvl4pPr marL="1134000" indent="-138113" algn="l" defTabSz="987461" rtl="0" eaLnBrk="1" latinLnBrk="0" hangingPunct="1">
              <a:lnSpc>
                <a:spcPts val="2200"/>
              </a:lnSpc>
              <a:spcBef>
                <a:spcPts val="0"/>
              </a:spcBef>
              <a:buClr>
                <a:srgbClr val="6F508D"/>
              </a:buClr>
              <a:buFont typeface="Arial" pitchFamily="34" charset="0"/>
              <a:buChar char="-"/>
              <a:defRPr sz="1300" kern="1200">
                <a:solidFill>
                  <a:srgbClr val="6F508D"/>
                </a:solidFill>
                <a:latin typeface="+mn-lt"/>
                <a:ea typeface="+mn-ea"/>
                <a:cs typeface="+mn-cs"/>
              </a:defRPr>
            </a:lvl4pPr>
            <a:lvl5pPr marL="1260000" indent="0" algn="l" defTabSz="987461" rtl="0" eaLnBrk="1" latinLnBrk="0" hangingPunct="1">
              <a:lnSpc>
                <a:spcPts val="2200"/>
              </a:lnSpc>
              <a:spcBef>
                <a:spcPts val="0"/>
              </a:spcBef>
              <a:buClr>
                <a:schemeClr val="accent2"/>
              </a:buClr>
              <a:buFont typeface="Arial" pitchFamily="34" charset="0"/>
              <a:buNone/>
              <a:defRPr sz="1000" kern="1200">
                <a:solidFill>
                  <a:srgbClr val="BBADA2"/>
                </a:solidFill>
                <a:latin typeface="+mn-lt"/>
                <a:ea typeface="+mn-ea"/>
                <a:cs typeface="+mn-cs"/>
              </a:defRPr>
            </a:lvl5pPr>
            <a:lvl6pPr marL="271551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924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0297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9670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180000" lvl="3" indent="0">
              <a:buFont typeface="Arial" pitchFamily="34" charset="0"/>
              <a:buNone/>
            </a:pPr>
            <a:endParaRPr lang="fr-FR" sz="2000" dirty="0" smtClean="0">
              <a:solidFill>
                <a:srgbClr val="990000"/>
              </a:solidFill>
              <a:latin typeface="+mj-lt"/>
            </a:endParaRPr>
          </a:p>
          <a:p>
            <a:pPr marL="465750" lvl="3" indent="-285750">
              <a:buClrTx/>
              <a:buSzPct val="142000"/>
              <a:buFont typeface="Wingdings" panose="05000000000000000000" pitchFamily="2" charset="2"/>
              <a:buChar char="Ø"/>
            </a:pPr>
            <a:r>
              <a:rPr lang="fr-FR" sz="2000" dirty="0">
                <a:solidFill>
                  <a:schemeClr val="tx1"/>
                </a:solidFill>
                <a:latin typeface="+mj-lt"/>
              </a:rPr>
              <a:t>	</a:t>
            </a:r>
            <a:r>
              <a:rPr lang="fr-FR" sz="2800" b="1" dirty="0">
                <a:solidFill>
                  <a:schemeClr val="tx1"/>
                </a:solidFill>
                <a:latin typeface="+mj-lt"/>
              </a:rPr>
              <a:t>Pendant l’entretien professionnel</a:t>
            </a:r>
          </a:p>
          <a:p>
            <a:pPr marL="465750" lvl="3" indent="-285750">
              <a:buFont typeface="Wingdings" panose="05000000000000000000" pitchFamily="2" charset="2"/>
              <a:buChar char="§"/>
            </a:pPr>
            <a:endParaRPr lang="fr-FR" sz="2000" dirty="0" smtClean="0">
              <a:solidFill>
                <a:schemeClr val="tx1"/>
              </a:solidFill>
              <a:latin typeface="+mj-lt"/>
            </a:endParaRPr>
          </a:p>
          <a:p>
            <a:pPr marL="180000" lvl="3" indent="0">
              <a:lnSpc>
                <a:spcPct val="150000"/>
              </a:lnSpc>
              <a:buClrTx/>
              <a:buNone/>
            </a:pPr>
            <a:r>
              <a:rPr lang="fr-FR" sz="2400" dirty="0" smtClean="0">
                <a:solidFill>
                  <a:schemeClr val="tx2"/>
                </a:solidFill>
                <a:latin typeface="+mj-lt"/>
              </a:rPr>
              <a:t>Etre convaincu de l’intérêt de l’entretien (outil RH et de management)</a:t>
            </a:r>
          </a:p>
          <a:p>
            <a:pPr marL="180000" lvl="3" indent="0">
              <a:lnSpc>
                <a:spcPct val="150000"/>
              </a:lnSpc>
              <a:buClrTx/>
              <a:buNone/>
            </a:pPr>
            <a:r>
              <a:rPr lang="fr-FR" sz="2400" dirty="0" smtClean="0">
                <a:solidFill>
                  <a:schemeClr val="tx2"/>
                </a:solidFill>
                <a:latin typeface="+mj-lt"/>
              </a:rPr>
              <a:t>Accueillir le collaborateur en le mettant à l’aise et en rappelant le cadre général</a:t>
            </a:r>
          </a:p>
          <a:p>
            <a:pPr marL="180000" lvl="3" indent="0">
              <a:lnSpc>
                <a:spcPct val="150000"/>
              </a:lnSpc>
              <a:buClrTx/>
              <a:buNone/>
            </a:pPr>
            <a:r>
              <a:rPr lang="fr-FR" sz="2400" dirty="0" smtClean="0">
                <a:solidFill>
                  <a:schemeClr val="tx2"/>
                </a:solidFill>
                <a:latin typeface="+mj-lt"/>
              </a:rPr>
              <a:t>Ecouter le collaborateur</a:t>
            </a:r>
          </a:p>
          <a:p>
            <a:pPr marL="180000" lvl="3" indent="0">
              <a:lnSpc>
                <a:spcPct val="150000"/>
              </a:lnSpc>
              <a:buClrTx/>
              <a:buNone/>
            </a:pPr>
            <a:r>
              <a:rPr lang="fr-FR" sz="2400" dirty="0" smtClean="0">
                <a:solidFill>
                  <a:schemeClr val="tx2"/>
                </a:solidFill>
                <a:latin typeface="+mj-lt"/>
              </a:rPr>
              <a:t>Reformuler pour éviter </a:t>
            </a:r>
            <a:r>
              <a:rPr lang="fr-FR" sz="2400" dirty="0">
                <a:solidFill>
                  <a:schemeClr val="tx2"/>
                </a:solidFill>
                <a:latin typeface="+mj-lt"/>
              </a:rPr>
              <a:t>toute </a:t>
            </a:r>
            <a:r>
              <a:rPr lang="fr-FR" sz="2400" dirty="0" smtClean="0">
                <a:solidFill>
                  <a:schemeClr val="tx2"/>
                </a:solidFill>
                <a:latin typeface="+mj-lt"/>
              </a:rPr>
              <a:t>ambiguïté</a:t>
            </a:r>
            <a:endParaRPr lang="fr-FR" sz="2400" dirty="0">
              <a:solidFill>
                <a:schemeClr val="tx2"/>
              </a:solidFill>
              <a:latin typeface="+mj-lt"/>
            </a:endParaRPr>
          </a:p>
          <a:p>
            <a:pPr marL="180000" lvl="3" indent="0">
              <a:lnSpc>
                <a:spcPct val="150000"/>
              </a:lnSpc>
              <a:buClrTx/>
              <a:buNone/>
            </a:pPr>
            <a:r>
              <a:rPr lang="fr-FR" sz="2400" dirty="0">
                <a:solidFill>
                  <a:schemeClr val="tx2"/>
                </a:solidFill>
                <a:latin typeface="+mj-lt"/>
              </a:rPr>
              <a:t>Conclure l’entretien en laissant l’opportunité de poser </a:t>
            </a:r>
            <a:r>
              <a:rPr lang="fr-FR" sz="2400" dirty="0" smtClean="0">
                <a:solidFill>
                  <a:schemeClr val="tx2"/>
                </a:solidFill>
                <a:latin typeface="+mj-lt"/>
              </a:rPr>
              <a:t>des </a:t>
            </a:r>
            <a:r>
              <a:rPr lang="fr-FR" sz="2400" dirty="0">
                <a:solidFill>
                  <a:schemeClr val="tx2"/>
                </a:solidFill>
                <a:latin typeface="+mj-lt"/>
              </a:rPr>
              <a:t>questions</a:t>
            </a:r>
          </a:p>
          <a:p>
            <a:pPr marL="180000" lvl="3" indent="0">
              <a:lnSpc>
                <a:spcPct val="150000"/>
              </a:lnSpc>
              <a:buClrTx/>
              <a:buNone/>
            </a:pPr>
            <a:r>
              <a:rPr lang="fr-FR" sz="2400" dirty="0">
                <a:solidFill>
                  <a:schemeClr val="tx2"/>
                </a:solidFill>
                <a:latin typeface="+mj-lt"/>
              </a:rPr>
              <a:t>Faire signer le support par le salarié et </a:t>
            </a:r>
            <a:r>
              <a:rPr lang="fr-FR" sz="2400" dirty="0" smtClean="0">
                <a:solidFill>
                  <a:schemeClr val="tx2"/>
                </a:solidFill>
                <a:latin typeface="+mj-lt"/>
              </a:rPr>
              <a:t>l’encadrant</a:t>
            </a:r>
          </a:p>
          <a:p>
            <a:pPr marL="180000" lvl="3" indent="0">
              <a:lnSpc>
                <a:spcPct val="150000"/>
              </a:lnSpc>
              <a:buClrTx/>
              <a:buNone/>
            </a:pPr>
            <a:r>
              <a:rPr lang="fr-FR" sz="2400" dirty="0" smtClean="0">
                <a:solidFill>
                  <a:schemeClr val="tx2"/>
                </a:solidFill>
                <a:latin typeface="+mj-lt"/>
              </a:rPr>
              <a:t>Remettre une copie à l’issue de l’entretien</a:t>
            </a:r>
            <a:endParaRPr lang="fr-FR" sz="2400" dirty="0">
              <a:solidFill>
                <a:schemeClr val="tx2"/>
              </a:solidFill>
              <a:latin typeface="+mj-lt"/>
            </a:endParaRPr>
          </a:p>
        </p:txBody>
      </p:sp>
    </p:spTree>
    <p:extLst>
      <p:ext uri="{BB962C8B-B14F-4D97-AF65-F5344CB8AC3E}">
        <p14:creationId xmlns:p14="http://schemas.microsoft.com/office/powerpoint/2010/main" val="384625863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a:spLocks noGrp="1"/>
          </p:cNvSpPr>
          <p:nvPr>
            <p:ph type="title"/>
          </p:nvPr>
        </p:nvSpPr>
        <p:spPr>
          <a:xfrm>
            <a:off x="1017271" y="678815"/>
            <a:ext cx="8259764" cy="1500188"/>
          </a:xfrm>
        </p:spPr>
        <p:txBody>
          <a:bodyPr>
            <a:normAutofit/>
          </a:bodyPr>
          <a:lstStyle/>
          <a:p>
            <a:r>
              <a:rPr lang="fr-FR" sz="4400" u="sng" dirty="0">
                <a:solidFill>
                  <a:schemeClr val="accent5">
                    <a:lumMod val="50000"/>
                  </a:schemeClr>
                </a:solidFill>
              </a:rPr>
              <a:t>les conditions de réussite  </a:t>
            </a:r>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t>27</a:t>
            </a:fld>
            <a:endParaRPr lang="en-US" dirty="0"/>
          </a:p>
        </p:txBody>
      </p:sp>
      <p:sp>
        <p:nvSpPr>
          <p:cNvPr id="7" name="Espace réservé du contenu 2"/>
          <p:cNvSpPr txBox="1">
            <a:spLocks/>
          </p:cNvSpPr>
          <p:nvPr/>
        </p:nvSpPr>
        <p:spPr bwMode="gray">
          <a:xfrm>
            <a:off x="1017271" y="2179003"/>
            <a:ext cx="9618798" cy="3616375"/>
          </a:xfrm>
          <a:prstGeom prst="rect">
            <a:avLst/>
          </a:prstGeom>
        </p:spPr>
        <p:txBody>
          <a:bodyPr vert="horz" wrap="square" lIns="0" tIns="0" rIns="0" bIns="0" rtlCol="0">
            <a:spAutoFit/>
          </a:bodyPr>
          <a:lstStyle>
            <a:lvl1pPr marL="0" indent="0" algn="l" defTabSz="987461" rtl="0" eaLnBrk="1" latinLnBrk="0" hangingPunct="1">
              <a:lnSpc>
                <a:spcPts val="2000"/>
              </a:lnSpc>
              <a:spcBef>
                <a:spcPts val="0"/>
              </a:spcBef>
              <a:spcAft>
                <a:spcPts val="200"/>
              </a:spcAft>
              <a:buFont typeface="Arial" pitchFamily="34" charset="0"/>
              <a:buNone/>
              <a:defRPr sz="2000" kern="1200">
                <a:solidFill>
                  <a:schemeClr val="tx1"/>
                </a:solidFill>
                <a:latin typeface="+mn-lt"/>
                <a:ea typeface="+mn-ea"/>
                <a:cs typeface="+mn-cs"/>
              </a:defRPr>
            </a:lvl1pPr>
            <a:lvl2pPr marL="450000" indent="-179388" algn="l" defTabSz="987461" rtl="0" eaLnBrk="1" latinLnBrk="0" hangingPunct="1">
              <a:lnSpc>
                <a:spcPts val="2200"/>
              </a:lnSpc>
              <a:spcBef>
                <a:spcPts val="0"/>
              </a:spcBef>
              <a:buFont typeface="Wingdings" pitchFamily="2" charset="2"/>
              <a:buChar char="§"/>
              <a:defRPr sz="1800" kern="1200">
                <a:solidFill>
                  <a:schemeClr val="accent4"/>
                </a:solidFill>
                <a:latin typeface="+mn-lt"/>
                <a:ea typeface="+mn-ea"/>
                <a:cs typeface="+mn-cs"/>
              </a:defRPr>
            </a:lvl2pPr>
            <a:lvl3pPr marL="828000" indent="-101600" algn="l" defTabSz="987461" rtl="0" eaLnBrk="1" latinLnBrk="0" hangingPunct="1">
              <a:lnSpc>
                <a:spcPts val="2500"/>
              </a:lnSpc>
              <a:spcBef>
                <a:spcPts val="0"/>
              </a:spcBef>
              <a:buClr>
                <a:srgbClr val="990000"/>
              </a:buClr>
              <a:buFont typeface="Tahoma" pitchFamily="34" charset="0"/>
              <a:buChar char="-"/>
              <a:defRPr sz="1500" kern="1200">
                <a:solidFill>
                  <a:srgbClr val="990000"/>
                </a:solidFill>
                <a:latin typeface="+mn-lt"/>
                <a:ea typeface="+mn-ea"/>
                <a:cs typeface="+mn-cs"/>
              </a:defRPr>
            </a:lvl3pPr>
            <a:lvl4pPr marL="1134000" indent="-138113" algn="l" defTabSz="987461" rtl="0" eaLnBrk="1" latinLnBrk="0" hangingPunct="1">
              <a:lnSpc>
                <a:spcPts val="2200"/>
              </a:lnSpc>
              <a:spcBef>
                <a:spcPts val="0"/>
              </a:spcBef>
              <a:buClr>
                <a:srgbClr val="6F508D"/>
              </a:buClr>
              <a:buFont typeface="Arial" pitchFamily="34" charset="0"/>
              <a:buChar char="-"/>
              <a:defRPr sz="1300" kern="1200">
                <a:solidFill>
                  <a:srgbClr val="6F508D"/>
                </a:solidFill>
                <a:latin typeface="+mn-lt"/>
                <a:ea typeface="+mn-ea"/>
                <a:cs typeface="+mn-cs"/>
              </a:defRPr>
            </a:lvl4pPr>
            <a:lvl5pPr marL="1260000" indent="0" algn="l" defTabSz="987461" rtl="0" eaLnBrk="1" latinLnBrk="0" hangingPunct="1">
              <a:lnSpc>
                <a:spcPts val="2200"/>
              </a:lnSpc>
              <a:spcBef>
                <a:spcPts val="0"/>
              </a:spcBef>
              <a:buClr>
                <a:schemeClr val="accent2"/>
              </a:buClr>
              <a:buFont typeface="Arial" pitchFamily="34" charset="0"/>
              <a:buNone/>
              <a:defRPr sz="1000" kern="1200">
                <a:solidFill>
                  <a:srgbClr val="BBADA2"/>
                </a:solidFill>
                <a:latin typeface="+mn-lt"/>
                <a:ea typeface="+mn-ea"/>
                <a:cs typeface="+mn-cs"/>
              </a:defRPr>
            </a:lvl5pPr>
            <a:lvl6pPr marL="271551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924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0297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9670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180000" lvl="3" indent="0">
              <a:buFont typeface="Arial" pitchFamily="34" charset="0"/>
              <a:buNone/>
            </a:pPr>
            <a:r>
              <a:rPr lang="fr-FR" sz="4000" dirty="0" smtClean="0">
                <a:solidFill>
                  <a:srgbClr val="990000"/>
                </a:solidFill>
                <a:latin typeface="+mj-lt"/>
              </a:rPr>
              <a:t>	</a:t>
            </a:r>
          </a:p>
          <a:p>
            <a:pPr marL="465750" lvl="3" indent="-285750">
              <a:buClrTx/>
              <a:buSzPct val="90000"/>
              <a:buFont typeface="Wingdings" panose="05000000000000000000" pitchFamily="2" charset="2"/>
              <a:buChar char="Ø"/>
            </a:pPr>
            <a:r>
              <a:rPr lang="fr-FR" sz="4000" dirty="0" smtClean="0">
                <a:solidFill>
                  <a:schemeClr val="tx1"/>
                </a:solidFill>
                <a:latin typeface="+mj-lt"/>
              </a:rPr>
              <a:t>	</a:t>
            </a:r>
            <a:r>
              <a:rPr lang="fr-FR" sz="2800" b="1" dirty="0" smtClean="0">
                <a:solidFill>
                  <a:schemeClr val="tx1"/>
                </a:solidFill>
                <a:latin typeface="+mj-lt"/>
              </a:rPr>
              <a:t>Exploiter les entretiens professionnels</a:t>
            </a:r>
            <a:r>
              <a:rPr lang="fr-FR" sz="4000" b="1" dirty="0" smtClean="0">
                <a:solidFill>
                  <a:schemeClr val="tx1"/>
                </a:solidFill>
                <a:latin typeface="+mj-lt"/>
              </a:rPr>
              <a:t>  </a:t>
            </a:r>
          </a:p>
          <a:p>
            <a:pPr marL="180000" lvl="3" indent="0">
              <a:buFont typeface="Arial" pitchFamily="34" charset="0"/>
              <a:buNone/>
            </a:pPr>
            <a:endParaRPr lang="fr-FR" sz="4000" dirty="0" smtClean="0">
              <a:solidFill>
                <a:srgbClr val="990000"/>
              </a:solidFill>
              <a:latin typeface="+mj-lt"/>
            </a:endParaRPr>
          </a:p>
          <a:p>
            <a:pPr marL="180000" lvl="3" indent="0">
              <a:lnSpc>
                <a:spcPct val="150000"/>
              </a:lnSpc>
              <a:buClrTx/>
              <a:buNone/>
            </a:pPr>
            <a:r>
              <a:rPr lang="fr-FR" sz="2400" dirty="0" smtClean="0">
                <a:solidFill>
                  <a:schemeClr val="tx2"/>
                </a:solidFill>
                <a:latin typeface="+mj-lt"/>
              </a:rPr>
              <a:t>Etablir un état des lieux sur le projet professionnel et les besoins en formations des collaborateurs</a:t>
            </a:r>
          </a:p>
          <a:p>
            <a:pPr marL="180000" lvl="3" indent="0">
              <a:lnSpc>
                <a:spcPct val="150000"/>
              </a:lnSpc>
              <a:buClrTx/>
              <a:buNone/>
            </a:pPr>
            <a:endParaRPr lang="fr-FR" sz="2400" dirty="0" smtClean="0">
              <a:solidFill>
                <a:schemeClr val="tx2"/>
              </a:solidFill>
              <a:latin typeface="+mj-lt"/>
            </a:endParaRPr>
          </a:p>
          <a:p>
            <a:pPr marL="180000" lvl="3" indent="0">
              <a:lnSpc>
                <a:spcPct val="150000"/>
              </a:lnSpc>
              <a:buClrTx/>
              <a:buNone/>
            </a:pPr>
            <a:r>
              <a:rPr lang="fr-FR" sz="2400" dirty="0" smtClean="0">
                <a:solidFill>
                  <a:schemeClr val="tx2"/>
                </a:solidFill>
                <a:latin typeface="+mj-lt"/>
              </a:rPr>
              <a:t>Valider les demandes des collaborateurs en adéquation avec les besoins de l’entreprise</a:t>
            </a:r>
          </a:p>
          <a:p>
            <a:pPr marL="180000" lvl="3" indent="0">
              <a:lnSpc>
                <a:spcPct val="150000"/>
              </a:lnSpc>
              <a:buClrTx/>
              <a:buNone/>
            </a:pPr>
            <a:endParaRPr lang="fr-FR" sz="2400" dirty="0">
              <a:solidFill>
                <a:schemeClr val="tx2"/>
              </a:solidFill>
              <a:latin typeface="+mj-lt"/>
            </a:endParaRPr>
          </a:p>
          <a:p>
            <a:pPr marL="180000" lvl="3" indent="0">
              <a:lnSpc>
                <a:spcPct val="150000"/>
              </a:lnSpc>
              <a:buClrTx/>
              <a:buNone/>
            </a:pPr>
            <a:r>
              <a:rPr lang="fr-FR" sz="2400" dirty="0" smtClean="0">
                <a:solidFill>
                  <a:schemeClr val="tx2"/>
                </a:solidFill>
                <a:latin typeface="+mj-lt"/>
              </a:rPr>
              <a:t>Faire </a:t>
            </a:r>
            <a:r>
              <a:rPr lang="fr-FR" sz="2400" dirty="0">
                <a:solidFill>
                  <a:schemeClr val="tx2"/>
                </a:solidFill>
                <a:latin typeface="+mj-lt"/>
              </a:rPr>
              <a:t>un retour </a:t>
            </a:r>
            <a:r>
              <a:rPr lang="fr-FR" sz="2400" dirty="0" smtClean="0">
                <a:solidFill>
                  <a:schemeClr val="tx2"/>
                </a:solidFill>
                <a:latin typeface="+mj-lt"/>
              </a:rPr>
              <a:t>aux collaborateurs </a:t>
            </a:r>
            <a:r>
              <a:rPr lang="fr-FR" sz="2400" dirty="0">
                <a:solidFill>
                  <a:schemeClr val="tx2"/>
                </a:solidFill>
                <a:latin typeface="+mj-lt"/>
              </a:rPr>
              <a:t>sur les demandes de </a:t>
            </a:r>
            <a:r>
              <a:rPr lang="fr-FR" sz="2400" dirty="0" smtClean="0">
                <a:solidFill>
                  <a:schemeClr val="tx2"/>
                </a:solidFill>
                <a:latin typeface="+mj-lt"/>
              </a:rPr>
              <a:t>formation formulées</a:t>
            </a:r>
          </a:p>
        </p:txBody>
      </p:sp>
    </p:spTree>
    <p:extLst>
      <p:ext uri="{BB962C8B-B14F-4D97-AF65-F5344CB8AC3E}">
        <p14:creationId xmlns:p14="http://schemas.microsoft.com/office/powerpoint/2010/main" val="206333618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38268003"/>
              </p:ext>
            </p:extLst>
          </p:nvPr>
        </p:nvGraphicFramePr>
        <p:xfrm>
          <a:off x="0" y="0"/>
          <a:ext cx="12192001" cy="7017778"/>
        </p:xfrm>
        <a:graphic>
          <a:graphicData uri="http://schemas.openxmlformats.org/drawingml/2006/table">
            <a:tbl>
              <a:tblPr firstRow="1" bandRow="1">
                <a:tableStyleId>{8A107856-5554-42FB-B03E-39F5DBC370BA}</a:tableStyleId>
              </a:tblPr>
              <a:tblGrid>
                <a:gridCol w="4057619"/>
                <a:gridCol w="3988134"/>
                <a:gridCol w="4146248"/>
              </a:tblGrid>
              <a:tr h="1567253">
                <a:tc>
                  <a:txBody>
                    <a:bodyPr/>
                    <a:lstStyle/>
                    <a:p>
                      <a:pPr algn="ctr"/>
                      <a:r>
                        <a:rPr lang="fr-FR" altLang="fr-FR" sz="2000" dirty="0" smtClean="0">
                          <a:solidFill>
                            <a:srgbClr val="C00000"/>
                          </a:solidFill>
                        </a:rPr>
                        <a:t>1.</a:t>
                      </a:r>
                    </a:p>
                    <a:p>
                      <a:pPr algn="ctr"/>
                      <a:r>
                        <a:rPr lang="fr-FR" altLang="fr-FR" sz="2000" kern="1200" dirty="0" smtClean="0"/>
                        <a:t>Se préparer et inciter vos</a:t>
                      </a:r>
                      <a:r>
                        <a:rPr lang="fr-FR" altLang="fr-FR" sz="2000" kern="1200" baseline="0" dirty="0" smtClean="0"/>
                        <a:t> collaborateurs à faire de même</a:t>
                      </a:r>
                      <a:endParaRPr lang="fr-FR" altLang="fr-FR" sz="2000" b="1" kern="1200" dirty="0">
                        <a:solidFill>
                          <a:schemeClr val="tx1"/>
                        </a:solidFill>
                        <a:latin typeface="+mj-lt"/>
                        <a:ea typeface="+mn-ea"/>
                        <a:cs typeface="+mn-cs"/>
                      </a:endParaRPr>
                    </a:p>
                  </a:txBody>
                  <a:tcPr marT="45723" marB="45723" anchor="ctr"/>
                </a:tc>
                <a:tc>
                  <a:txBody>
                    <a:bodyPr/>
                    <a:lstStyle/>
                    <a:p>
                      <a:pPr algn="ctr"/>
                      <a:r>
                        <a:rPr lang="fr-FR" sz="2000" dirty="0" smtClean="0">
                          <a:solidFill>
                            <a:srgbClr val="C00000"/>
                          </a:solidFill>
                        </a:rPr>
                        <a:t>2.</a:t>
                      </a:r>
                    </a:p>
                    <a:p>
                      <a:pPr marL="0" marR="0" lvl="1" indent="0" algn="ctr" defTabSz="914400" rtl="0" eaLnBrk="1" fontAlgn="auto" latinLnBrk="0" hangingPunct="1">
                        <a:lnSpc>
                          <a:spcPct val="100000"/>
                        </a:lnSpc>
                        <a:spcBef>
                          <a:spcPts val="0"/>
                        </a:spcBef>
                        <a:spcAft>
                          <a:spcPts val="0"/>
                        </a:spcAft>
                        <a:buClrTx/>
                        <a:buSzTx/>
                        <a:buFontTx/>
                        <a:buNone/>
                        <a:tabLst/>
                        <a:defRPr/>
                      </a:pPr>
                      <a:r>
                        <a:rPr lang="fr-FR" altLang="fr-FR" sz="2000" kern="1200" baseline="0" dirty="0" smtClean="0"/>
                        <a:t>Donner du sens sur la vision du dirigeant, la stratégie de l’entreprise</a:t>
                      </a:r>
                      <a:endParaRPr lang="fr-FR" altLang="fr-FR" sz="2000" b="1" kern="1200" baseline="0" dirty="0" smtClean="0">
                        <a:solidFill>
                          <a:schemeClr val="tx1">
                            <a:lumMod val="50000"/>
                            <a:lumOff val="50000"/>
                          </a:schemeClr>
                        </a:solidFill>
                        <a:latin typeface="+mj-lt"/>
                        <a:ea typeface="+mn-ea"/>
                        <a:cs typeface="+mn-cs"/>
                      </a:endParaRPr>
                    </a:p>
                  </a:txBody>
                  <a:tcPr marT="45723" marB="45723" anchor="ctr"/>
                </a:tc>
                <a:tc>
                  <a:txBody>
                    <a:bodyPr/>
                    <a:lstStyle/>
                    <a:p>
                      <a:pPr marL="355600" indent="-355600" algn="ctr">
                        <a:buClrTx/>
                        <a:buSzTx/>
                        <a:defRPr/>
                      </a:pPr>
                      <a:r>
                        <a:rPr lang="fr-FR" altLang="fr-FR" sz="2000" kern="1200" spc="0" dirty="0" smtClean="0">
                          <a:solidFill>
                            <a:srgbClr val="C00000"/>
                          </a:solidFill>
                        </a:rPr>
                        <a:t>3.</a:t>
                      </a:r>
                    </a:p>
                    <a:p>
                      <a:pPr marL="0" marR="0" lvl="1" indent="0" algn="ctr" defTabSz="914400" rtl="0" eaLnBrk="1" fontAlgn="auto" latinLnBrk="0" hangingPunct="1">
                        <a:lnSpc>
                          <a:spcPct val="100000"/>
                        </a:lnSpc>
                        <a:spcBef>
                          <a:spcPts val="0"/>
                        </a:spcBef>
                        <a:spcAft>
                          <a:spcPts val="0"/>
                        </a:spcAft>
                        <a:buClrTx/>
                        <a:buSzTx/>
                        <a:buFontTx/>
                        <a:buNone/>
                        <a:tabLst/>
                        <a:defRPr/>
                      </a:pPr>
                      <a:r>
                        <a:rPr lang="fr-FR" altLang="fr-FR" sz="2000" kern="1200" baseline="0" dirty="0" smtClean="0"/>
                        <a:t>Pratiquer des moments d’échange tout au long de l’année</a:t>
                      </a:r>
                    </a:p>
                    <a:p>
                      <a:pPr algn="ctr"/>
                      <a:endParaRPr lang="fr-FR" sz="2000" b="1" dirty="0" smtClean="0">
                        <a:solidFill>
                          <a:schemeClr val="bg1"/>
                        </a:solidFill>
                        <a:latin typeface="+mj-lt"/>
                      </a:endParaRPr>
                    </a:p>
                  </a:txBody>
                  <a:tcPr marT="45723" marB="45723" anchor="ctr"/>
                </a:tc>
              </a:tr>
              <a:tr h="1334850">
                <a:tc>
                  <a:txBody>
                    <a:bodyPr/>
                    <a:lstStyle/>
                    <a:p>
                      <a:pPr algn="ctr"/>
                      <a:r>
                        <a:rPr lang="fr-FR" altLang="fr-FR" sz="2000" b="1" kern="1200" baseline="0" dirty="0" smtClean="0">
                          <a:solidFill>
                            <a:srgbClr val="C00000"/>
                          </a:solidFill>
                        </a:rPr>
                        <a:t>4.</a:t>
                      </a:r>
                      <a:r>
                        <a:rPr lang="fr-FR" altLang="fr-FR" sz="2000" b="1" kern="1200" baseline="0" dirty="0" smtClean="0"/>
                        <a:t> </a:t>
                      </a:r>
                    </a:p>
                    <a:p>
                      <a:pPr algn="ctr"/>
                      <a:r>
                        <a:rPr lang="fr-FR" altLang="fr-FR" sz="2000" kern="1200" baseline="0" dirty="0" smtClean="0"/>
                        <a:t>Pratiquer l’écoute active et adopter un style d’entretien non directif</a:t>
                      </a:r>
                      <a:endParaRPr lang="fr-FR" altLang="fr-FR" sz="2000" b="1" kern="1200" baseline="0" dirty="0" smtClean="0">
                        <a:solidFill>
                          <a:schemeClr val="tx1">
                            <a:lumMod val="50000"/>
                            <a:lumOff val="50000"/>
                          </a:schemeClr>
                        </a:solidFill>
                        <a:latin typeface="+mj-lt"/>
                        <a:ea typeface="+mn-ea"/>
                        <a:cs typeface="+mn-cs"/>
                      </a:endParaRPr>
                    </a:p>
                  </a:txBody>
                  <a:tcPr marT="45723" marB="45723" anchor="ctr"/>
                </a:tc>
                <a:tc rowSpan="2">
                  <a:txBody>
                    <a:bodyPr/>
                    <a:lstStyle/>
                    <a:p>
                      <a:pPr marL="355600" indent="0" algn="ctr">
                        <a:spcAft>
                          <a:spcPts val="0"/>
                        </a:spcAft>
                      </a:pPr>
                      <a:r>
                        <a:rPr lang="fr-FR" sz="4800" baseline="0" dirty="0" smtClean="0"/>
                        <a:t>10</a:t>
                      </a:r>
                    </a:p>
                    <a:p>
                      <a:pPr marL="355600" indent="0" algn="ctr">
                        <a:spcAft>
                          <a:spcPts val="0"/>
                        </a:spcAft>
                      </a:pPr>
                      <a:endParaRPr lang="fr-FR" sz="2400" baseline="0" dirty="0" smtClean="0"/>
                    </a:p>
                    <a:p>
                      <a:pPr marL="449263" indent="0" algn="ctr">
                        <a:spcAft>
                          <a:spcPts val="0"/>
                        </a:spcAft>
                      </a:pPr>
                      <a:r>
                        <a:rPr lang="fr-FR" sz="3200" baseline="0" dirty="0" smtClean="0"/>
                        <a:t>CONDITIONS DE REUSSITE</a:t>
                      </a:r>
                    </a:p>
                    <a:p>
                      <a:pPr marL="449263" indent="0" algn="ctr">
                        <a:spcAft>
                          <a:spcPts val="0"/>
                        </a:spcAft>
                      </a:pPr>
                      <a:endParaRPr lang="fr-FR" sz="2400" dirty="0" smtClean="0"/>
                    </a:p>
                    <a:p>
                      <a:pPr algn="ctr"/>
                      <a:endParaRPr lang="fr-FR" sz="2000" b="1" dirty="0" smtClean="0">
                        <a:solidFill>
                          <a:schemeClr val="bg1"/>
                        </a:solidFill>
                        <a:latin typeface="+mj-lt"/>
                      </a:endParaRPr>
                    </a:p>
                  </a:txBody>
                  <a:tcPr marT="45723" marB="45723" anchor="ctr"/>
                </a:tc>
                <a:tc>
                  <a:txBody>
                    <a:bodyPr/>
                    <a:lstStyle/>
                    <a:p>
                      <a:pPr algn="ctr"/>
                      <a:r>
                        <a:rPr lang="fr-FR" sz="2000" b="1" dirty="0" smtClean="0">
                          <a:solidFill>
                            <a:srgbClr val="C00000"/>
                          </a:solidFill>
                        </a:rPr>
                        <a:t>5.</a:t>
                      </a:r>
                    </a:p>
                    <a:p>
                      <a:pPr marL="0" lvl="1" algn="ctr">
                        <a:buClr>
                          <a:srgbClr val="FF0066"/>
                        </a:buClr>
                      </a:pPr>
                      <a:r>
                        <a:rPr lang="fr-FR" altLang="fr-FR" sz="2000" kern="1200" baseline="0" dirty="0" smtClean="0"/>
                        <a:t>Réunir tous les documents (formations suivies, augmentations, faits marquants de l’année)</a:t>
                      </a:r>
                      <a:endParaRPr lang="fr-FR" altLang="fr-FR" sz="2000" b="1" kern="1200" baseline="0" dirty="0">
                        <a:solidFill>
                          <a:schemeClr val="tx1">
                            <a:lumMod val="50000"/>
                            <a:lumOff val="50000"/>
                          </a:schemeClr>
                        </a:solidFill>
                        <a:latin typeface="+mj-lt"/>
                        <a:ea typeface="+mn-ea"/>
                        <a:cs typeface="+mn-cs"/>
                      </a:endParaRPr>
                    </a:p>
                  </a:txBody>
                  <a:tcPr marT="45723" marB="45723" anchor="ctr"/>
                </a:tc>
              </a:tr>
              <a:tr h="2180189">
                <a:tc>
                  <a:txBody>
                    <a:bodyPr/>
                    <a:lstStyle/>
                    <a:p>
                      <a:pPr marL="0" lvl="1" algn="ctr">
                        <a:buClr>
                          <a:srgbClr val="FF0066"/>
                        </a:buClr>
                      </a:pPr>
                      <a:r>
                        <a:rPr lang="fr-FR" altLang="fr-FR" sz="2000" b="1" kern="1200" baseline="0" dirty="0" smtClean="0">
                          <a:solidFill>
                            <a:srgbClr val="C00000"/>
                          </a:solidFill>
                        </a:rPr>
                        <a:t>6.</a:t>
                      </a:r>
                    </a:p>
                    <a:p>
                      <a:pPr marL="0" lvl="1" algn="ctr">
                        <a:buClr>
                          <a:srgbClr val="FF0066"/>
                        </a:buClr>
                      </a:pPr>
                      <a:r>
                        <a:rPr lang="fr-FR" altLang="fr-FR" sz="2000" kern="1200" baseline="0" dirty="0" smtClean="0"/>
                        <a:t>Définir un plan d’actions, des engagements réciproques, un échéancier</a:t>
                      </a:r>
                      <a:endParaRPr lang="fr-FR" altLang="fr-FR" sz="2000" b="1" kern="1200" baseline="0" dirty="0" smtClean="0">
                        <a:solidFill>
                          <a:schemeClr val="tx1"/>
                        </a:solidFill>
                        <a:latin typeface="+mj-lt"/>
                        <a:ea typeface="+mn-ea"/>
                        <a:cs typeface="+mn-cs"/>
                      </a:endParaRPr>
                    </a:p>
                  </a:txBody>
                  <a:tcPr marT="45723" marB="45723" anchor="ctr"/>
                </a:tc>
                <a:tc vMerge="1">
                  <a:txBody>
                    <a:bodyPr/>
                    <a:lstStyle/>
                    <a:p>
                      <a:endParaRPr lang="fr-FR"/>
                    </a:p>
                  </a:txBody>
                  <a:tcPr/>
                </a:tc>
                <a:tc>
                  <a:txBody>
                    <a:bodyPr/>
                    <a:lstStyle/>
                    <a:p>
                      <a:pPr algn="ctr"/>
                      <a:r>
                        <a:rPr lang="fr-FR" sz="2000" b="1" kern="1200" baseline="0" dirty="0" smtClean="0">
                          <a:solidFill>
                            <a:srgbClr val="C00000"/>
                          </a:solidFill>
                        </a:rPr>
                        <a:t>7.</a:t>
                      </a:r>
                    </a:p>
                    <a:p>
                      <a:pPr marL="0" marR="0" lvl="0" indent="0" algn="ctr" defTabSz="742950" rtl="0" eaLnBrk="1" fontAlgn="base" latinLnBrk="0" hangingPunct="1">
                        <a:lnSpc>
                          <a:spcPct val="100000"/>
                        </a:lnSpc>
                        <a:spcBef>
                          <a:spcPct val="0"/>
                        </a:spcBef>
                        <a:spcAft>
                          <a:spcPct val="0"/>
                        </a:spcAft>
                        <a:buClrTx/>
                        <a:buSzTx/>
                        <a:buFontTx/>
                        <a:buNone/>
                        <a:tabLst/>
                      </a:pPr>
                      <a:r>
                        <a:rPr kumimoji="0" lang="fr-FR" altLang="fr-FR" sz="2000" u="none" strike="noStrike" cap="none" normalizeH="0" baseline="0" dirty="0" smtClean="0">
                          <a:ln>
                            <a:noFill/>
                          </a:ln>
                          <a:effectLst/>
                        </a:rPr>
                        <a:t>Intégrer des critères de pilotage : poste, compétences, formation, certification, rémunération, promotion</a:t>
                      </a:r>
                      <a:endParaRPr kumimoji="0" lang="fr-FR" altLang="fr-FR" sz="2000" b="1" i="0" u="none" strike="noStrike" cap="none" normalizeH="0" baseline="0" dirty="0" smtClean="0">
                        <a:ln>
                          <a:noFill/>
                        </a:ln>
                        <a:solidFill>
                          <a:srgbClr val="000000"/>
                        </a:solidFill>
                        <a:effectLst/>
                        <a:latin typeface="+mj-lt"/>
                        <a:ea typeface="ＭＳ Ｐゴシック" panose="020B0600070205080204" pitchFamily="34" charset="-128"/>
                      </a:endParaRPr>
                    </a:p>
                  </a:txBody>
                  <a:tcPr marT="45723" marB="45723" anchor="ctr"/>
                </a:tc>
              </a:tr>
              <a:tr h="1775707">
                <a:tc>
                  <a:txBody>
                    <a:bodyPr/>
                    <a:lstStyle/>
                    <a:p>
                      <a:pPr algn="ctr"/>
                      <a:r>
                        <a:rPr lang="fr-FR" sz="2000" b="1" baseline="0" dirty="0" smtClean="0">
                          <a:solidFill>
                            <a:srgbClr val="C00000"/>
                          </a:solidFill>
                        </a:rPr>
                        <a:t>8.</a:t>
                      </a:r>
                    </a:p>
                    <a:p>
                      <a:pPr marL="0" marR="0" lvl="1" indent="0" algn="ctr" defTabSz="914400" rtl="0" eaLnBrk="1" fontAlgn="auto" latinLnBrk="0" hangingPunct="1">
                        <a:lnSpc>
                          <a:spcPct val="100000"/>
                        </a:lnSpc>
                        <a:spcBef>
                          <a:spcPts val="0"/>
                        </a:spcBef>
                        <a:spcAft>
                          <a:spcPts val="0"/>
                        </a:spcAft>
                        <a:buClrTx/>
                        <a:buSzTx/>
                        <a:buFontTx/>
                        <a:buNone/>
                        <a:tabLst/>
                        <a:defRPr/>
                      </a:pPr>
                      <a:r>
                        <a:rPr lang="fr-FR" altLang="fr-FR" sz="2000" kern="1200" baseline="0" dirty="0" smtClean="0"/>
                        <a:t>Conserver la trace écrite des convocations et les supports signés et en transmettre les copies à la DRH</a:t>
                      </a:r>
                    </a:p>
                    <a:p>
                      <a:pPr marL="0" lvl="1" algn="ctr">
                        <a:buClr>
                          <a:srgbClr val="FF0066"/>
                        </a:buClr>
                      </a:pPr>
                      <a:endParaRPr lang="fr-FR" altLang="fr-FR" sz="2000" b="1" kern="1200" baseline="0" dirty="0" smtClean="0">
                        <a:solidFill>
                          <a:schemeClr val="bg1"/>
                        </a:solidFill>
                        <a:latin typeface="+mj-lt"/>
                        <a:ea typeface="+mn-ea"/>
                        <a:cs typeface="+mn-cs"/>
                      </a:endParaRPr>
                    </a:p>
                  </a:txBody>
                  <a:tcPr marT="45723" marB="45723" anchor="ctr"/>
                </a:tc>
                <a:tc>
                  <a:txBody>
                    <a:bodyPr/>
                    <a:lstStyle/>
                    <a:p>
                      <a:pPr algn="ctr"/>
                      <a:endParaRPr lang="fr-FR" sz="1050" dirty="0" smtClean="0"/>
                    </a:p>
                    <a:p>
                      <a:pPr algn="ctr"/>
                      <a:endParaRPr lang="fr-FR" sz="1050" kern="1200" dirty="0" smtClean="0"/>
                    </a:p>
                    <a:p>
                      <a:pPr algn="ctr"/>
                      <a:r>
                        <a:rPr lang="fr-FR" sz="2000" b="1" kern="1200" spc="100" dirty="0" smtClean="0">
                          <a:solidFill>
                            <a:srgbClr val="C00000"/>
                          </a:solidFill>
                        </a:rPr>
                        <a:t>9.</a:t>
                      </a:r>
                    </a:p>
                    <a:p>
                      <a:pPr marL="0" indent="0" algn="ctr"/>
                      <a:r>
                        <a:rPr lang="fr-FR" altLang="fr-FR" sz="2000" kern="1200" spc="100" dirty="0" smtClean="0"/>
                        <a:t>Suivre et exploiter les demandes ou engagements</a:t>
                      </a:r>
                    </a:p>
                    <a:p>
                      <a:pPr marL="0" indent="0" algn="ctr"/>
                      <a:endParaRPr lang="fr-FR" altLang="fr-FR" sz="2000" kern="1200" spc="100" dirty="0" smtClean="0"/>
                    </a:p>
                    <a:p>
                      <a:pPr marL="0" indent="0" algn="ctr"/>
                      <a:endParaRPr lang="fr-FR" sz="2000" b="1" i="0" kern="1200" spc="100" dirty="0" smtClean="0">
                        <a:solidFill>
                          <a:schemeClr val="tx1"/>
                        </a:solidFill>
                        <a:latin typeface="+mj-lt"/>
                        <a:ea typeface="ＭＳ Ｐゴシック" pitchFamily="34" charset="-128"/>
                        <a:cs typeface="+mn-cs"/>
                      </a:endParaRPr>
                    </a:p>
                  </a:txBody>
                  <a:tcPr marT="45723" marB="45723" anchor="ctr"/>
                </a:tc>
                <a:tc>
                  <a:txBody>
                    <a:bodyPr/>
                    <a:lstStyle/>
                    <a:p>
                      <a:pPr algn="ctr"/>
                      <a:r>
                        <a:rPr lang="fr-FR" altLang="fr-FR" sz="2000" b="1" kern="1200" baseline="0" dirty="0" smtClean="0">
                          <a:solidFill>
                            <a:srgbClr val="C00000"/>
                          </a:solidFill>
                        </a:rPr>
                        <a:t>10.</a:t>
                      </a:r>
                    </a:p>
                    <a:p>
                      <a:pPr algn="ctr"/>
                      <a:r>
                        <a:rPr lang="fr-FR" altLang="fr-FR" sz="2000" kern="1200" baseline="0" dirty="0" smtClean="0"/>
                        <a:t>Anticiper l’état des lieux : de quels résultats avez-vous bénéficié ?</a:t>
                      </a:r>
                    </a:p>
                    <a:p>
                      <a:pPr algn="ctr"/>
                      <a:endParaRPr lang="fr-FR" altLang="fr-FR" sz="2000" b="1" kern="1200" baseline="0" dirty="0" smtClean="0">
                        <a:solidFill>
                          <a:schemeClr val="tx1"/>
                        </a:solidFill>
                        <a:latin typeface="+mj-lt"/>
                        <a:ea typeface="+mn-ea"/>
                        <a:cs typeface="+mn-cs"/>
                      </a:endParaRPr>
                    </a:p>
                  </a:txBody>
                  <a:tcPr marT="45723" marB="45723" anchor="ctr"/>
                </a:tc>
              </a:tr>
            </a:tbl>
          </a:graphicData>
        </a:graphic>
      </p:graphicFrame>
      <p:cxnSp>
        <p:nvCxnSpPr>
          <p:cNvPr id="14" name="Connecteur droit 13"/>
          <p:cNvCxnSpPr/>
          <p:nvPr/>
        </p:nvCxnSpPr>
        <p:spPr>
          <a:xfrm>
            <a:off x="0" y="5064163"/>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0" y="156754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68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664" y="396476"/>
            <a:ext cx="10053536" cy="649313"/>
          </a:xfrm>
        </p:spPr>
        <p:txBody>
          <a:bodyPr>
            <a:normAutofit fontScale="90000"/>
          </a:bodyPr>
          <a:lstStyle/>
          <a:p>
            <a:r>
              <a:rPr lang="fr-FR" sz="3600" b="1" dirty="0">
                <a:solidFill>
                  <a:schemeClr val="tx2"/>
                </a:solidFill>
              </a:rPr>
              <a:t>les principaux dispositifs d’orientation et de formation </a:t>
            </a:r>
            <a:r>
              <a:rPr lang="fr-FR" dirty="0" smtClean="0">
                <a:solidFill>
                  <a:schemeClr val="tx2"/>
                </a:solidFill>
              </a:rPr>
              <a:t/>
            </a:r>
            <a:br>
              <a:rPr lang="fr-FR" dirty="0" smtClean="0">
                <a:solidFill>
                  <a:schemeClr val="tx2"/>
                </a:solidFill>
              </a:rPr>
            </a:br>
            <a:endParaRPr lang="fr-FR" dirty="0">
              <a:solidFill>
                <a:schemeClr val="tx2"/>
              </a:solidFill>
            </a:endParaRPr>
          </a:p>
        </p:txBody>
      </p:sp>
      <p:sp>
        <p:nvSpPr>
          <p:cNvPr id="3" name="Espace réservé du contenu 2"/>
          <p:cNvSpPr>
            <a:spLocks noGrp="1"/>
          </p:cNvSpPr>
          <p:nvPr>
            <p:ph idx="1"/>
          </p:nvPr>
        </p:nvSpPr>
        <p:spPr>
          <a:xfrm>
            <a:off x="328474" y="1411550"/>
            <a:ext cx="10415725" cy="4897810"/>
          </a:xfrm>
        </p:spPr>
        <p:txBody>
          <a:bodyPr/>
          <a:lstStyle/>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29</a:t>
            </a:fld>
            <a:endParaRPr lang="en-US" dirty="0"/>
          </a:p>
        </p:txBody>
      </p:sp>
      <p:sp>
        <p:nvSpPr>
          <p:cNvPr id="5" name="ZoneTexte 4"/>
          <p:cNvSpPr txBox="1"/>
          <p:nvPr/>
        </p:nvSpPr>
        <p:spPr>
          <a:xfrm>
            <a:off x="328474" y="762238"/>
            <a:ext cx="11227986" cy="2585323"/>
          </a:xfrm>
          <a:prstGeom prst="rect">
            <a:avLst/>
          </a:prstGeom>
          <a:noFill/>
        </p:spPr>
        <p:txBody>
          <a:bodyPr wrap="square" rtlCol="0">
            <a:spAutoFit/>
          </a:bodyPr>
          <a:lstStyle/>
          <a:p>
            <a:pPr fontAlgn="base"/>
            <a:r>
              <a:rPr lang="fr-FR" b="1" dirty="0"/>
              <a:t>La récente réforme de la </a:t>
            </a:r>
            <a:r>
              <a:rPr lang="fr-FR" b="1" dirty="0" smtClean="0"/>
              <a:t>formation professionnelle </a:t>
            </a:r>
            <a:r>
              <a:rPr lang="fr-FR" b="1" dirty="0"/>
              <a:t>complète la gamme d’outils à la disposition de chaque salarié pour définir son projet et suivre les évolutions de sa carrière. </a:t>
            </a:r>
            <a:endParaRPr lang="fr-FR" b="1" dirty="0" smtClean="0"/>
          </a:p>
          <a:p>
            <a:pPr fontAlgn="base"/>
            <a:r>
              <a:rPr lang="fr-FR" dirty="0"/>
              <a:t> </a:t>
            </a:r>
          </a:p>
          <a:p>
            <a:pPr fontAlgn="base"/>
            <a:r>
              <a:rPr lang="fr-FR" b="1" dirty="0"/>
              <a:t>Toute personne peut bénéficier du conseil en évolution professionnelle</a:t>
            </a:r>
            <a:r>
              <a:rPr lang="fr-FR" dirty="0"/>
              <a:t> dont l’objectif est de favoriser l’évolution et la sécurisation de son parcours professionnel. Ce conseil gratuit est mis en œuvre dans le cadre du service public régional de l’orientation et vous permet :</a:t>
            </a:r>
          </a:p>
          <a:p>
            <a:pPr fontAlgn="base"/>
            <a:r>
              <a:rPr lang="fr-FR" dirty="0"/>
              <a:t> </a:t>
            </a:r>
          </a:p>
          <a:p>
            <a:pPr fontAlgn="base"/>
            <a:r>
              <a:rPr lang="fr-FR" dirty="0" smtClean="0"/>
              <a:t>-</a:t>
            </a:r>
          </a:p>
          <a:p>
            <a:pPr fontAlgn="base"/>
            <a:endParaRPr lang="fr-FR" dirty="0"/>
          </a:p>
        </p:txBody>
      </p:sp>
      <p:pic>
        <p:nvPicPr>
          <p:cNvPr id="7" name="Image 6"/>
          <p:cNvPicPr>
            <a:picLocks noChangeAspect="1"/>
          </p:cNvPicPr>
          <p:nvPr/>
        </p:nvPicPr>
        <p:blipFill>
          <a:blip r:embed="rId2"/>
          <a:stretch>
            <a:fillRect/>
          </a:stretch>
        </p:blipFill>
        <p:spPr>
          <a:xfrm>
            <a:off x="604128" y="2922027"/>
            <a:ext cx="10101161" cy="2720015"/>
          </a:xfrm>
          <a:prstGeom prst="rect">
            <a:avLst/>
          </a:prstGeom>
        </p:spPr>
      </p:pic>
    </p:spTree>
    <p:extLst>
      <p:ext uri="{BB962C8B-B14F-4D97-AF65-F5344CB8AC3E}">
        <p14:creationId xmlns:p14="http://schemas.microsoft.com/office/powerpoint/2010/main" val="147546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870012" y="1402672"/>
            <a:ext cx="4900474" cy="3855957"/>
          </a:xfrm>
          <a:prstGeom prst="rect">
            <a:avLst/>
          </a:prstGeom>
        </p:spPr>
      </p:pic>
      <p:sp>
        <p:nvSpPr>
          <p:cNvPr id="2" name="Rectangle 1"/>
          <p:cNvSpPr/>
          <p:nvPr/>
        </p:nvSpPr>
        <p:spPr>
          <a:xfrm>
            <a:off x="9894498" y="905520"/>
            <a:ext cx="1509623" cy="218265"/>
          </a:xfrm>
          <a:prstGeom prst="rect">
            <a:avLst/>
          </a:prstGeom>
        </p:spPr>
        <p:txBody>
          <a:bodyPr wrap="square">
            <a:spAutoFit/>
          </a:bodyPr>
          <a:lstStyle/>
          <a:p>
            <a:pPr>
              <a:lnSpc>
                <a:spcPct val="107000"/>
              </a:lnSpc>
              <a:spcAft>
                <a:spcPts val="800"/>
              </a:spcAft>
            </a:pP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p:cNvSpPr txBox="1"/>
          <p:nvPr/>
        </p:nvSpPr>
        <p:spPr>
          <a:xfrm>
            <a:off x="8114191" y="781235"/>
            <a:ext cx="2982896" cy="6463308"/>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Loi du 5 septembre 2018</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sp>
        <p:nvSpPr>
          <p:cNvPr id="8" name="ZoneTexte 7"/>
          <p:cNvSpPr txBox="1"/>
          <p:nvPr/>
        </p:nvSpPr>
        <p:spPr>
          <a:xfrm>
            <a:off x="870012" y="781235"/>
            <a:ext cx="4341180" cy="461665"/>
          </a:xfrm>
          <a:prstGeom prst="rect">
            <a:avLst/>
          </a:prstGeom>
          <a:noFill/>
        </p:spPr>
        <p:txBody>
          <a:bodyPr wrap="square" rtlCol="0">
            <a:spAutoFit/>
          </a:bodyPr>
          <a:lstStyle/>
          <a:p>
            <a:r>
              <a:rPr lang="fr-FR" sz="2400" b="1" dirty="0" smtClean="0">
                <a:effectLst>
                  <a:outerShdw blurRad="38100" dist="38100" dir="2700000" algn="tl">
                    <a:srgbClr val="000000">
                      <a:alpha val="43137"/>
                    </a:srgbClr>
                  </a:outerShdw>
                </a:effectLst>
              </a:rPr>
              <a:t>Loi de mars 2014</a:t>
            </a:r>
            <a:endParaRPr lang="fr-FR" sz="2400" b="1" dirty="0">
              <a:effectLst>
                <a:outerShdw blurRad="38100" dist="38100" dir="2700000" algn="tl">
                  <a:srgbClr val="000000">
                    <a:alpha val="43137"/>
                  </a:srgbClr>
                </a:outerShdw>
              </a:effectLst>
            </a:endParaRPr>
          </a:p>
        </p:txBody>
      </p:sp>
      <p:pic>
        <p:nvPicPr>
          <p:cNvPr id="9" name="Image 8"/>
          <p:cNvPicPr>
            <a:picLocks noChangeAspect="1"/>
          </p:cNvPicPr>
          <p:nvPr/>
        </p:nvPicPr>
        <p:blipFill>
          <a:blip r:embed="rId3"/>
          <a:stretch>
            <a:fillRect/>
          </a:stretch>
        </p:blipFill>
        <p:spPr>
          <a:xfrm>
            <a:off x="5921406" y="1701180"/>
            <a:ext cx="5575177" cy="3557449"/>
          </a:xfrm>
          <a:prstGeom prst="rect">
            <a:avLst/>
          </a:prstGeom>
        </p:spPr>
      </p:pic>
    </p:spTree>
    <p:extLst>
      <p:ext uri="{BB962C8B-B14F-4D97-AF65-F5344CB8AC3E}">
        <p14:creationId xmlns:p14="http://schemas.microsoft.com/office/powerpoint/2010/main" val="2472501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2"/>
          <p:cNvSpPr>
            <a:spLocks noGrp="1"/>
          </p:cNvSpPr>
          <p:nvPr>
            <p:ph type="title"/>
          </p:nvPr>
        </p:nvSpPr>
        <p:spPr>
          <a:xfrm>
            <a:off x="1774581" y="521677"/>
            <a:ext cx="8891954" cy="580292"/>
          </a:xfrm>
        </p:spPr>
        <p:txBody>
          <a:bodyPr/>
          <a:lstStyle/>
          <a:p>
            <a:pPr>
              <a:defRPr/>
            </a:pPr>
            <a:r>
              <a:rPr lang="fr-FR" altLang="fr-FR" sz="3692" dirty="0">
                <a:solidFill>
                  <a:srgbClr val="002060"/>
                </a:solidFill>
                <a:latin typeface="Calibri" panose="020F0502020204030204" pitchFamily="34" charset="0"/>
                <a:cs typeface="Arial" charset="0"/>
              </a:rPr>
              <a:t>Le Compte Personnel de Formation </a:t>
            </a:r>
          </a:p>
        </p:txBody>
      </p:sp>
      <p:pic>
        <p:nvPicPr>
          <p:cNvPr id="27651" name="Picture 2" descr="D:\jklammer\travail\MARKETING STRAT ACTIVITE 2012_2013_2014\CHANTIER CEP_CPF\ATELIERS GROUPE PROJET\MATINALE CLT_JKS\IMAGE UNIVERSAL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1" y="1691055"/>
            <a:ext cx="902677" cy="80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descr="D:\jklammer\travail\MARKETING STRAT ACTIVITE 2012_2013_2014\CHANTIER CEP_CPF\ATELIERS GROUPE PROJET\MATINALE CLT_JKS\IMAGE PERSON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2667" y="3165232"/>
            <a:ext cx="901211" cy="78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D:\jklammer\travail\MARKETING STRAT ACTIVITE 2012_2013_2014\CHANTIER CEP_CPF\ATELIERS GROUPE PROJET\MATINALE CLT_JKS\IMAGE TRANSFER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643804"/>
            <a:ext cx="1044820" cy="9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ZoneTexte 2"/>
          <p:cNvSpPr txBox="1">
            <a:spLocks noChangeArrowheads="1"/>
          </p:cNvSpPr>
          <p:nvPr/>
        </p:nvSpPr>
        <p:spPr bwMode="auto">
          <a:xfrm>
            <a:off x="3379177" y="1368671"/>
            <a:ext cx="7307874" cy="178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4F67"/>
              </a:buClr>
              <a:buSzPct val="150000"/>
              <a:defRPr b="1">
                <a:solidFill>
                  <a:srgbClr val="9CA2B0"/>
                </a:solidFill>
                <a:latin typeface="Arial" panose="020B0604020202020204" pitchFamily="34" charset="0"/>
                <a:ea typeface="ＭＳ Ｐゴシック" panose="020B0600070205080204" pitchFamily="34" charset="-128"/>
              </a:defRPr>
            </a:lvl1pPr>
            <a:lvl2pPr marL="742950" indent="-285750">
              <a:spcBef>
                <a:spcPts val="400"/>
              </a:spcBef>
              <a:buClr>
                <a:srgbClr val="9A7B5F"/>
              </a:buClr>
              <a:buSzPct val="85000"/>
              <a:buFont typeface="Zapfdingbats"/>
              <a:buChar char="Ä"/>
              <a:defRPr b="1">
                <a:solidFill>
                  <a:srgbClr val="9A7B5F"/>
                </a:solidFill>
                <a:latin typeface="Arial" panose="020B0604020202020204" pitchFamily="34" charset="0"/>
                <a:ea typeface="ＭＳ Ｐゴシック" panose="020B0600070205080204" pitchFamily="34" charset="-128"/>
              </a:defRPr>
            </a:lvl2pPr>
            <a:lvl3pPr marL="1143000" indent="-228600">
              <a:buSzPct val="100000"/>
              <a:defRPr sz="1600">
                <a:solidFill>
                  <a:srgbClr val="9A7B5F"/>
                </a:solidFill>
                <a:latin typeface="Arial" panose="020B0604020202020204" pitchFamily="34" charset="0"/>
                <a:ea typeface="ＭＳ Ｐゴシック" panose="020B0600070205080204" pitchFamily="34" charset="-128"/>
              </a:defRPr>
            </a:lvl3pPr>
            <a:lvl4pPr marL="1600200" indent="-228600" defTabSz="628650">
              <a:spcBef>
                <a:spcPts val="300"/>
              </a:spcBef>
              <a:buClr>
                <a:srgbClr val="9CA2B0"/>
              </a:buClr>
              <a:buFont typeface="Arial" panose="020B0604020202020204" pitchFamily="34" charset="0"/>
              <a:buChar char="•"/>
              <a:defRPr sz="1400" b="1">
                <a:solidFill>
                  <a:srgbClr val="9CA2B0"/>
                </a:solidFill>
                <a:latin typeface="Arial" panose="020B0604020202020204" pitchFamily="34" charset="0"/>
                <a:ea typeface="ＭＳ Ｐゴシック" panose="020B0600070205080204" pitchFamily="34" charset="-128"/>
              </a:defRPr>
            </a:lvl4pPr>
            <a:lvl5pPr marL="2057400" indent="-228600">
              <a:spcBef>
                <a:spcPts val="300"/>
              </a:spcBef>
              <a:defRPr sz="1100" b="1">
                <a:solidFill>
                  <a:srgbClr val="9A7B5F"/>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9pPr>
          </a:lstStyle>
          <a:p>
            <a:pPr eaLnBrk="1" hangingPunct="1">
              <a:buClrTx/>
              <a:buSzTx/>
            </a:pPr>
            <a:endParaRPr lang="fr-FR" altLang="fr-FR" sz="2585">
              <a:solidFill>
                <a:srgbClr val="002060"/>
              </a:solidFill>
            </a:endParaRPr>
          </a:p>
          <a:p>
            <a:pPr eaLnBrk="1" hangingPunct="1">
              <a:buClrTx/>
              <a:buSzTx/>
            </a:pPr>
            <a:r>
              <a:rPr lang="fr-FR" altLang="fr-FR" sz="2954">
                <a:solidFill>
                  <a:srgbClr val="C00000"/>
                </a:solidFill>
                <a:latin typeface="Calibri" panose="020F0502020204030204" pitchFamily="34" charset="0"/>
              </a:rPr>
              <a:t>Universel</a:t>
            </a:r>
            <a:r>
              <a:rPr lang="fr-FR" altLang="fr-FR" sz="2954" b="0">
                <a:solidFill>
                  <a:srgbClr val="C00000"/>
                </a:solidFill>
                <a:latin typeface="Calibri" panose="020F0502020204030204" pitchFamily="34" charset="0"/>
              </a:rPr>
              <a:t> </a:t>
            </a:r>
          </a:p>
          <a:p>
            <a:pPr eaLnBrk="1" hangingPunct="1">
              <a:buClrTx/>
              <a:buSzTx/>
            </a:pPr>
            <a:r>
              <a:rPr lang="fr-FR" altLang="fr-FR" sz="1846">
                <a:solidFill>
                  <a:srgbClr val="002060"/>
                </a:solidFill>
                <a:latin typeface="Calibri" panose="020F0502020204030204" pitchFamily="34" charset="0"/>
              </a:rPr>
              <a:t>Pour tous, de l’entrée sur le marché du travail (16 ans ou 15 ans </a:t>
            </a:r>
          </a:p>
          <a:p>
            <a:pPr eaLnBrk="1" hangingPunct="1">
              <a:buClrTx/>
              <a:buSzTx/>
            </a:pPr>
            <a:r>
              <a:rPr lang="fr-FR" altLang="fr-FR" sz="1846">
                <a:solidFill>
                  <a:srgbClr val="002060"/>
                </a:solidFill>
                <a:latin typeface="Calibri" panose="020F0502020204030204" pitchFamily="34" charset="0"/>
              </a:rPr>
              <a:t>pour les apprentis) au départ à la retraite.</a:t>
            </a:r>
          </a:p>
          <a:p>
            <a:pPr eaLnBrk="1" hangingPunct="1">
              <a:buClrTx/>
              <a:buSzTx/>
            </a:pPr>
            <a:endParaRPr lang="fr-FR" altLang="fr-FR" b="0">
              <a:solidFill>
                <a:srgbClr val="002060"/>
              </a:solidFill>
              <a:latin typeface="Calibri" panose="020F0502020204030204" pitchFamily="34" charset="0"/>
              <a:cs typeface="Arial" panose="020B0604020202020204" pitchFamily="34" charset="0"/>
            </a:endParaRPr>
          </a:p>
        </p:txBody>
      </p:sp>
      <p:sp>
        <p:nvSpPr>
          <p:cNvPr id="27655" name="Rectangle 3"/>
          <p:cNvSpPr>
            <a:spLocks noChangeArrowheads="1"/>
          </p:cNvSpPr>
          <p:nvPr/>
        </p:nvSpPr>
        <p:spPr bwMode="auto">
          <a:xfrm>
            <a:off x="3459774" y="3175490"/>
            <a:ext cx="7029450" cy="111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4F67"/>
              </a:buClr>
              <a:buSzPct val="150000"/>
              <a:defRPr b="1">
                <a:solidFill>
                  <a:srgbClr val="9CA2B0"/>
                </a:solidFill>
                <a:latin typeface="Arial" panose="020B0604020202020204" pitchFamily="34" charset="0"/>
                <a:ea typeface="ＭＳ Ｐゴシック" panose="020B0600070205080204" pitchFamily="34" charset="-128"/>
              </a:defRPr>
            </a:lvl1pPr>
            <a:lvl2pPr marL="742950" indent="-285750">
              <a:spcBef>
                <a:spcPts val="400"/>
              </a:spcBef>
              <a:buClr>
                <a:srgbClr val="9A7B5F"/>
              </a:buClr>
              <a:buSzPct val="85000"/>
              <a:buFont typeface="Zapfdingbats"/>
              <a:buChar char="Ä"/>
              <a:defRPr b="1">
                <a:solidFill>
                  <a:srgbClr val="9A7B5F"/>
                </a:solidFill>
                <a:latin typeface="Arial" panose="020B0604020202020204" pitchFamily="34" charset="0"/>
                <a:ea typeface="ＭＳ Ｐゴシック" panose="020B0600070205080204" pitchFamily="34" charset="-128"/>
              </a:defRPr>
            </a:lvl2pPr>
            <a:lvl3pPr marL="1143000" indent="-228600">
              <a:buSzPct val="100000"/>
              <a:defRPr sz="1600">
                <a:solidFill>
                  <a:srgbClr val="9A7B5F"/>
                </a:solidFill>
                <a:latin typeface="Arial" panose="020B0604020202020204" pitchFamily="34" charset="0"/>
                <a:ea typeface="ＭＳ Ｐゴシック" panose="020B0600070205080204" pitchFamily="34" charset="-128"/>
              </a:defRPr>
            </a:lvl3pPr>
            <a:lvl4pPr marL="1600200" indent="-228600" defTabSz="628650">
              <a:spcBef>
                <a:spcPts val="300"/>
              </a:spcBef>
              <a:buClr>
                <a:srgbClr val="9CA2B0"/>
              </a:buClr>
              <a:buFont typeface="Arial" panose="020B0604020202020204" pitchFamily="34" charset="0"/>
              <a:buChar char="•"/>
              <a:defRPr sz="1400" b="1">
                <a:solidFill>
                  <a:srgbClr val="9CA2B0"/>
                </a:solidFill>
                <a:latin typeface="Arial" panose="020B0604020202020204" pitchFamily="34" charset="0"/>
                <a:ea typeface="ＭＳ Ｐゴシック" panose="020B0600070205080204" pitchFamily="34" charset="-128"/>
              </a:defRPr>
            </a:lvl4pPr>
            <a:lvl5pPr marL="2057400" indent="-228600">
              <a:spcBef>
                <a:spcPts val="300"/>
              </a:spcBef>
              <a:defRPr sz="1100" b="1">
                <a:solidFill>
                  <a:srgbClr val="9A7B5F"/>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9pPr>
          </a:lstStyle>
          <a:p>
            <a:pPr eaLnBrk="1" hangingPunct="1">
              <a:buClrTx/>
              <a:buSzTx/>
            </a:pPr>
            <a:r>
              <a:rPr lang="fr-FR" altLang="fr-FR" sz="2954">
                <a:solidFill>
                  <a:srgbClr val="C00000"/>
                </a:solidFill>
                <a:latin typeface="Calibri" panose="020F0502020204030204" pitchFamily="34" charset="0"/>
              </a:rPr>
              <a:t>Attaché à la personne</a:t>
            </a:r>
          </a:p>
          <a:p>
            <a:pPr eaLnBrk="1" hangingPunct="1">
              <a:buClrTx/>
              <a:buSzTx/>
            </a:pPr>
            <a:r>
              <a:rPr lang="fr-FR" altLang="fr-FR" sz="1846">
                <a:solidFill>
                  <a:srgbClr val="002060"/>
                </a:solidFill>
                <a:latin typeface="Calibri" panose="020F0502020204030204" pitchFamily="34" charset="0"/>
              </a:rPr>
              <a:t>Vrai droit individuel, mobilisable uniquement à l’initiative ou avec son accord exprès</a:t>
            </a:r>
            <a:r>
              <a:rPr lang="fr-FR" altLang="fr-FR" sz="1846">
                <a:solidFill>
                  <a:srgbClr val="002060"/>
                </a:solidFill>
              </a:rPr>
              <a:t>.</a:t>
            </a:r>
          </a:p>
        </p:txBody>
      </p:sp>
      <p:sp>
        <p:nvSpPr>
          <p:cNvPr id="27656" name="Rectangle 8"/>
          <p:cNvSpPr>
            <a:spLocks noChangeArrowheads="1"/>
          </p:cNvSpPr>
          <p:nvPr/>
        </p:nvSpPr>
        <p:spPr bwMode="auto">
          <a:xfrm>
            <a:off x="3459774" y="4558813"/>
            <a:ext cx="7029450" cy="111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4F67"/>
              </a:buClr>
              <a:buSzPct val="150000"/>
              <a:defRPr b="1">
                <a:solidFill>
                  <a:srgbClr val="9CA2B0"/>
                </a:solidFill>
                <a:latin typeface="Arial" panose="020B0604020202020204" pitchFamily="34" charset="0"/>
                <a:ea typeface="ＭＳ Ｐゴシック" panose="020B0600070205080204" pitchFamily="34" charset="-128"/>
              </a:defRPr>
            </a:lvl1pPr>
            <a:lvl2pPr marL="742950" indent="-285750">
              <a:spcBef>
                <a:spcPts val="400"/>
              </a:spcBef>
              <a:buClr>
                <a:srgbClr val="9A7B5F"/>
              </a:buClr>
              <a:buSzPct val="85000"/>
              <a:buFont typeface="Zapfdingbats"/>
              <a:buChar char="Ä"/>
              <a:defRPr b="1">
                <a:solidFill>
                  <a:srgbClr val="9A7B5F"/>
                </a:solidFill>
                <a:latin typeface="Arial" panose="020B0604020202020204" pitchFamily="34" charset="0"/>
                <a:ea typeface="ＭＳ Ｐゴシック" panose="020B0600070205080204" pitchFamily="34" charset="-128"/>
              </a:defRPr>
            </a:lvl2pPr>
            <a:lvl3pPr marL="1143000" indent="-228600">
              <a:buSzPct val="100000"/>
              <a:defRPr sz="1600">
                <a:solidFill>
                  <a:srgbClr val="9A7B5F"/>
                </a:solidFill>
                <a:latin typeface="Arial" panose="020B0604020202020204" pitchFamily="34" charset="0"/>
                <a:ea typeface="ＭＳ Ｐゴシック" panose="020B0600070205080204" pitchFamily="34" charset="-128"/>
              </a:defRPr>
            </a:lvl3pPr>
            <a:lvl4pPr marL="1600200" indent="-228600" defTabSz="628650">
              <a:spcBef>
                <a:spcPts val="300"/>
              </a:spcBef>
              <a:buClr>
                <a:srgbClr val="9CA2B0"/>
              </a:buClr>
              <a:buFont typeface="Arial" panose="020B0604020202020204" pitchFamily="34" charset="0"/>
              <a:buChar char="•"/>
              <a:defRPr sz="1400" b="1">
                <a:solidFill>
                  <a:srgbClr val="9CA2B0"/>
                </a:solidFill>
                <a:latin typeface="Arial" panose="020B0604020202020204" pitchFamily="34" charset="0"/>
                <a:ea typeface="ＭＳ Ｐゴシック" panose="020B0600070205080204" pitchFamily="34" charset="-128"/>
              </a:defRPr>
            </a:lvl4pPr>
            <a:lvl5pPr marL="2057400" indent="-228600">
              <a:spcBef>
                <a:spcPts val="300"/>
              </a:spcBef>
              <a:defRPr sz="1100" b="1">
                <a:solidFill>
                  <a:srgbClr val="9A7B5F"/>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300"/>
              </a:spcBef>
              <a:spcAft>
                <a:spcPct val="0"/>
              </a:spcAft>
              <a:defRPr sz="1100" b="1">
                <a:solidFill>
                  <a:srgbClr val="9A7B5F"/>
                </a:solidFill>
                <a:latin typeface="Arial" panose="020B0604020202020204" pitchFamily="34" charset="0"/>
                <a:ea typeface="ＭＳ Ｐゴシック" panose="020B0600070205080204" pitchFamily="34" charset="-128"/>
              </a:defRPr>
            </a:lvl9pPr>
          </a:lstStyle>
          <a:p>
            <a:pPr eaLnBrk="1" hangingPunct="1">
              <a:buClrTx/>
              <a:buSzTx/>
            </a:pPr>
            <a:r>
              <a:rPr lang="fr-FR" altLang="fr-FR" sz="2954">
                <a:solidFill>
                  <a:srgbClr val="C00000"/>
                </a:solidFill>
                <a:latin typeface="Calibri" panose="020F0502020204030204" pitchFamily="34" charset="0"/>
              </a:rPr>
              <a:t>Transférable</a:t>
            </a:r>
          </a:p>
          <a:p>
            <a:pPr eaLnBrk="1" hangingPunct="1">
              <a:buClrTx/>
              <a:buSzTx/>
            </a:pPr>
            <a:r>
              <a:rPr lang="fr-FR" altLang="fr-FR" sz="1846">
                <a:solidFill>
                  <a:srgbClr val="002060"/>
                </a:solidFill>
                <a:latin typeface="Calibri" panose="020F0502020204030204" pitchFamily="34" charset="0"/>
              </a:rPr>
              <a:t>La personne conserve ses droits quel que soit son statut (salarié ou demandeur d’emploi) et les conditions de départ</a:t>
            </a:r>
            <a:r>
              <a:rPr lang="fr-FR" altLang="fr-FR" sz="1846">
                <a:solidFill>
                  <a:srgbClr val="002060"/>
                </a:solidFill>
              </a:rPr>
              <a:t>.</a:t>
            </a:r>
          </a:p>
        </p:txBody>
      </p:sp>
      <p:pic>
        <p:nvPicPr>
          <p:cNvPr id="27657" name="Image 13" descr="LogoPPTcerné.psd"/>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7401" y="5873262"/>
            <a:ext cx="621323" cy="4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72714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2298" y="585217"/>
            <a:ext cx="10111903" cy="95720"/>
          </a:xfrm>
        </p:spPr>
        <p:txBody>
          <a:bodyPr>
            <a:normAutofit fontScale="90000"/>
          </a:bodyPr>
          <a:lstStyle/>
          <a:p>
            <a:r>
              <a:rPr lang="fr-FR" b="1" dirty="0" smtClean="0">
                <a:solidFill>
                  <a:schemeClr val="tx2"/>
                </a:solidFill>
              </a:rPr>
              <a:t>Le CPF – COMPTE PERSONNEL DE FORMATION</a:t>
            </a:r>
            <a:endParaRPr lang="fr-FR" b="1" dirty="0">
              <a:solidFill>
                <a:schemeClr val="tx2"/>
              </a:solidFill>
            </a:endParaRPr>
          </a:p>
        </p:txBody>
      </p:sp>
      <p:sp>
        <p:nvSpPr>
          <p:cNvPr id="3" name="Espace réservé du contenu 2"/>
          <p:cNvSpPr>
            <a:spLocks noGrp="1"/>
          </p:cNvSpPr>
          <p:nvPr>
            <p:ph idx="1"/>
          </p:nvPr>
        </p:nvSpPr>
        <p:spPr>
          <a:xfrm>
            <a:off x="437745" y="943584"/>
            <a:ext cx="10306455" cy="3035030"/>
          </a:xfrm>
        </p:spPr>
        <p:txBody>
          <a:bodyPr>
            <a:normAutofit/>
          </a:bodyPr>
          <a:lstStyle/>
          <a:p>
            <a:r>
              <a:rPr lang="fr-FR" dirty="0"/>
              <a:t>Le compte personnel de formation (CPF) est utilisable par tout salarié, tout au long de sa vie active, pour suivre une formation qualifiante. </a:t>
            </a:r>
            <a:endParaRPr lang="fr-FR" dirty="0" smtClean="0"/>
          </a:p>
          <a:p>
            <a:r>
              <a:rPr lang="fr-FR" dirty="0" smtClean="0"/>
              <a:t>Le </a:t>
            </a:r>
            <a:r>
              <a:rPr lang="fr-FR" dirty="0"/>
              <a:t>CPF a remplacé le droit individuel à la formation (</a:t>
            </a:r>
            <a:r>
              <a:rPr lang="fr-FR" dirty="0" err="1"/>
              <a:t>Dif</a:t>
            </a:r>
            <a:r>
              <a:rPr lang="fr-FR" dirty="0"/>
              <a:t>). </a:t>
            </a:r>
            <a:endParaRPr lang="fr-FR" dirty="0" smtClean="0"/>
          </a:p>
          <a:p>
            <a:r>
              <a:rPr lang="fr-FR" dirty="0" smtClean="0"/>
              <a:t>Toutefois</a:t>
            </a:r>
            <a:r>
              <a:rPr lang="fr-FR" dirty="0"/>
              <a:t>, les salariés ne perdent pas les heures acquises au titre du </a:t>
            </a:r>
            <a:r>
              <a:rPr lang="fr-FR" dirty="0" err="1"/>
              <a:t>Dif</a:t>
            </a:r>
            <a:r>
              <a:rPr lang="fr-FR" dirty="0"/>
              <a:t> et pourront les mobiliser jusqu'au 31 décembre 2020. </a:t>
            </a:r>
            <a:endParaRPr lang="fr-FR" dirty="0" smtClean="0"/>
          </a:p>
          <a:p>
            <a:r>
              <a:rPr lang="fr-FR" dirty="0" smtClean="0"/>
              <a:t>Depuis </a:t>
            </a:r>
            <a:r>
              <a:rPr lang="fr-FR" dirty="0"/>
              <a:t>le 1</a:t>
            </a:r>
            <a:r>
              <a:rPr lang="fr-FR" baseline="30000" dirty="0"/>
              <a:t>er</a:t>
            </a:r>
            <a:r>
              <a:rPr lang="fr-FR" dirty="0"/>
              <a:t>janvier 2019, il est alimenté en euros et non plus en heures. Le CPF fait partie du compte personnel d'activité (CPA).</a:t>
            </a:r>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31</a:t>
            </a:fld>
            <a:endParaRPr lang="en-US" dirty="0"/>
          </a:p>
        </p:txBody>
      </p:sp>
      <p:sp>
        <p:nvSpPr>
          <p:cNvPr id="5" name="ZoneTexte 4"/>
          <p:cNvSpPr txBox="1"/>
          <p:nvPr/>
        </p:nvSpPr>
        <p:spPr>
          <a:xfrm>
            <a:off x="1906621" y="3725693"/>
            <a:ext cx="8300125" cy="2308324"/>
          </a:xfrm>
          <a:prstGeom prst="rect">
            <a:avLst/>
          </a:prstGeom>
          <a:noFill/>
        </p:spPr>
        <p:txBody>
          <a:bodyPr wrap="square" rtlCol="0">
            <a:spAutoFit/>
          </a:bodyPr>
          <a:lstStyle/>
          <a:p>
            <a:r>
              <a:rPr lang="fr-FR" dirty="0" smtClean="0"/>
              <a:t>Il permet :</a:t>
            </a:r>
            <a:endParaRPr lang="fr-FR" dirty="0"/>
          </a:p>
          <a:p>
            <a:r>
              <a:rPr lang="fr-FR" dirty="0" smtClean="0"/>
              <a:t>- d'acquérir </a:t>
            </a:r>
            <a:r>
              <a:rPr lang="fr-FR" dirty="0"/>
              <a:t>une qualification (diplôme, titre professionnel, etc.),</a:t>
            </a:r>
          </a:p>
          <a:p>
            <a:r>
              <a:rPr lang="fr-FR" dirty="0" smtClean="0"/>
              <a:t>- d'acquérir</a:t>
            </a:r>
            <a:r>
              <a:rPr lang="fr-FR" dirty="0"/>
              <a:t> </a:t>
            </a:r>
            <a:r>
              <a:rPr lang="fr-FR" u="sng" dirty="0">
                <a:hlinkClick r:id="rId2"/>
              </a:rPr>
              <a:t>le socle de connaissances et de compétences</a:t>
            </a:r>
            <a:r>
              <a:rPr lang="fr-FR" dirty="0"/>
              <a:t>,</a:t>
            </a:r>
          </a:p>
          <a:p>
            <a:r>
              <a:rPr lang="fr-FR" dirty="0" smtClean="0"/>
              <a:t>- d'être </a:t>
            </a:r>
            <a:r>
              <a:rPr lang="fr-FR" dirty="0"/>
              <a:t>accompagné pour la </a:t>
            </a:r>
            <a:r>
              <a:rPr lang="fr-FR" u="sng" dirty="0">
                <a:hlinkClick r:id="rId3"/>
              </a:rPr>
              <a:t>validation des acquis de l'expérience (VAE)</a:t>
            </a:r>
            <a:r>
              <a:rPr lang="fr-FR" dirty="0"/>
              <a:t>,</a:t>
            </a:r>
          </a:p>
          <a:p>
            <a:r>
              <a:rPr lang="fr-FR" dirty="0" smtClean="0"/>
              <a:t>-  </a:t>
            </a:r>
            <a:r>
              <a:rPr lang="fr-FR" dirty="0"/>
              <a:t>de réaliser un bilan de compétences,</a:t>
            </a:r>
          </a:p>
          <a:p>
            <a:r>
              <a:rPr lang="fr-FR" dirty="0" smtClean="0"/>
              <a:t>-  </a:t>
            </a:r>
            <a:r>
              <a:rPr lang="fr-FR" dirty="0"/>
              <a:t>de préparer l'épreuve théorique du code de la route et l'épreuve pratique du permis de conduire,</a:t>
            </a:r>
          </a:p>
          <a:p>
            <a:r>
              <a:rPr lang="fr-FR" dirty="0" smtClean="0"/>
              <a:t>- </a:t>
            </a:r>
            <a:r>
              <a:rPr lang="fr-FR" dirty="0"/>
              <a:t>de créer ou reprendre une </a:t>
            </a:r>
            <a:r>
              <a:rPr lang="fr-FR" dirty="0" smtClean="0"/>
              <a:t>entreprise</a:t>
            </a:r>
            <a:endParaRPr lang="fr-FR" dirty="0"/>
          </a:p>
        </p:txBody>
      </p:sp>
    </p:spTree>
    <p:extLst>
      <p:ext uri="{BB962C8B-B14F-4D97-AF65-F5344CB8AC3E}">
        <p14:creationId xmlns:p14="http://schemas.microsoft.com/office/powerpoint/2010/main" val="565665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a:xfrm>
            <a:off x="1774826" y="115888"/>
            <a:ext cx="8893175" cy="1009650"/>
          </a:xfrm>
        </p:spPr>
        <p:txBody>
          <a:bodyPr/>
          <a:lstStyle/>
          <a:p>
            <a:pPr>
              <a:lnSpc>
                <a:spcPct val="100000"/>
              </a:lnSpc>
              <a:defRPr/>
            </a:pPr>
            <a:r>
              <a:rPr lang="fr-FR" sz="3200" cap="none" dirty="0">
                <a:solidFill>
                  <a:srgbClr val="86AFC4"/>
                </a:solidFill>
                <a:cs typeface="Arial" panose="020B0604020202020204" pitchFamily="34" charset="0"/>
              </a:rPr>
              <a:t>LE COMPTE PERSONNEL DE FORMATION</a:t>
            </a:r>
            <a:br>
              <a:rPr lang="fr-FR" sz="3200" cap="none" dirty="0">
                <a:solidFill>
                  <a:srgbClr val="86AFC4"/>
                </a:solidFill>
                <a:cs typeface="Arial" panose="020B0604020202020204" pitchFamily="34" charset="0"/>
              </a:rPr>
            </a:br>
            <a:endParaRPr lang="fr-FR" sz="3200" cap="none" dirty="0">
              <a:solidFill>
                <a:schemeClr val="tx1">
                  <a:lumMod val="75000"/>
                  <a:lumOff val="25000"/>
                </a:schemeClr>
              </a:solidFill>
            </a:endParaRPr>
          </a:p>
        </p:txBody>
      </p:sp>
      <p:pic>
        <p:nvPicPr>
          <p:cNvPr id="59395" name="Image 13" descr="LogoPPTcerné.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09085"/>
            <a:ext cx="62071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40860" y="6108970"/>
            <a:ext cx="7376795" cy="369332"/>
          </a:xfrm>
          <a:prstGeom prst="rect">
            <a:avLst/>
          </a:prstGeom>
        </p:spPr>
        <p:txBody>
          <a:bodyPr wrap="square">
            <a:spAutoFit/>
          </a:bodyPr>
          <a:lstStyle/>
          <a:p>
            <a:pPr defTabSz="914400" fontAlgn="base">
              <a:spcBef>
                <a:spcPct val="0"/>
              </a:spcBef>
              <a:spcAft>
                <a:spcPct val="0"/>
              </a:spcAft>
            </a:pPr>
            <a:r>
              <a:rPr lang="fr-FR" b="1" dirty="0">
                <a:solidFill>
                  <a:srgbClr val="0B6BA8"/>
                </a:solidFill>
                <a:latin typeface="roboto_regular"/>
                <a:cs typeface="Arial" panose="020B0604020202020204" pitchFamily="34" charset="0"/>
              </a:rPr>
              <a:t>Plus je dépense, plus je m’enrichis !</a:t>
            </a:r>
            <a:endParaRPr lang="fr-FR" dirty="0">
              <a:solidFill>
                <a:srgbClr val="414856"/>
              </a:solidFill>
              <a:latin typeface="roboto_regular"/>
              <a:cs typeface="Arial" panose="020B0604020202020204" pitchFamily="34" charset="0"/>
            </a:endParaRPr>
          </a:p>
        </p:txBody>
      </p:sp>
      <p:sp>
        <p:nvSpPr>
          <p:cNvPr id="3" name="Rectangle 2"/>
          <p:cNvSpPr/>
          <p:nvPr/>
        </p:nvSpPr>
        <p:spPr>
          <a:xfrm>
            <a:off x="408127" y="1552501"/>
            <a:ext cx="7043259" cy="2308324"/>
          </a:xfrm>
          <a:prstGeom prst="rect">
            <a:avLst/>
          </a:prstGeom>
          <a:ln w="19050">
            <a:solidFill>
              <a:schemeClr val="tx2">
                <a:lumMod val="90000"/>
                <a:lumOff val="10000"/>
              </a:schemeClr>
            </a:solidFill>
          </a:ln>
        </p:spPr>
        <p:txBody>
          <a:bodyPr wrap="square">
            <a:spAutoFit/>
          </a:bodyPr>
          <a:lstStyle/>
          <a:p>
            <a:pPr defTabSz="914400" fontAlgn="base">
              <a:spcBef>
                <a:spcPct val="0"/>
              </a:spcBef>
              <a:spcAft>
                <a:spcPct val="0"/>
              </a:spcAft>
            </a:pPr>
            <a:r>
              <a:rPr lang="fr-FR" dirty="0">
                <a:solidFill>
                  <a:prstClr val="black"/>
                </a:solidFill>
                <a:cs typeface="Arial" panose="020B0604020202020204" pitchFamily="34" charset="0"/>
              </a:rPr>
              <a:t>L'alimentation du compte se fait à hauteur de </a:t>
            </a:r>
            <a:r>
              <a:rPr lang="fr-FR" b="1" dirty="0">
                <a:solidFill>
                  <a:srgbClr val="ED7601"/>
                </a:solidFill>
                <a:cs typeface="Arial" panose="020B0604020202020204" pitchFamily="34" charset="0"/>
              </a:rPr>
              <a:t>800 € par année de travail</a:t>
            </a:r>
            <a:r>
              <a:rPr lang="fr-FR" dirty="0">
                <a:solidFill>
                  <a:prstClr val="black"/>
                </a:solidFill>
                <a:cs typeface="Arial" panose="020B0604020202020204" pitchFamily="34" charset="0"/>
              </a:rPr>
              <a:t>, dans la limite d'un </a:t>
            </a:r>
            <a:r>
              <a:rPr lang="fr-FR" b="1" dirty="0">
                <a:solidFill>
                  <a:prstClr val="black"/>
                </a:solidFill>
                <a:cs typeface="Arial" panose="020B0604020202020204" pitchFamily="34" charset="0"/>
              </a:rPr>
              <a:t>plafond de 8 000 €</a:t>
            </a:r>
            <a:r>
              <a:rPr lang="fr-FR" dirty="0">
                <a:solidFill>
                  <a:prstClr val="black"/>
                </a:solidFill>
                <a:cs typeface="Arial" panose="020B0604020202020204" pitchFamily="34" charset="0"/>
              </a:rPr>
              <a:t>, pour un </a:t>
            </a:r>
            <a:r>
              <a:rPr lang="fr-FR" b="1" dirty="0">
                <a:solidFill>
                  <a:srgbClr val="ED7601"/>
                </a:solidFill>
                <a:cs typeface="Arial" panose="020B0604020202020204" pitchFamily="34" charset="0"/>
              </a:rPr>
              <a:t>salarié à temps plein qui n'a pas atteint un niveau de qualification sanctionné par </a:t>
            </a:r>
            <a:r>
              <a:rPr lang="fr-FR" dirty="0">
                <a:solidFill>
                  <a:prstClr val="black"/>
                </a:solidFill>
                <a:cs typeface="Arial" panose="020B0604020202020204" pitchFamily="34" charset="0"/>
              </a:rPr>
              <a:t>:</a:t>
            </a:r>
          </a:p>
          <a:p>
            <a:pPr defTabSz="914400" fontAlgn="base">
              <a:spcBef>
                <a:spcPct val="0"/>
              </a:spcBef>
              <a:spcAft>
                <a:spcPct val="0"/>
              </a:spcAft>
            </a:pPr>
            <a:endParaRPr lang="fr-FR" dirty="0">
              <a:solidFill>
                <a:prstClr val="black"/>
              </a:solidFill>
              <a:cs typeface="Arial" panose="020B0604020202020204" pitchFamily="34" charset="0"/>
            </a:endParaRPr>
          </a:p>
          <a:p>
            <a:pPr defTabSz="914400" fontAlgn="base">
              <a:spcBef>
                <a:spcPct val="0"/>
              </a:spcBef>
              <a:spcAft>
                <a:spcPct val="0"/>
              </a:spcAft>
            </a:pPr>
            <a:r>
              <a:rPr lang="fr-FR" dirty="0">
                <a:solidFill>
                  <a:prstClr val="black"/>
                </a:solidFill>
                <a:cs typeface="Arial" panose="020B0604020202020204" pitchFamily="34" charset="0"/>
              </a:rPr>
              <a:t>- un diplôme de CAP/BEP,</a:t>
            </a:r>
          </a:p>
          <a:p>
            <a:pPr defTabSz="914400" fontAlgn="base">
              <a:spcBef>
                <a:spcPct val="0"/>
              </a:spcBef>
              <a:spcAft>
                <a:spcPct val="0"/>
              </a:spcAft>
            </a:pPr>
            <a:r>
              <a:rPr lang="fr-FR" dirty="0">
                <a:solidFill>
                  <a:prstClr val="black"/>
                </a:solidFill>
                <a:cs typeface="Arial" panose="020B0604020202020204" pitchFamily="34" charset="0"/>
              </a:rPr>
              <a:t>- un titre professionnel enregistré et classé au niveau 5 du RNCP,</a:t>
            </a:r>
          </a:p>
          <a:p>
            <a:pPr defTabSz="914400" fontAlgn="base">
              <a:spcBef>
                <a:spcPct val="0"/>
              </a:spcBef>
              <a:spcAft>
                <a:spcPct val="0"/>
              </a:spcAft>
            </a:pPr>
            <a:r>
              <a:rPr lang="fr-FR" dirty="0">
                <a:solidFill>
                  <a:prstClr val="black"/>
                </a:solidFill>
                <a:cs typeface="Arial" panose="020B0604020202020204" pitchFamily="34" charset="0"/>
              </a:rPr>
              <a:t>- une certification reconnue par une convention collective nationale de branche.</a:t>
            </a:r>
          </a:p>
        </p:txBody>
      </p:sp>
      <p:sp>
        <p:nvSpPr>
          <p:cNvPr id="6" name="ZoneTexte 5"/>
          <p:cNvSpPr txBox="1"/>
          <p:nvPr/>
        </p:nvSpPr>
        <p:spPr>
          <a:xfrm>
            <a:off x="408127" y="753304"/>
            <a:ext cx="10944051" cy="369332"/>
          </a:xfrm>
          <a:prstGeom prst="rect">
            <a:avLst/>
          </a:prstGeom>
          <a:noFill/>
        </p:spPr>
        <p:txBody>
          <a:bodyPr wrap="square" rtlCol="0">
            <a:spAutoFit/>
          </a:bodyPr>
          <a:lstStyle/>
          <a:p>
            <a:pPr defTabSz="914400" fontAlgn="base">
              <a:spcBef>
                <a:spcPct val="0"/>
              </a:spcBef>
              <a:spcAft>
                <a:spcPct val="0"/>
              </a:spcAft>
            </a:pPr>
            <a:r>
              <a:rPr lang="fr-FR" dirty="0">
                <a:solidFill>
                  <a:prstClr val="black"/>
                </a:solidFill>
                <a:cs typeface="Arial" panose="020B0604020202020204" pitchFamily="34" charset="0"/>
              </a:rPr>
              <a:t>Alimentation CPF </a:t>
            </a:r>
            <a:r>
              <a:rPr lang="fr-FR" b="1" dirty="0">
                <a:solidFill>
                  <a:srgbClr val="ED7601"/>
                </a:solidFill>
                <a:cs typeface="Arial" panose="020B0604020202020204" pitchFamily="34" charset="0"/>
              </a:rPr>
              <a:t>pour tous </a:t>
            </a:r>
            <a:r>
              <a:rPr lang="fr-FR" dirty="0">
                <a:solidFill>
                  <a:prstClr val="black"/>
                </a:solidFill>
                <a:cs typeface="Arial" panose="020B0604020202020204" pitchFamily="34" charset="0"/>
              </a:rPr>
              <a:t>: </a:t>
            </a:r>
            <a:r>
              <a:rPr lang="fr-FR" b="1" dirty="0">
                <a:solidFill>
                  <a:srgbClr val="ED7601"/>
                </a:solidFill>
                <a:cs typeface="Arial" panose="020B0604020202020204" pitchFamily="34" charset="0"/>
              </a:rPr>
              <a:t>500</a:t>
            </a:r>
            <a:r>
              <a:rPr lang="fr-FR" dirty="0">
                <a:solidFill>
                  <a:prstClr val="black"/>
                </a:solidFill>
                <a:cs typeface="Arial" panose="020B0604020202020204" pitchFamily="34" charset="0"/>
              </a:rPr>
              <a:t> </a:t>
            </a:r>
            <a:r>
              <a:rPr lang="fr-FR" b="1" dirty="0">
                <a:solidFill>
                  <a:srgbClr val="ED7601"/>
                </a:solidFill>
                <a:cs typeface="Arial" panose="020B0604020202020204" pitchFamily="34" charset="0"/>
              </a:rPr>
              <a:t>€</a:t>
            </a:r>
            <a:r>
              <a:rPr lang="fr-FR" dirty="0">
                <a:solidFill>
                  <a:srgbClr val="ED7601"/>
                </a:solidFill>
                <a:cs typeface="Arial" panose="020B0604020202020204" pitchFamily="34" charset="0"/>
              </a:rPr>
              <a:t> </a:t>
            </a:r>
            <a:r>
              <a:rPr lang="fr-FR" dirty="0">
                <a:solidFill>
                  <a:prstClr val="black"/>
                </a:solidFill>
                <a:cs typeface="Arial" panose="020B0604020202020204" pitchFamily="34" charset="0"/>
              </a:rPr>
              <a:t>à partir de avril 2020, acquis au cours de l’année 2019, </a:t>
            </a:r>
            <a:r>
              <a:rPr lang="fr-FR" b="1" dirty="0">
                <a:solidFill>
                  <a:prstClr val="black"/>
                </a:solidFill>
                <a:cs typeface="Arial" panose="020B0604020202020204" pitchFamily="34" charset="0"/>
              </a:rPr>
              <a:t>plafond de 5000 €</a:t>
            </a:r>
          </a:p>
        </p:txBody>
      </p:sp>
      <p:sp>
        <p:nvSpPr>
          <p:cNvPr id="4" name="ZoneTexte 3"/>
          <p:cNvSpPr txBox="1"/>
          <p:nvPr/>
        </p:nvSpPr>
        <p:spPr>
          <a:xfrm>
            <a:off x="87549" y="4056435"/>
            <a:ext cx="10651787" cy="1200329"/>
          </a:xfrm>
          <a:prstGeom prst="rect">
            <a:avLst/>
          </a:prstGeom>
          <a:noFill/>
        </p:spPr>
        <p:txBody>
          <a:bodyPr wrap="square" rtlCol="0">
            <a:spAutoFit/>
          </a:bodyPr>
          <a:lstStyle/>
          <a:p>
            <a:r>
              <a:rPr lang="fr-FR" dirty="0">
                <a:hlinkClick r:id="rId4"/>
              </a:rPr>
              <a:t>https://certificationprofessionnelle.fr</a:t>
            </a:r>
            <a:r>
              <a:rPr lang="fr-FR" dirty="0" smtClean="0">
                <a:hlinkClick r:id="rId4"/>
              </a:rPr>
              <a:t>/</a:t>
            </a:r>
            <a:endParaRPr lang="fr-FR" dirty="0" smtClean="0"/>
          </a:p>
          <a:p>
            <a:endParaRPr lang="fr-FR" dirty="0"/>
          </a:p>
          <a:p>
            <a:endParaRPr lang="fr-FR" dirty="0" smtClean="0"/>
          </a:p>
          <a:p>
            <a:endParaRPr lang="fr-FR" dirty="0"/>
          </a:p>
        </p:txBody>
      </p:sp>
      <p:pic>
        <p:nvPicPr>
          <p:cNvPr id="7" name="Image 6"/>
          <p:cNvPicPr>
            <a:picLocks noChangeAspect="1"/>
          </p:cNvPicPr>
          <p:nvPr/>
        </p:nvPicPr>
        <p:blipFill>
          <a:blip r:embed="rId5"/>
          <a:stretch>
            <a:fillRect/>
          </a:stretch>
        </p:blipFill>
        <p:spPr>
          <a:xfrm>
            <a:off x="4231532" y="3860825"/>
            <a:ext cx="2869659" cy="1946529"/>
          </a:xfrm>
          <a:prstGeom prst="rect">
            <a:avLst/>
          </a:prstGeom>
        </p:spPr>
      </p:pic>
      <p:sp>
        <p:nvSpPr>
          <p:cNvPr id="8" name="ZoneTexte 7"/>
          <p:cNvSpPr txBox="1"/>
          <p:nvPr/>
        </p:nvSpPr>
        <p:spPr>
          <a:xfrm>
            <a:off x="8278238" y="1552501"/>
            <a:ext cx="3268494" cy="4524315"/>
          </a:xfrm>
          <a:prstGeom prst="rect">
            <a:avLst/>
          </a:prstGeom>
          <a:noFill/>
        </p:spPr>
        <p:txBody>
          <a:bodyPr wrap="square" rtlCol="0">
            <a:spAutoFit/>
          </a:bodyPr>
          <a:lstStyle/>
          <a:p>
            <a:r>
              <a:rPr lang="fr-FR" dirty="0"/>
              <a:t>Un CPF "à la main de </a:t>
            </a:r>
            <a:r>
              <a:rPr lang="fr-FR" dirty="0" smtClean="0"/>
              <a:t>l’individu«  - nouvelle application à l’automne 2919</a:t>
            </a:r>
          </a:p>
          <a:p>
            <a:endParaRPr lang="fr-FR" dirty="0"/>
          </a:p>
          <a:p>
            <a:r>
              <a:rPr lang="fr-FR" dirty="0" smtClean="0"/>
              <a:t>31</a:t>
            </a:r>
            <a:r>
              <a:rPr lang="fr-FR" dirty="0"/>
              <a:t>% des actifs déclarent "avoir ouvert leur compte personnel de formation en ligne", contre 20 % l’année précédente. </a:t>
            </a:r>
            <a:endParaRPr lang="fr-FR" dirty="0" smtClean="0"/>
          </a:p>
          <a:p>
            <a:endParaRPr lang="fr-FR" dirty="0"/>
          </a:p>
          <a:p>
            <a:r>
              <a:rPr lang="fr-FR" dirty="0" smtClean="0"/>
              <a:t>Et </a:t>
            </a:r>
            <a:r>
              <a:rPr lang="fr-FR" dirty="0"/>
              <a:t>7,2 % des actifs ont bénéficié d’une formation dans le cadre de leur CPF. </a:t>
            </a:r>
            <a:endParaRPr lang="fr-FR" dirty="0" smtClean="0"/>
          </a:p>
          <a:p>
            <a:endParaRPr lang="fr-FR" dirty="0"/>
          </a:p>
          <a:p>
            <a:r>
              <a:rPr lang="fr-FR" dirty="0" smtClean="0"/>
              <a:t>Mais </a:t>
            </a:r>
            <a:r>
              <a:rPr lang="fr-FR" dirty="0"/>
              <a:t>dans un même temps, près d’un actif sur quatre semble ignorer ce qu’est le CPF.</a:t>
            </a:r>
          </a:p>
        </p:txBody>
      </p:sp>
    </p:spTree>
    <p:extLst>
      <p:ext uri="{BB962C8B-B14F-4D97-AF65-F5344CB8AC3E}">
        <p14:creationId xmlns:p14="http://schemas.microsoft.com/office/powerpoint/2010/main" val="199451842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09696" y="541110"/>
            <a:ext cx="10506295" cy="5195910"/>
          </a:xfrm>
          <a:prstGeom prst="rect">
            <a:avLst/>
          </a:prstGeom>
        </p:spPr>
      </p:pic>
      <p:sp>
        <p:nvSpPr>
          <p:cNvPr id="3" name="Espace réservé du texte 2"/>
          <p:cNvSpPr>
            <a:spLocks noGrp="1"/>
          </p:cNvSpPr>
          <p:nvPr>
            <p:ph type="body" sz="quarter" idx="10"/>
          </p:nvPr>
        </p:nvSpPr>
        <p:spPr/>
        <p:txBody>
          <a:bodyPr/>
          <a:lstStyle/>
          <a:p>
            <a:endParaRPr lang="fr-FR" dirty="0"/>
          </a:p>
        </p:txBody>
      </p:sp>
    </p:spTree>
    <p:extLst>
      <p:ext uri="{BB962C8B-B14F-4D97-AF65-F5344CB8AC3E}">
        <p14:creationId xmlns:p14="http://schemas.microsoft.com/office/powerpoint/2010/main" val="10208212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t="11662" r="4474" b="3984"/>
          <a:stretch/>
        </p:blipFill>
        <p:spPr>
          <a:xfrm>
            <a:off x="824763" y="273837"/>
            <a:ext cx="9088947" cy="4492716"/>
          </a:xfrm>
          <a:prstGeom prst="rect">
            <a:avLst/>
          </a:prstGeom>
        </p:spPr>
      </p:pic>
      <p:sp>
        <p:nvSpPr>
          <p:cNvPr id="5" name="Rectangle 4"/>
          <p:cNvSpPr/>
          <p:nvPr/>
        </p:nvSpPr>
        <p:spPr>
          <a:xfrm>
            <a:off x="7313747" y="4973616"/>
            <a:ext cx="864096" cy="504056"/>
          </a:xfrm>
          <a:prstGeom prst="rect">
            <a:avLst/>
          </a:prstGeom>
          <a:ln>
            <a:noFill/>
          </a:ln>
        </p:spPr>
        <p:style>
          <a:lnRef idx="1">
            <a:schemeClr val="accent1"/>
          </a:lnRef>
          <a:fillRef idx="1001">
            <a:schemeClr val="l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FR">
              <a:solidFill>
                <a:prstClr val="white"/>
              </a:solidFill>
            </a:endParaRPr>
          </a:p>
        </p:txBody>
      </p:sp>
      <p:sp>
        <p:nvSpPr>
          <p:cNvPr id="2" name="ZoneTexte 1"/>
          <p:cNvSpPr txBox="1"/>
          <p:nvPr/>
        </p:nvSpPr>
        <p:spPr>
          <a:xfrm>
            <a:off x="824763" y="4766553"/>
            <a:ext cx="9319098" cy="1754326"/>
          </a:xfrm>
          <a:prstGeom prst="rect">
            <a:avLst/>
          </a:prstGeom>
          <a:noFill/>
        </p:spPr>
        <p:txBody>
          <a:bodyPr wrap="square" rtlCol="0">
            <a:spAutoFit/>
          </a:bodyPr>
          <a:lstStyle/>
          <a:p>
            <a:r>
              <a:rPr lang="fr-FR" dirty="0"/>
              <a:t>Dès le 1er janvier 2019, chaque actif (hors agents publics) dispose d’un CPF crédité en euros et non plus en heures :</a:t>
            </a:r>
          </a:p>
          <a:p>
            <a:r>
              <a:rPr lang="fr-FR" b="1" dirty="0"/>
              <a:t>500 €/an</a:t>
            </a:r>
            <a:r>
              <a:rPr lang="fr-FR" dirty="0"/>
              <a:t> pour se former (plafonné à 5 000 €)</a:t>
            </a:r>
          </a:p>
          <a:p>
            <a:r>
              <a:rPr lang="fr-FR" b="1" dirty="0"/>
              <a:t>800 €/an</a:t>
            </a:r>
            <a:r>
              <a:rPr lang="fr-FR" dirty="0"/>
              <a:t> pour les moins qualifiés (plafonné à 8 000 €</a:t>
            </a:r>
            <a:r>
              <a:rPr lang="fr-FR" dirty="0" smtClean="0"/>
              <a:t>) (n’ayant </a:t>
            </a:r>
            <a:r>
              <a:rPr lang="fr-FR" dirty="0"/>
              <a:t>pas un niveau V de </a:t>
            </a:r>
            <a:r>
              <a:rPr lang="fr-FR" dirty="0" err="1" smtClean="0"/>
              <a:t>qualif</a:t>
            </a:r>
            <a:r>
              <a:rPr lang="fr-FR" dirty="0" smtClean="0"/>
              <a:t>. CAP)</a:t>
            </a:r>
            <a:endParaRPr lang="fr-FR" dirty="0"/>
          </a:p>
          <a:p>
            <a:r>
              <a:rPr lang="fr-FR" dirty="0"/>
              <a:t>Tout titulaire du Compte Personnel de Formation peut bénéficier d’abondements : Employeur, OPCO, Régions, Pôle Emploi.</a:t>
            </a:r>
          </a:p>
        </p:txBody>
      </p:sp>
    </p:spTree>
    <p:extLst>
      <p:ext uri="{BB962C8B-B14F-4D97-AF65-F5344CB8AC3E}">
        <p14:creationId xmlns:p14="http://schemas.microsoft.com/office/powerpoint/2010/main" val="274712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chemeClr val="tx2"/>
                </a:solidFill>
              </a:rPr>
              <a:t>La VAE - Validation des acquis de l’</a:t>
            </a:r>
            <a:r>
              <a:rPr lang="fr-FR" sz="3600" b="1" dirty="0" err="1" smtClean="0">
                <a:solidFill>
                  <a:schemeClr val="tx2"/>
                </a:solidFill>
              </a:rPr>
              <a:t>experience</a:t>
            </a:r>
            <a:endParaRPr lang="fr-FR" sz="3600" b="1" dirty="0">
              <a:solidFill>
                <a:schemeClr val="tx2"/>
              </a:solidFill>
            </a:endParaRPr>
          </a:p>
        </p:txBody>
      </p:sp>
      <p:pic>
        <p:nvPicPr>
          <p:cNvPr id="5" name="Espace réservé du contenu 4"/>
          <p:cNvPicPr>
            <a:picLocks noGrp="1" noChangeAspect="1"/>
          </p:cNvPicPr>
          <p:nvPr>
            <p:ph idx="1"/>
          </p:nvPr>
        </p:nvPicPr>
        <p:blipFill>
          <a:blip r:embed="rId2"/>
          <a:stretch>
            <a:fillRect/>
          </a:stretch>
        </p:blipFill>
        <p:spPr>
          <a:xfrm>
            <a:off x="1024128" y="1639152"/>
            <a:ext cx="3258766" cy="4669574"/>
          </a:xfrm>
          <a:prstGeom prst="rect">
            <a:avLst/>
          </a:prstGeom>
        </p:spPr>
      </p:pic>
      <p:sp>
        <p:nvSpPr>
          <p:cNvPr id="4" name="Espace réservé du numéro de diapositive 3"/>
          <p:cNvSpPr>
            <a:spLocks noGrp="1"/>
          </p:cNvSpPr>
          <p:nvPr>
            <p:ph type="sldNum" sz="quarter" idx="12"/>
          </p:nvPr>
        </p:nvSpPr>
        <p:spPr/>
        <p:txBody>
          <a:bodyPr/>
          <a:lstStyle/>
          <a:p>
            <a:fld id="{4FAB73BC-B049-4115-A692-8D63A059BFB8}" type="slidenum">
              <a:rPr lang="en-US" smtClean="0"/>
              <a:t>35</a:t>
            </a:fld>
            <a:endParaRPr lang="en-US" dirty="0"/>
          </a:p>
        </p:txBody>
      </p:sp>
      <p:sp>
        <p:nvSpPr>
          <p:cNvPr id="6" name="ZoneTexte 5"/>
          <p:cNvSpPr txBox="1"/>
          <p:nvPr/>
        </p:nvSpPr>
        <p:spPr>
          <a:xfrm>
            <a:off x="5116749" y="1828800"/>
            <a:ext cx="2850204" cy="369332"/>
          </a:xfrm>
          <a:prstGeom prst="rect">
            <a:avLst/>
          </a:prstGeom>
          <a:noFill/>
        </p:spPr>
        <p:txBody>
          <a:bodyPr wrap="square" rtlCol="0">
            <a:spAutoFit/>
          </a:bodyPr>
          <a:lstStyle/>
          <a:p>
            <a:r>
              <a:rPr lang="fr-FR" dirty="0">
                <a:hlinkClick r:id="rId3"/>
              </a:rPr>
              <a:t>http://www.vae.gouv.fr/</a:t>
            </a:r>
            <a:endParaRPr lang="fr-FR" dirty="0"/>
          </a:p>
        </p:txBody>
      </p:sp>
      <p:pic>
        <p:nvPicPr>
          <p:cNvPr id="8" name="Image 7"/>
          <p:cNvPicPr>
            <a:picLocks noChangeAspect="1"/>
          </p:cNvPicPr>
          <p:nvPr/>
        </p:nvPicPr>
        <p:blipFill>
          <a:blip r:embed="rId4"/>
          <a:stretch>
            <a:fillRect/>
          </a:stretch>
        </p:blipFill>
        <p:spPr>
          <a:xfrm>
            <a:off x="4759763" y="2976664"/>
            <a:ext cx="6851212" cy="2319236"/>
          </a:xfrm>
          <a:prstGeom prst="rect">
            <a:avLst/>
          </a:prstGeom>
        </p:spPr>
      </p:pic>
    </p:spTree>
    <p:extLst>
      <p:ext uri="{BB962C8B-B14F-4D97-AF65-F5344CB8AC3E}">
        <p14:creationId xmlns:p14="http://schemas.microsoft.com/office/powerpoint/2010/main" val="189134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8610599" y="142378"/>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fr-FR" dirty="0" smtClean="0">
                <a:solidFill>
                  <a:prstClr val="black">
                    <a:lumMod val="50000"/>
                    <a:lumOff val="50000"/>
                  </a:prstClr>
                </a:solidFill>
              </a:rPr>
              <a:t>9</a:t>
            </a:r>
            <a:endParaRPr lang="fr-FR" dirty="0">
              <a:solidFill>
                <a:prstClr val="black">
                  <a:lumMod val="50000"/>
                  <a:lumOff val="50000"/>
                </a:prstClr>
              </a:solidFill>
            </a:endParaRPr>
          </a:p>
        </p:txBody>
      </p:sp>
      <p:graphicFrame>
        <p:nvGraphicFramePr>
          <p:cNvPr id="10" name="Diagramme 9"/>
          <p:cNvGraphicFramePr/>
          <p:nvPr>
            <p:extLst>
              <p:ext uri="{D42A27DB-BD31-4B8C-83A1-F6EECF244321}">
                <p14:modId xmlns:p14="http://schemas.microsoft.com/office/powerpoint/2010/main" val="1239924601"/>
              </p:ext>
            </p:extLst>
          </p:nvPr>
        </p:nvGraphicFramePr>
        <p:xfrm>
          <a:off x="1913861" y="1571437"/>
          <a:ext cx="7696200" cy="5030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913861" y="1997284"/>
            <a:ext cx="3491015" cy="1631216"/>
          </a:xfrm>
          <a:prstGeom prst="rect">
            <a:avLst/>
          </a:prstGeom>
        </p:spPr>
        <p:txBody>
          <a:bodyPr wrap="square">
            <a:spAutoFit/>
          </a:bodyPr>
          <a:lstStyle/>
          <a:p>
            <a:pPr algn="ctr"/>
            <a:r>
              <a:rPr lang="fr-FR" sz="2000" dirty="0">
                <a:solidFill>
                  <a:schemeClr val="bg1"/>
                </a:solidFill>
                <a:latin typeface="ITC Officina Sans Std Book" panose="020B0506040203020204" pitchFamily="34" charset="0"/>
              </a:rPr>
              <a:t>Vous avez </a:t>
            </a:r>
            <a:r>
              <a:rPr lang="fr-FR" sz="2000" dirty="0" smtClean="0">
                <a:solidFill>
                  <a:schemeClr val="bg1"/>
                </a:solidFill>
                <a:latin typeface="ITC Officina Sans Std Book" panose="020B0506040203020204" pitchFamily="34" charset="0"/>
              </a:rPr>
              <a:t>l’obligation </a:t>
            </a:r>
            <a:r>
              <a:rPr lang="fr-FR" sz="2000" dirty="0">
                <a:solidFill>
                  <a:schemeClr val="bg1"/>
                </a:solidFill>
                <a:latin typeface="ITC Officina Sans Std Book" panose="020B0506040203020204" pitchFamily="34" charset="0"/>
              </a:rPr>
              <a:t>d’assurer </a:t>
            </a:r>
            <a:r>
              <a:rPr lang="fr-FR" sz="2000" dirty="0" smtClean="0">
                <a:solidFill>
                  <a:schemeClr val="bg1"/>
                </a:solidFill>
                <a:latin typeface="ITC Officina Sans Std Book" panose="020B0506040203020204" pitchFamily="34" charset="0"/>
              </a:rPr>
              <a:t>l’</a:t>
            </a:r>
            <a:r>
              <a:rPr lang="fr-FR" sz="2000" dirty="0" smtClean="0">
                <a:solidFill>
                  <a:srgbClr val="C00000"/>
                </a:solidFill>
                <a:latin typeface="ITC Officina Sans Std Book" panose="020B0506040203020204" pitchFamily="34" charset="0"/>
              </a:rPr>
              <a:t>adaptation</a:t>
            </a:r>
            <a:r>
              <a:rPr lang="fr-FR" sz="2000" dirty="0" smtClean="0">
                <a:solidFill>
                  <a:schemeClr val="bg1"/>
                </a:solidFill>
                <a:latin typeface="ITC Officina Sans Std Book" panose="020B0506040203020204" pitchFamily="34" charset="0"/>
              </a:rPr>
              <a:t> </a:t>
            </a:r>
            <a:r>
              <a:rPr lang="fr-FR" sz="2000" dirty="0">
                <a:solidFill>
                  <a:schemeClr val="bg1"/>
                </a:solidFill>
                <a:latin typeface="ITC Officina Sans Std Book" panose="020B0506040203020204" pitchFamily="34" charset="0"/>
              </a:rPr>
              <a:t>de vos salariés à leur poste de travail et de vous</a:t>
            </a:r>
          </a:p>
          <a:p>
            <a:pPr algn="ctr"/>
            <a:r>
              <a:rPr lang="fr-FR" sz="2000" dirty="0">
                <a:solidFill>
                  <a:schemeClr val="bg1"/>
                </a:solidFill>
                <a:latin typeface="ITC Officina Sans Std Book" panose="020B0506040203020204" pitchFamily="34" charset="0"/>
              </a:rPr>
              <a:t>assurer du </a:t>
            </a:r>
            <a:r>
              <a:rPr lang="fr-FR" sz="2000" dirty="0" smtClean="0">
                <a:solidFill>
                  <a:srgbClr val="C00000"/>
                </a:solidFill>
                <a:latin typeface="ITC Officina Sans Std Book" panose="020B0506040203020204" pitchFamily="34" charset="0"/>
              </a:rPr>
              <a:t>maintien </a:t>
            </a:r>
            <a:r>
              <a:rPr lang="fr-FR" sz="2000" dirty="0">
                <a:solidFill>
                  <a:srgbClr val="C00000"/>
                </a:solidFill>
                <a:latin typeface="ITC Officina Sans Std Book" panose="020B0506040203020204" pitchFamily="34" charset="0"/>
              </a:rPr>
              <a:t>de leur capacité à occuper un emploi</a:t>
            </a:r>
          </a:p>
        </p:txBody>
      </p:sp>
      <p:sp>
        <p:nvSpPr>
          <p:cNvPr id="4" name="Rectangle 3"/>
          <p:cNvSpPr/>
          <p:nvPr/>
        </p:nvSpPr>
        <p:spPr>
          <a:xfrm>
            <a:off x="6042991" y="1843396"/>
            <a:ext cx="3567070" cy="1938992"/>
          </a:xfrm>
          <a:prstGeom prst="rect">
            <a:avLst/>
          </a:prstGeom>
        </p:spPr>
        <p:txBody>
          <a:bodyPr wrap="square">
            <a:spAutoFit/>
          </a:bodyPr>
          <a:lstStyle/>
          <a:p>
            <a:r>
              <a:rPr lang="fr-FR" sz="2000" dirty="0">
                <a:solidFill>
                  <a:schemeClr val="bg1"/>
                </a:solidFill>
                <a:latin typeface="ITC Officina Sans Std Book" panose="020B0506040203020204" pitchFamily="34" charset="0"/>
              </a:rPr>
              <a:t>Les formations proposées participent </a:t>
            </a:r>
            <a:r>
              <a:rPr lang="fr-FR" sz="2000" dirty="0" smtClean="0">
                <a:solidFill>
                  <a:schemeClr val="bg1"/>
                </a:solidFill>
                <a:latin typeface="ITC Officina Sans Std Book" panose="020B0506040203020204" pitchFamily="34" charset="0"/>
              </a:rPr>
              <a:t>aussi au </a:t>
            </a:r>
            <a:r>
              <a:rPr lang="fr-FR" sz="2000" dirty="0">
                <a:solidFill>
                  <a:srgbClr val="C00000"/>
                </a:solidFill>
                <a:latin typeface="ITC Officina Sans Std Book" panose="020B0506040203020204" pitchFamily="34" charset="0"/>
              </a:rPr>
              <a:t>développement des compétences </a:t>
            </a:r>
            <a:r>
              <a:rPr lang="fr-FR" sz="2000" dirty="0">
                <a:solidFill>
                  <a:schemeClr val="bg1"/>
                </a:solidFill>
                <a:latin typeface="ITC Officina Sans Std Book" panose="020B0506040203020204" pitchFamily="34" charset="0"/>
              </a:rPr>
              <a:t>du </a:t>
            </a:r>
            <a:r>
              <a:rPr lang="fr-FR" sz="2000" dirty="0" smtClean="0">
                <a:solidFill>
                  <a:schemeClr val="bg1"/>
                </a:solidFill>
                <a:latin typeface="ITC Officina Sans Std Book" panose="020B0506040203020204" pitchFamily="34" charset="0"/>
              </a:rPr>
              <a:t>salarié.</a:t>
            </a:r>
            <a:endParaRPr lang="fr-FR" sz="2000" dirty="0">
              <a:solidFill>
                <a:schemeClr val="bg1"/>
              </a:solidFill>
              <a:latin typeface="ITC Officina Sans Std Book" panose="020B0506040203020204" pitchFamily="34" charset="0"/>
            </a:endParaRPr>
          </a:p>
          <a:p>
            <a:r>
              <a:rPr lang="fr-FR" sz="2000" dirty="0" smtClean="0">
                <a:solidFill>
                  <a:schemeClr val="bg1"/>
                </a:solidFill>
                <a:latin typeface="ITC Officina Sans Std Book" panose="020B0506040203020204" pitchFamily="34" charset="0"/>
              </a:rPr>
              <a:t>Jurisprudence : </a:t>
            </a:r>
            <a:r>
              <a:rPr lang="fr-FR" sz="2000" dirty="0">
                <a:solidFill>
                  <a:schemeClr val="bg1"/>
                </a:solidFill>
                <a:latin typeface="ITC Officina Sans Std Book" panose="020B0506040203020204" pitchFamily="34" charset="0"/>
              </a:rPr>
              <a:t>de perte de </a:t>
            </a:r>
            <a:r>
              <a:rPr lang="fr-FR" sz="2000" dirty="0" smtClean="0">
                <a:solidFill>
                  <a:schemeClr val="bg1"/>
                </a:solidFill>
                <a:latin typeface="ITC Officina Sans Std Book" panose="020B0506040203020204" pitchFamily="34" charset="0"/>
              </a:rPr>
              <a:t>chance faute de formation</a:t>
            </a:r>
            <a:endParaRPr lang="fr-FR" sz="2000" dirty="0">
              <a:solidFill>
                <a:schemeClr val="bg1"/>
              </a:solidFill>
              <a:latin typeface="ITC Officina Sans Std Book" panose="020B0506040203020204" pitchFamily="34" charset="0"/>
            </a:endParaRPr>
          </a:p>
        </p:txBody>
      </p:sp>
      <p:pic>
        <p:nvPicPr>
          <p:cNvPr id="2056" name="Picture 8" descr="Group of People Sitting Near Ta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26040" y="4539778"/>
            <a:ext cx="2312319" cy="1544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Pensées 10"/>
          <p:cNvSpPr/>
          <p:nvPr/>
        </p:nvSpPr>
        <p:spPr>
          <a:xfrm rot="20114034">
            <a:off x="628282" y="4380907"/>
            <a:ext cx="3101007" cy="1879899"/>
          </a:xfrm>
          <a:prstGeom prst="cloud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ITC Officina Sans Std Book" panose="020B0506040203020204" pitchFamily="34" charset="0"/>
              </a:rPr>
              <a:t>Pensez compétitivité, </a:t>
            </a:r>
            <a:r>
              <a:rPr lang="fr-FR" sz="2400" dirty="0" smtClean="0">
                <a:solidFill>
                  <a:schemeClr val="tx1"/>
                </a:solidFill>
                <a:latin typeface="ITC Officina Sans Std Book" panose="020B0506040203020204" pitchFamily="34" charset="0"/>
              </a:rPr>
              <a:t>performance de l’entreprise</a:t>
            </a:r>
            <a:endParaRPr lang="fr-FR" sz="2400" dirty="0">
              <a:solidFill>
                <a:schemeClr val="tx1"/>
              </a:solidFill>
              <a:latin typeface="ITC Officina Sans Std Book" panose="020B0506040203020204" pitchFamily="34" charset="0"/>
            </a:endParaRPr>
          </a:p>
        </p:txBody>
      </p:sp>
      <p:sp>
        <p:nvSpPr>
          <p:cNvPr id="12" name="Titre 2"/>
          <p:cNvSpPr txBox="1">
            <a:spLocks/>
          </p:cNvSpPr>
          <p:nvPr/>
        </p:nvSpPr>
        <p:spPr>
          <a:xfrm>
            <a:off x="914400" y="493292"/>
            <a:ext cx="10604310" cy="127748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fr-FR" sz="4400" dirty="0" smtClean="0">
                <a:solidFill>
                  <a:schemeClr val="accent5">
                    <a:lumMod val="50000"/>
                  </a:schemeClr>
                </a:solidFill>
              </a:rPr>
              <a:t>La réforme de la formation 2018 </a:t>
            </a:r>
            <a:br>
              <a:rPr lang="fr-FR" sz="4400" dirty="0" smtClean="0">
                <a:solidFill>
                  <a:schemeClr val="accent5">
                    <a:lumMod val="50000"/>
                  </a:schemeClr>
                </a:solidFill>
              </a:rPr>
            </a:br>
            <a:r>
              <a:rPr lang="fr-FR" sz="2800" cap="none" dirty="0" smtClean="0">
                <a:solidFill>
                  <a:schemeClr val="tx1">
                    <a:lumMod val="50000"/>
                    <a:lumOff val="50000"/>
                  </a:schemeClr>
                </a:solidFill>
                <a:latin typeface="ITC Quay Sans Com Black" panose="02000503060000020004" pitchFamily="2" charset="0"/>
              </a:rPr>
              <a:t>Votre obligation de formation… et d’évolution</a:t>
            </a:r>
            <a:endParaRPr lang="fr-FR" sz="2800" cap="none" dirty="0">
              <a:solidFill>
                <a:schemeClr val="tx1">
                  <a:lumMod val="50000"/>
                  <a:lumOff val="50000"/>
                </a:schemeClr>
              </a:solidFill>
              <a:latin typeface="ITC Quay Sans Com Black" panose="02000503060000020004" pitchFamily="2" charset="0"/>
            </a:endParaRPr>
          </a:p>
        </p:txBody>
      </p:sp>
    </p:spTree>
    <p:extLst>
      <p:ext uri="{BB962C8B-B14F-4D97-AF65-F5344CB8AC3E}">
        <p14:creationId xmlns:p14="http://schemas.microsoft.com/office/powerpoint/2010/main" val="2630098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0367" y="259316"/>
            <a:ext cx="10033986" cy="409083"/>
          </a:xfrm>
        </p:spPr>
        <p:txBody>
          <a:bodyPr>
            <a:noAutofit/>
          </a:bodyPr>
          <a:lstStyle/>
          <a:p>
            <a:pPr algn="ctr"/>
            <a:r>
              <a:rPr lang="fr-FR" sz="2800" b="1" dirty="0" smtClean="0">
                <a:solidFill>
                  <a:schemeClr val="accent1"/>
                </a:solidFill>
              </a:rPr>
              <a:t>obligation sociale de </a:t>
            </a:r>
            <a:r>
              <a:rPr lang="fr-FR" sz="2800" b="1" dirty="0" err="1" smtClean="0">
                <a:solidFill>
                  <a:schemeClr val="accent1"/>
                </a:solidFill>
              </a:rPr>
              <a:t>l’entreprisE</a:t>
            </a:r>
            <a:r>
              <a:rPr lang="fr-FR" sz="2800" b="1" dirty="0" smtClean="0">
                <a:solidFill>
                  <a:schemeClr val="accent1"/>
                </a:solidFill>
              </a:rPr>
              <a:t> -loi De mars 2014 &amp; SEPT 2018</a:t>
            </a:r>
            <a:endParaRPr lang="fr-FR" sz="2800" b="1" dirty="0">
              <a:solidFill>
                <a:schemeClr val="accent1"/>
              </a:solidFill>
            </a:endParaRPr>
          </a:p>
        </p:txBody>
      </p:sp>
      <p:sp>
        <p:nvSpPr>
          <p:cNvPr id="3" name="Espace réservé du contenu 2"/>
          <p:cNvSpPr>
            <a:spLocks noGrp="1"/>
          </p:cNvSpPr>
          <p:nvPr>
            <p:ph idx="1"/>
          </p:nvPr>
        </p:nvSpPr>
        <p:spPr>
          <a:xfrm>
            <a:off x="904672" y="1147864"/>
            <a:ext cx="9786262" cy="4983942"/>
          </a:xfrm>
        </p:spPr>
        <p:txBody>
          <a:bodyPr>
            <a:normAutofit fontScale="47500" lnSpcReduction="20000"/>
          </a:bodyPr>
          <a:lstStyle/>
          <a:p>
            <a:r>
              <a:rPr lang="fr-FR" sz="4400" b="1" dirty="0" smtClean="0"/>
              <a:t>L’ENTRETIEN PROFESSIONNEL </a:t>
            </a:r>
            <a:r>
              <a:rPr lang="fr-FR" sz="4400" dirty="0" smtClean="0"/>
              <a:t>doit être obligatoirement mis en place tous les 2 ans (</a:t>
            </a:r>
            <a:r>
              <a:rPr lang="fr-FR" sz="4400" i="1" dirty="0" smtClean="0"/>
              <a:t>à compter de la date d’embauche) </a:t>
            </a:r>
            <a:r>
              <a:rPr lang="fr-FR" sz="4400" dirty="0" smtClean="0"/>
              <a:t>par toutes les entreprises, quelle soit leur taille. (loi de 2014) </a:t>
            </a:r>
          </a:p>
          <a:p>
            <a:r>
              <a:rPr lang="fr-FR" sz="4400" b="1" dirty="0" smtClean="0"/>
              <a:t>Il concerne tous </a:t>
            </a:r>
            <a:r>
              <a:rPr lang="fr-FR" sz="4400" b="1" dirty="0"/>
              <a:t>les salariés,</a:t>
            </a:r>
            <a:r>
              <a:rPr lang="fr-FR" sz="4400" dirty="0"/>
              <a:t> quel que soit leur contrat de travail : contrat à durée indéterminée (CDI) ou déterminée (CDD), </a:t>
            </a:r>
            <a:r>
              <a:rPr lang="fr-FR" sz="4400" dirty="0" smtClean="0"/>
              <a:t>en alternance. A temps plein ou temps partiel.</a:t>
            </a:r>
          </a:p>
          <a:p>
            <a:pPr marL="0" indent="0">
              <a:buNone/>
            </a:pPr>
            <a:endParaRPr lang="fr-FR" sz="3100" dirty="0"/>
          </a:p>
          <a:p>
            <a:r>
              <a:rPr lang="fr-FR" sz="3800" dirty="0"/>
              <a:t>Il doit avoir lieu tous les deux ans </a:t>
            </a:r>
            <a:r>
              <a:rPr lang="fr-FR" sz="3800" b="1" dirty="0"/>
              <a:t>ou après certaines absences</a:t>
            </a:r>
            <a:r>
              <a:rPr lang="fr-FR" sz="3800" dirty="0"/>
              <a:t> :</a:t>
            </a:r>
          </a:p>
          <a:p>
            <a:r>
              <a:rPr lang="fr-FR" sz="3800" dirty="0" smtClean="0"/>
              <a:t> 	congé </a:t>
            </a:r>
            <a:r>
              <a:rPr lang="fr-FR" sz="3800" dirty="0"/>
              <a:t>de maternité ou d’adoption ;</a:t>
            </a:r>
          </a:p>
          <a:p>
            <a:pPr lvl="5"/>
            <a:r>
              <a:rPr lang="fr-FR" sz="3800" dirty="0"/>
              <a:t>congé parental d’éducation ;</a:t>
            </a:r>
          </a:p>
          <a:p>
            <a:pPr lvl="5"/>
            <a:r>
              <a:rPr lang="fr-FR" sz="3800" dirty="0"/>
              <a:t>congé de soutien familial ;</a:t>
            </a:r>
          </a:p>
          <a:p>
            <a:pPr lvl="5"/>
            <a:r>
              <a:rPr lang="fr-FR" sz="3800" dirty="0"/>
              <a:t>congé sabbatique ;</a:t>
            </a:r>
          </a:p>
          <a:p>
            <a:pPr lvl="5"/>
            <a:r>
              <a:rPr lang="fr-FR" sz="3800" dirty="0"/>
              <a:t>période de mobilité volontaire sécurisée ;</a:t>
            </a:r>
          </a:p>
          <a:p>
            <a:pPr lvl="5"/>
            <a:r>
              <a:rPr lang="fr-FR" sz="3800" dirty="0"/>
              <a:t>période d’activité à temps partiel faisant suite à un congé de maternité ou d’adoption ;</a:t>
            </a:r>
          </a:p>
          <a:p>
            <a:pPr lvl="5"/>
            <a:r>
              <a:rPr lang="fr-FR" sz="3800" dirty="0"/>
              <a:t>arrêt pour longue maladie</a:t>
            </a:r>
            <a:r>
              <a:rPr lang="fr-FR" sz="3800" dirty="0" smtClean="0"/>
              <a:t>.</a:t>
            </a:r>
          </a:p>
          <a:p>
            <a:pPr lvl="5"/>
            <a:endParaRPr lang="fr-FR" sz="3800" dirty="0"/>
          </a:p>
          <a:p>
            <a:pPr lvl="5"/>
            <a:r>
              <a:rPr lang="fr-FR" sz="3600" dirty="0"/>
              <a:t>L'entretien peut avoir lieu, à l'initiative du salarié, à une date antérieure à la reprise de poste.</a:t>
            </a:r>
          </a:p>
          <a:p>
            <a:endParaRPr lang="fr-FR" dirty="0" smtClean="0"/>
          </a:p>
          <a:p>
            <a:pPr marL="0" indent="0">
              <a:buNone/>
            </a:pPr>
            <a:endParaRPr lang="fr-FR" i="1" dirty="0" smtClean="0"/>
          </a:p>
          <a:p>
            <a:pPr>
              <a:buFontTx/>
              <a:buChar char="-"/>
            </a:pPr>
            <a:endParaRPr lang="fr-FR" dirty="0" smtClean="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3700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solidFill>
                  <a:schemeClr val="accent1"/>
                </a:solidFill>
              </a:rPr>
              <a:t>Objectifs de ’entretien </a:t>
            </a:r>
            <a:r>
              <a:rPr lang="fr-FR" dirty="0">
                <a:solidFill>
                  <a:schemeClr val="accent1"/>
                </a:solidFill>
              </a:rPr>
              <a:t>: </a:t>
            </a:r>
            <a:r>
              <a:rPr lang="fr-FR" dirty="0"/>
              <a:t/>
            </a:r>
            <a:br>
              <a:rPr lang="fr-FR" dirty="0"/>
            </a:br>
            <a:endParaRPr lang="fr-FR" dirty="0"/>
          </a:p>
        </p:txBody>
      </p:sp>
      <p:sp>
        <p:nvSpPr>
          <p:cNvPr id="3" name="Espace réservé du contenu 2"/>
          <p:cNvSpPr>
            <a:spLocks noGrp="1"/>
          </p:cNvSpPr>
          <p:nvPr>
            <p:ph idx="1"/>
          </p:nvPr>
        </p:nvSpPr>
        <p:spPr>
          <a:xfrm>
            <a:off x="661481" y="1556426"/>
            <a:ext cx="10218905" cy="4684840"/>
          </a:xfrm>
        </p:spPr>
        <p:txBody>
          <a:bodyPr>
            <a:normAutofit/>
          </a:bodyPr>
          <a:lstStyle/>
          <a:p>
            <a:pPr>
              <a:buFontTx/>
              <a:buChar char="-"/>
            </a:pPr>
            <a:r>
              <a:rPr lang="fr-FR" dirty="0" smtClean="0"/>
              <a:t>Accompagner </a:t>
            </a:r>
            <a:r>
              <a:rPr lang="fr-FR" dirty="0"/>
              <a:t>le salarié dans ses perspectives d’évolution (qualifications, changement de poste, promotion, évolution professionnelle…) et identifier les besoins de </a:t>
            </a:r>
            <a:r>
              <a:rPr lang="fr-FR" dirty="0" smtClean="0"/>
              <a:t>formation</a:t>
            </a:r>
          </a:p>
          <a:p>
            <a:pPr>
              <a:buFontTx/>
              <a:buChar char="-"/>
            </a:pPr>
            <a:endParaRPr lang="fr-FR" dirty="0"/>
          </a:p>
          <a:p>
            <a:pPr>
              <a:buFontTx/>
              <a:buChar char="-"/>
            </a:pPr>
            <a:r>
              <a:rPr lang="fr-FR" b="1" dirty="0"/>
              <a:t>NOUVEAU</a:t>
            </a:r>
            <a:r>
              <a:rPr lang="fr-FR" dirty="0"/>
              <a:t> : Informer sur le CEP, la VAE et le CPF (abondements que l’employeur est susceptible de financer), l’objectif étant de susciter des projets </a:t>
            </a:r>
            <a:r>
              <a:rPr lang="fr-FR" dirty="0" err="1"/>
              <a:t>co</a:t>
            </a:r>
            <a:r>
              <a:rPr lang="fr-FR" dirty="0"/>
              <a:t>-construits avec </a:t>
            </a:r>
            <a:r>
              <a:rPr lang="fr-FR" dirty="0" smtClean="0"/>
              <a:t>l’entreprise</a:t>
            </a:r>
          </a:p>
          <a:p>
            <a:pPr>
              <a:buFontTx/>
              <a:buChar char="-"/>
            </a:pPr>
            <a:endParaRPr lang="fr-FR" dirty="0"/>
          </a:p>
          <a:p>
            <a:pPr>
              <a:buFontTx/>
              <a:buChar char="-"/>
            </a:pPr>
            <a:r>
              <a:rPr lang="fr-FR" b="1" dirty="0"/>
              <a:t>Il ne vise pas à évaluer le travail du salarié. </a:t>
            </a:r>
            <a:r>
              <a:rPr lang="fr-FR" dirty="0"/>
              <a:t>Différent de l’EAE.</a:t>
            </a:r>
          </a:p>
          <a:p>
            <a:pPr marL="0" indent="0">
              <a:buNone/>
            </a:pPr>
            <a:r>
              <a:rPr lang="fr-FR" dirty="0"/>
              <a:t/>
            </a:r>
            <a:br>
              <a:rPr lang="fr-FR" dirty="0"/>
            </a:br>
            <a:r>
              <a:rPr lang="fr-FR" dirty="0"/>
              <a:t>Il doit avoir lieu pendant le temps de travail et donne lieu à un </a:t>
            </a:r>
            <a:r>
              <a:rPr lang="fr-FR" b="1" dirty="0"/>
              <a:t>document de synthèse</a:t>
            </a:r>
            <a:r>
              <a:rPr lang="fr-FR" dirty="0"/>
              <a:t> dont une copie est remise au salarié</a:t>
            </a:r>
          </a:p>
          <a:p>
            <a:endParaRPr lang="fr-FR"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234546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5724" y="585216"/>
            <a:ext cx="9998476" cy="666535"/>
          </a:xfrm>
        </p:spPr>
        <p:txBody>
          <a:bodyPr>
            <a:normAutofit fontScale="90000"/>
          </a:bodyPr>
          <a:lstStyle/>
          <a:p>
            <a:r>
              <a:rPr lang="fr-FR" dirty="0" smtClean="0"/>
              <a:t>Entretien professionnel</a:t>
            </a:r>
            <a:endParaRPr lang="fr-FR" dirty="0"/>
          </a:p>
        </p:txBody>
      </p:sp>
      <p:sp>
        <p:nvSpPr>
          <p:cNvPr id="3" name="Espace réservé du contenu 2"/>
          <p:cNvSpPr>
            <a:spLocks noGrp="1"/>
          </p:cNvSpPr>
          <p:nvPr>
            <p:ph idx="1"/>
          </p:nvPr>
        </p:nvSpPr>
        <p:spPr>
          <a:xfrm>
            <a:off x="959939" y="1251751"/>
            <a:ext cx="10167151" cy="3240350"/>
          </a:xfrm>
        </p:spPr>
        <p:txBody>
          <a:bodyPr>
            <a:normAutofit fontScale="92500"/>
          </a:bodyPr>
          <a:lstStyle/>
          <a:p>
            <a:pPr>
              <a:buFontTx/>
              <a:buChar char="-"/>
            </a:pPr>
            <a:r>
              <a:rPr lang="fr-FR" b="1" dirty="0"/>
              <a:t>ETAT DES LIEUX </a:t>
            </a:r>
            <a:r>
              <a:rPr lang="fr-FR" dirty="0"/>
              <a:t>récapitulatif du parcours du salarié prévu à 6 ans = Mars 2020 </a:t>
            </a:r>
          </a:p>
          <a:p>
            <a:pPr>
              <a:buFontTx/>
              <a:buChar char="-"/>
            </a:pPr>
            <a:r>
              <a:rPr lang="fr-FR" dirty="0"/>
              <a:t>Il permet de vérifier que le salarié à bénéficié des entretiens et d’apprécier s’il a : </a:t>
            </a:r>
            <a:endParaRPr lang="fr-FR" dirty="0" smtClean="0"/>
          </a:p>
          <a:p>
            <a:pPr lvl="1">
              <a:buFontTx/>
              <a:buChar char="-"/>
            </a:pPr>
            <a:r>
              <a:rPr lang="fr-FR" sz="1900" dirty="0" smtClean="0"/>
              <a:t>suivi </a:t>
            </a:r>
            <a:r>
              <a:rPr lang="fr-FR" sz="1900" dirty="0"/>
              <a:t>une action de formation </a:t>
            </a:r>
            <a:endParaRPr lang="fr-FR" sz="1900" dirty="0" smtClean="0"/>
          </a:p>
          <a:p>
            <a:pPr lvl="1">
              <a:buFontTx/>
              <a:buChar char="-"/>
            </a:pPr>
            <a:r>
              <a:rPr lang="fr-FR" sz="1900" dirty="0" smtClean="0"/>
              <a:t>bénéficié </a:t>
            </a:r>
            <a:r>
              <a:rPr lang="fr-FR" sz="1900" dirty="0"/>
              <a:t>d’une progression salariale ou professionnelle </a:t>
            </a:r>
            <a:endParaRPr lang="fr-FR" sz="1900" dirty="0" smtClean="0"/>
          </a:p>
          <a:p>
            <a:pPr lvl="1">
              <a:buFontTx/>
              <a:buChar char="-"/>
            </a:pPr>
            <a:r>
              <a:rPr lang="fr-FR" sz="1900" i="1" dirty="0" smtClean="0"/>
              <a:t>acquis </a:t>
            </a:r>
            <a:r>
              <a:rPr lang="fr-FR" sz="1900" i="1" dirty="0"/>
              <a:t>des éléments de certification par la formation ou la </a:t>
            </a:r>
            <a:r>
              <a:rPr lang="fr-FR" sz="1900" i="1" dirty="0" smtClean="0"/>
              <a:t>VAE</a:t>
            </a:r>
          </a:p>
          <a:p>
            <a:pPr lvl="1">
              <a:buFontTx/>
              <a:buChar char="-"/>
            </a:pPr>
            <a:endParaRPr lang="fr-FR" i="1" dirty="0" smtClean="0"/>
          </a:p>
          <a:p>
            <a:pPr marL="128016" lvl="1" indent="0">
              <a:buNone/>
            </a:pPr>
            <a:r>
              <a:rPr lang="fr-FR" i="1" dirty="0" smtClean="0"/>
              <a:t>Depuis la loi de sept 2018, des </a:t>
            </a:r>
            <a:r>
              <a:rPr lang="fr-FR" i="1" dirty="0"/>
              <a:t>critères qui peuvent être modifiés par accord d’entreprise ou de </a:t>
            </a:r>
            <a:r>
              <a:rPr lang="fr-FR" i="1" dirty="0" smtClean="0"/>
              <a:t>branche</a:t>
            </a:r>
            <a:endParaRPr lang="fr-FR" i="1" dirty="0"/>
          </a:p>
          <a:p>
            <a:pPr>
              <a:buFontTx/>
              <a:buChar char="-"/>
            </a:pPr>
            <a:r>
              <a:rPr lang="fr-FR" b="1" dirty="0"/>
              <a:t>PENALITES </a:t>
            </a:r>
            <a:r>
              <a:rPr lang="fr-FR" dirty="0"/>
              <a:t>: pour les entreprises de + de 50 salariés, si le salarié n’a pas bénéficié des entretiens et d’une </a:t>
            </a:r>
            <a:r>
              <a:rPr lang="fr-FR" b="1" dirty="0"/>
              <a:t>formation NON Obligatoire</a:t>
            </a:r>
            <a:r>
              <a:rPr lang="fr-FR" dirty="0"/>
              <a:t>. = 3 000 € versé à la CDC et CPF du salarié crédité</a:t>
            </a:r>
          </a:p>
          <a:p>
            <a:endParaRPr lang="fr-FR"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7</a:t>
            </a:fld>
            <a:endParaRPr lang="en-US" dirty="0"/>
          </a:p>
        </p:txBody>
      </p:sp>
      <p:pic>
        <p:nvPicPr>
          <p:cNvPr id="6" name="Image 5"/>
          <p:cNvPicPr>
            <a:picLocks noChangeAspect="1"/>
          </p:cNvPicPr>
          <p:nvPr/>
        </p:nvPicPr>
        <p:blipFill>
          <a:blip r:embed="rId2"/>
          <a:stretch>
            <a:fillRect/>
          </a:stretch>
        </p:blipFill>
        <p:spPr>
          <a:xfrm>
            <a:off x="1388718" y="4745140"/>
            <a:ext cx="6008199" cy="1882001"/>
          </a:xfrm>
          <a:prstGeom prst="rect">
            <a:avLst/>
          </a:prstGeom>
        </p:spPr>
      </p:pic>
      <p:sp>
        <p:nvSpPr>
          <p:cNvPr id="5" name="ZoneTexte 4"/>
          <p:cNvSpPr txBox="1"/>
          <p:nvPr/>
        </p:nvSpPr>
        <p:spPr>
          <a:xfrm>
            <a:off x="8054503" y="4667318"/>
            <a:ext cx="3881336" cy="1323439"/>
          </a:xfrm>
          <a:prstGeom prst="rect">
            <a:avLst/>
          </a:prstGeom>
          <a:noFill/>
        </p:spPr>
        <p:txBody>
          <a:bodyPr wrap="square" rtlCol="0">
            <a:spAutoFit/>
          </a:bodyPr>
          <a:lstStyle/>
          <a:p>
            <a:r>
              <a:rPr lang="fr-FR" sz="1600" i="1" dirty="0" smtClean="0"/>
              <a:t>Formation obligatoire : « </a:t>
            </a:r>
            <a:r>
              <a:rPr lang="fr-FR" sz="1600" i="1" dirty="0"/>
              <a:t>Toute action de formation qui conditionne l’exercice d’une activité ou d’une fonction, en application d’une convention internationale ou de dispositions légales et règlementaires. »</a:t>
            </a:r>
          </a:p>
        </p:txBody>
      </p:sp>
    </p:spTree>
    <p:extLst>
      <p:ext uri="{BB962C8B-B14F-4D97-AF65-F5344CB8AC3E}">
        <p14:creationId xmlns:p14="http://schemas.microsoft.com/office/powerpoint/2010/main" val="130757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1949" y="122156"/>
            <a:ext cx="9720072" cy="1499616"/>
          </a:xfrm>
        </p:spPr>
        <p:txBody>
          <a:bodyPr/>
          <a:lstStyle/>
          <a:p>
            <a:r>
              <a:rPr lang="fr-FR" dirty="0" smtClean="0"/>
              <a:t>Évolutions de 2014 à 2018</a:t>
            </a:r>
            <a:endParaRPr lang="fr-FR" dirty="0"/>
          </a:p>
        </p:txBody>
      </p:sp>
      <p:pic>
        <p:nvPicPr>
          <p:cNvPr id="5" name="Espace réservé du contenu 4"/>
          <p:cNvPicPr>
            <a:picLocks noGrp="1" noChangeAspect="1"/>
          </p:cNvPicPr>
          <p:nvPr>
            <p:ph idx="1"/>
          </p:nvPr>
        </p:nvPicPr>
        <p:blipFill>
          <a:blip r:embed="rId2"/>
          <a:stretch>
            <a:fillRect/>
          </a:stretch>
        </p:blipFill>
        <p:spPr>
          <a:xfrm>
            <a:off x="1546697" y="1488332"/>
            <a:ext cx="8550614" cy="4893013"/>
          </a:xfrm>
          <a:prstGeom prst="rect">
            <a:avLst/>
          </a:prstGeom>
        </p:spPr>
      </p:pic>
      <p:sp>
        <p:nvSpPr>
          <p:cNvPr id="4" name="Espace réservé du numéro de diapositive 3"/>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426158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1336" y="214927"/>
            <a:ext cx="10042864" cy="569682"/>
          </a:xfrm>
        </p:spPr>
        <p:txBody>
          <a:bodyPr>
            <a:normAutofit/>
          </a:bodyPr>
          <a:lstStyle/>
          <a:p>
            <a:r>
              <a:rPr lang="fr-FR" sz="3200" dirty="0" err="1" smtClean="0">
                <a:solidFill>
                  <a:schemeClr val="accent1"/>
                </a:solidFill>
              </a:rPr>
              <a:t>ObjectifS</a:t>
            </a:r>
            <a:r>
              <a:rPr lang="fr-FR" sz="3200" dirty="0" smtClean="0">
                <a:solidFill>
                  <a:schemeClr val="accent1"/>
                </a:solidFill>
              </a:rPr>
              <a:t> DE L’ENTRETIEN PROFESSIONNEL  :</a:t>
            </a:r>
            <a:endParaRPr lang="fr-FR" sz="3200" dirty="0">
              <a:solidFill>
                <a:schemeClr val="accent1"/>
              </a:solidFill>
            </a:endParaRPr>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9</a:t>
            </a:fld>
            <a:endParaRPr lang="en-US" dirty="0"/>
          </a:p>
        </p:txBody>
      </p:sp>
      <p:sp>
        <p:nvSpPr>
          <p:cNvPr id="5" name="Espace réservé du texte 2"/>
          <p:cNvSpPr>
            <a:spLocks noGrp="1"/>
          </p:cNvSpPr>
          <p:nvPr>
            <p:ph idx="1"/>
          </p:nvPr>
        </p:nvSpPr>
        <p:spPr>
          <a:xfrm>
            <a:off x="781236" y="861134"/>
            <a:ext cx="12353026" cy="5661290"/>
          </a:xfrm>
        </p:spPr>
        <p:txBody>
          <a:bodyPr>
            <a:normAutofit fontScale="92500" lnSpcReduction="10000"/>
          </a:bodyPr>
          <a:lstStyle/>
          <a:p>
            <a:pPr marL="0" indent="0">
              <a:spcAft>
                <a:spcPts val="0"/>
              </a:spcAft>
              <a:buNone/>
              <a:defRPr/>
            </a:pPr>
            <a:r>
              <a:rPr lang="fr-FR" sz="1700" b="1" dirty="0" smtClean="0">
                <a:solidFill>
                  <a:schemeClr val="accent1"/>
                </a:solidFill>
              </a:rPr>
              <a:t>POUR L’ENTREPRISE</a:t>
            </a:r>
          </a:p>
          <a:p>
            <a:pPr marL="0" indent="0">
              <a:spcAft>
                <a:spcPts val="0"/>
              </a:spcAft>
              <a:buNone/>
              <a:defRPr/>
            </a:pPr>
            <a:r>
              <a:rPr lang="fr-FR" sz="1700" dirty="0" smtClean="0"/>
              <a:t>-    Synthétiser </a:t>
            </a:r>
            <a:r>
              <a:rPr lang="fr-FR" sz="1700" dirty="0"/>
              <a:t>la stratégie de l’entreprise et la communiquer au manager (messages clés identifiés, fiches de poste explicitées), </a:t>
            </a:r>
            <a:endParaRPr lang="fr-FR" sz="1700" dirty="0" smtClean="0"/>
          </a:p>
          <a:p>
            <a:pPr marL="0" lvl="1" indent="0" fontAlgn="auto">
              <a:spcBef>
                <a:spcPts val="0"/>
              </a:spcBef>
              <a:spcAft>
                <a:spcPts val="0"/>
              </a:spcAft>
              <a:buNone/>
            </a:pPr>
            <a:r>
              <a:rPr lang="fr-FR" altLang="fr-FR" sz="1700" b="1" dirty="0" smtClean="0"/>
              <a:t>-     I</a:t>
            </a:r>
            <a:r>
              <a:rPr lang="fr-FR" altLang="fr-FR" sz="1700" dirty="0" smtClean="0"/>
              <a:t>dentifier les compétences clés, critiques, en évolution rapide…</a:t>
            </a:r>
          </a:p>
          <a:p>
            <a:pPr marL="285750" lvl="1" indent="-285750" fontAlgn="auto">
              <a:spcBef>
                <a:spcPts val="0"/>
              </a:spcBef>
              <a:spcAft>
                <a:spcPts val="0"/>
              </a:spcAft>
              <a:buFontTx/>
              <a:buChar char="-"/>
            </a:pPr>
            <a:r>
              <a:rPr lang="fr-FR" altLang="fr-FR" sz="1700" dirty="0" smtClean="0"/>
              <a:t>Préparer </a:t>
            </a:r>
            <a:r>
              <a:rPr lang="fr-FR" altLang="fr-FR" sz="1700" dirty="0"/>
              <a:t>les évolutions et les </a:t>
            </a:r>
            <a:r>
              <a:rPr lang="fr-FR" altLang="fr-FR" sz="1700" dirty="0" smtClean="0"/>
              <a:t>mobilités en lien avec les évolutions métiers de l’entreprise, </a:t>
            </a:r>
            <a:r>
              <a:rPr lang="fr-FR" altLang="fr-FR" sz="1700" dirty="0"/>
              <a:t>les projets de </a:t>
            </a:r>
            <a:r>
              <a:rPr lang="fr-FR" altLang="fr-FR" sz="1700" dirty="0" smtClean="0"/>
              <a:t>l’entreprise et les souhaits des</a:t>
            </a:r>
          </a:p>
          <a:p>
            <a:pPr marL="285750" lvl="1" indent="-285750" fontAlgn="auto">
              <a:spcBef>
                <a:spcPts val="0"/>
              </a:spcBef>
              <a:spcAft>
                <a:spcPts val="0"/>
              </a:spcAft>
              <a:buFontTx/>
              <a:buChar char="-"/>
            </a:pPr>
            <a:r>
              <a:rPr lang="fr-FR" altLang="fr-FR" sz="1700" dirty="0" smtClean="0"/>
              <a:t>collaborateurs,</a:t>
            </a:r>
            <a:endParaRPr lang="fr-FR" altLang="fr-FR" sz="1700" dirty="0"/>
          </a:p>
          <a:p>
            <a:pPr marL="285750" lvl="1" indent="-285750" fontAlgn="auto">
              <a:spcBef>
                <a:spcPts val="0"/>
              </a:spcBef>
              <a:spcAft>
                <a:spcPts val="0"/>
              </a:spcAft>
              <a:buFontTx/>
              <a:buChar char="-"/>
            </a:pPr>
            <a:r>
              <a:rPr lang="fr-FR" altLang="fr-FR" sz="1700" dirty="0" smtClean="0"/>
              <a:t>Connaître </a:t>
            </a:r>
            <a:r>
              <a:rPr lang="fr-FR" altLang="fr-FR" sz="1700" dirty="0"/>
              <a:t>les besoins de formation </a:t>
            </a:r>
            <a:r>
              <a:rPr lang="fr-FR" altLang="fr-FR" sz="1700" dirty="0" smtClean="0"/>
              <a:t>et élaborer un plan de développement des compétences à court et moyen terme</a:t>
            </a:r>
          </a:p>
          <a:p>
            <a:pPr marL="285750" lvl="1" indent="-285750" fontAlgn="auto">
              <a:spcBef>
                <a:spcPts val="0"/>
              </a:spcBef>
              <a:spcAft>
                <a:spcPts val="0"/>
              </a:spcAft>
              <a:buFontTx/>
              <a:buChar char="-"/>
            </a:pPr>
            <a:r>
              <a:rPr lang="fr-FR" altLang="fr-FR" sz="1700" dirty="0" smtClean="0"/>
              <a:t>Co-construire un </a:t>
            </a:r>
            <a:r>
              <a:rPr lang="fr-FR" altLang="fr-FR" sz="1700" dirty="0"/>
              <a:t>projet </a:t>
            </a:r>
            <a:r>
              <a:rPr lang="fr-FR" altLang="fr-FR" sz="1700" dirty="0" smtClean="0"/>
              <a:t>avec le salarié via les abondements CPF et </a:t>
            </a:r>
            <a:r>
              <a:rPr lang="fr-FR" altLang="fr-FR" sz="1700" dirty="0"/>
              <a:t>f</a:t>
            </a:r>
            <a:r>
              <a:rPr lang="fr-FR" altLang="fr-FR" sz="1700" dirty="0" smtClean="0"/>
              <a:t>idéliser </a:t>
            </a:r>
            <a:r>
              <a:rPr lang="fr-FR" altLang="fr-FR" sz="1700" dirty="0"/>
              <a:t>les collaborateurs</a:t>
            </a:r>
          </a:p>
          <a:p>
            <a:pPr marL="0" lvl="1" indent="0" fontAlgn="auto">
              <a:spcAft>
                <a:spcPts val="0"/>
              </a:spcAft>
              <a:buNone/>
            </a:pPr>
            <a:endParaRPr lang="fr-FR" altLang="fr-FR" sz="1500" dirty="0"/>
          </a:p>
          <a:p>
            <a:pPr marL="157163" indent="-228600"/>
            <a:r>
              <a:rPr lang="fr-FR" sz="1500" b="1" dirty="0" smtClean="0">
                <a:solidFill>
                  <a:schemeClr val="accent1"/>
                </a:solidFill>
              </a:rPr>
              <a:t>POUR LE SALARE</a:t>
            </a:r>
            <a:endParaRPr lang="fr-FR" altLang="fr-FR" sz="1500" dirty="0">
              <a:solidFill>
                <a:schemeClr val="accent1"/>
              </a:solidFill>
            </a:endParaRPr>
          </a:p>
          <a:p>
            <a:pPr marL="195263" lvl="1" indent="-209550">
              <a:lnSpc>
                <a:spcPct val="80000"/>
              </a:lnSpc>
            </a:pPr>
            <a:r>
              <a:rPr lang="fr-FR" altLang="fr-FR" sz="1700" dirty="0"/>
              <a:t>Se projeter à moyen et plus long </a:t>
            </a:r>
            <a:r>
              <a:rPr lang="fr-FR" altLang="fr-FR" sz="1700" dirty="0" smtClean="0"/>
              <a:t>terme  et ê</a:t>
            </a:r>
            <a:r>
              <a:rPr lang="fr-FR" sz="1700" dirty="0" smtClean="0"/>
              <a:t>tre </a:t>
            </a:r>
            <a:r>
              <a:rPr lang="fr-FR" sz="1700" dirty="0"/>
              <a:t>acteur de son parcours </a:t>
            </a:r>
            <a:r>
              <a:rPr lang="fr-FR" sz="1700" dirty="0" smtClean="0"/>
              <a:t>professionnel</a:t>
            </a:r>
            <a:endParaRPr lang="fr-FR" altLang="fr-FR" sz="1700" dirty="0"/>
          </a:p>
          <a:p>
            <a:pPr marL="195263" lvl="1" indent="-209550">
              <a:lnSpc>
                <a:spcPct val="80000"/>
              </a:lnSpc>
            </a:pPr>
            <a:r>
              <a:rPr lang="fr-FR" altLang="fr-FR" sz="1700" dirty="0"/>
              <a:t>Exprimer ses souhaits d’évolution dans son emploi ou vers un autre emploi et les confronter aux besoins de </a:t>
            </a:r>
            <a:r>
              <a:rPr lang="fr-FR" altLang="fr-FR" sz="1700" dirty="0" smtClean="0"/>
              <a:t>l’entreprise à court et moyen terme</a:t>
            </a:r>
            <a:endParaRPr lang="fr-FR" altLang="fr-FR" sz="1700" dirty="0"/>
          </a:p>
          <a:p>
            <a:pPr marL="195263" lvl="1" indent="-209550">
              <a:lnSpc>
                <a:spcPct val="80000"/>
              </a:lnSpc>
            </a:pPr>
            <a:r>
              <a:rPr lang="fr-FR" altLang="fr-FR" sz="1700" dirty="0" smtClean="0"/>
              <a:t>Identifier </a:t>
            </a:r>
            <a:r>
              <a:rPr lang="fr-FR" altLang="fr-FR" sz="1700" dirty="0"/>
              <a:t>et formuler des besoins en formation pour renforcer ses </a:t>
            </a:r>
            <a:r>
              <a:rPr lang="fr-FR" altLang="fr-FR" sz="1700" dirty="0" smtClean="0"/>
              <a:t>compétences en lien avec les projets de l’entreprise</a:t>
            </a:r>
            <a:endParaRPr lang="fr-FR" altLang="fr-FR" sz="1700" dirty="0"/>
          </a:p>
          <a:p>
            <a:pPr marL="195263" lvl="1" indent="-209550">
              <a:lnSpc>
                <a:spcPct val="80000"/>
              </a:lnSpc>
            </a:pPr>
            <a:r>
              <a:rPr lang="fr-FR" altLang="fr-FR" sz="1700" dirty="0"/>
              <a:t>Renforcer le dialogue avec sa hiérarchie </a:t>
            </a:r>
            <a:endParaRPr lang="fr-FR" altLang="fr-FR" sz="1700" dirty="0" smtClean="0"/>
          </a:p>
          <a:p>
            <a:pPr marL="195263" lvl="1" indent="-209550">
              <a:lnSpc>
                <a:spcPct val="80000"/>
              </a:lnSpc>
            </a:pPr>
            <a:r>
              <a:rPr lang="fr-FR" sz="1700" dirty="0"/>
              <a:t>Connaitre ses points forts en matière de compétence, identifier des axes d’amélioration</a:t>
            </a:r>
          </a:p>
          <a:p>
            <a:pPr marL="0" lvl="1" indent="0">
              <a:lnSpc>
                <a:spcPct val="80000"/>
              </a:lnSpc>
              <a:buNone/>
            </a:pPr>
            <a:endParaRPr lang="fr-FR" altLang="fr-FR" sz="1500" dirty="0" smtClean="0"/>
          </a:p>
          <a:p>
            <a:pPr marL="157163" indent="-228600"/>
            <a:r>
              <a:rPr lang="fr-FR" sz="1500" b="1" dirty="0" smtClean="0">
                <a:solidFill>
                  <a:schemeClr val="accent1"/>
                </a:solidFill>
              </a:rPr>
              <a:t>POUR LE MANAGER</a:t>
            </a:r>
            <a:endParaRPr lang="fr-FR" sz="1500" dirty="0">
              <a:solidFill>
                <a:schemeClr val="accent1"/>
              </a:solidFill>
            </a:endParaRPr>
          </a:p>
          <a:p>
            <a:pPr marL="157163" indent="-228600"/>
            <a:r>
              <a:rPr lang="fr-FR" sz="1700" dirty="0" smtClean="0">
                <a:solidFill>
                  <a:srgbClr val="00B050"/>
                </a:solidFill>
              </a:rPr>
              <a:t>- </a:t>
            </a:r>
            <a:r>
              <a:rPr lang="fr-FR" sz="1700" dirty="0" smtClean="0"/>
              <a:t>vous êtes le </a:t>
            </a:r>
            <a:r>
              <a:rPr lang="fr-FR" sz="1700" dirty="0">
                <a:solidFill>
                  <a:srgbClr val="00B050"/>
                </a:solidFill>
              </a:rPr>
              <a:t>r</a:t>
            </a:r>
            <a:r>
              <a:rPr lang="fr-FR" sz="1700" dirty="0" smtClean="0"/>
              <a:t>éférent du collaborateur, l’entretien professionnel peut vous permettre d’agir </a:t>
            </a:r>
            <a:r>
              <a:rPr lang="fr-FR" sz="1700" dirty="0"/>
              <a:t>positivement sur la motivation et l’implication des </a:t>
            </a:r>
            <a:r>
              <a:rPr lang="fr-FR" sz="1700" dirty="0" smtClean="0"/>
              <a:t>salariés, prévenir l’usure, </a:t>
            </a:r>
            <a:endParaRPr lang="fr-FR" sz="1700" dirty="0"/>
          </a:p>
          <a:p>
            <a:pPr marL="0" indent="0"/>
            <a:r>
              <a:rPr lang="fr-FR" sz="1700" dirty="0" smtClean="0"/>
              <a:t>- Prendre le temps , du recul pour repérer </a:t>
            </a:r>
            <a:r>
              <a:rPr lang="fr-FR" sz="1700" dirty="0"/>
              <a:t>les compétences </a:t>
            </a:r>
            <a:r>
              <a:rPr lang="fr-FR" sz="1700" dirty="0" smtClean="0"/>
              <a:t>cruciales/secondaires, les potentiels et anticiper les évolutions</a:t>
            </a:r>
            <a:endParaRPr lang="fr-FR" sz="1700" dirty="0"/>
          </a:p>
          <a:p>
            <a:pPr marL="0" indent="0"/>
            <a:r>
              <a:rPr lang="fr-FR" sz="1700" dirty="0"/>
              <a:t>- Savoir capitaliser, tirer profit de ses entretiens par une analyse croisée avec le DRH (prise de décision commune)</a:t>
            </a:r>
          </a:p>
          <a:p>
            <a:pPr marL="0" indent="0"/>
            <a:r>
              <a:rPr lang="fr-FR" sz="1700" dirty="0"/>
              <a:t>- Savoir interpeller le DRH pour s’informer, être guidé, voire relayer l’action du manager auprès du collaborateur</a:t>
            </a:r>
          </a:p>
          <a:p>
            <a:pPr marL="195263" lvl="1" indent="-209550">
              <a:lnSpc>
                <a:spcPct val="80000"/>
              </a:lnSpc>
            </a:pPr>
            <a:endParaRPr lang="fr-FR" altLang="fr-FR" sz="1500" dirty="0" smtClean="0"/>
          </a:p>
          <a:p>
            <a:pPr marL="195263" lvl="1" indent="-209550">
              <a:lnSpc>
                <a:spcPct val="80000"/>
              </a:lnSpc>
            </a:pPr>
            <a:endParaRPr lang="fr-FR" altLang="fr-FR" sz="1500" dirty="0"/>
          </a:p>
          <a:p>
            <a:pPr marL="0" lvl="1" indent="0">
              <a:lnSpc>
                <a:spcPct val="80000"/>
              </a:lnSpc>
              <a:buNone/>
            </a:pPr>
            <a:endParaRPr lang="fr-FR" altLang="fr-FR" sz="1500" dirty="0"/>
          </a:p>
          <a:p>
            <a:endParaRPr lang="fr-FR" dirty="0"/>
          </a:p>
        </p:txBody>
      </p:sp>
    </p:spTree>
    <p:extLst>
      <p:ext uri="{BB962C8B-B14F-4D97-AF65-F5344CB8AC3E}">
        <p14:creationId xmlns:p14="http://schemas.microsoft.com/office/powerpoint/2010/main" val="10007835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6_Thème Office">
  <a:themeElements>
    <a:clrScheme name="Apec-E3">
      <a:dk1>
        <a:sysClr val="windowText" lastClr="000000"/>
      </a:dk1>
      <a:lt1>
        <a:sysClr val="window" lastClr="FFFFFF"/>
      </a:lt1>
      <a:dk2>
        <a:srgbClr val="005362"/>
      </a:dk2>
      <a:lt2>
        <a:srgbClr val="F0037F"/>
      </a:lt2>
      <a:accent1>
        <a:srgbClr val="66A2BC"/>
      </a:accent1>
      <a:accent2>
        <a:srgbClr val="CA69A2"/>
      </a:accent2>
      <a:accent3>
        <a:srgbClr val="8CB3C7"/>
      </a:accent3>
      <a:accent4>
        <a:srgbClr val="E099B3"/>
      </a:accent4>
      <a:accent5>
        <a:srgbClr val="92A6B9"/>
      </a:accent5>
      <a:accent6>
        <a:srgbClr val="C9C8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Thème Office">
  <a:themeElements>
    <a:clrScheme name="Apec-E3">
      <a:dk1>
        <a:sysClr val="windowText" lastClr="000000"/>
      </a:dk1>
      <a:lt1>
        <a:sysClr val="window" lastClr="FFFFFF"/>
      </a:lt1>
      <a:dk2>
        <a:srgbClr val="005362"/>
      </a:dk2>
      <a:lt2>
        <a:srgbClr val="F0037F"/>
      </a:lt2>
      <a:accent1>
        <a:srgbClr val="66A2BC"/>
      </a:accent1>
      <a:accent2>
        <a:srgbClr val="CA69A2"/>
      </a:accent2>
      <a:accent3>
        <a:srgbClr val="8CB3C7"/>
      </a:accent3>
      <a:accent4>
        <a:srgbClr val="E099B3"/>
      </a:accent4>
      <a:accent5>
        <a:srgbClr val="92A6B9"/>
      </a:accent5>
      <a:accent6>
        <a:srgbClr val="C9C8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13524</TotalTime>
  <Words>4325</Words>
  <Application>Microsoft Office PowerPoint</Application>
  <PresentationFormat>Grand écran</PresentationFormat>
  <Paragraphs>633</Paragraphs>
  <Slides>35</Slides>
  <Notes>23</Notes>
  <HiddenSlides>3</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35</vt:i4>
      </vt:variant>
    </vt:vector>
  </HeadingPairs>
  <TitlesOfParts>
    <vt:vector size="53" baseType="lpstr">
      <vt:lpstr>ＭＳ Ｐゴシック</vt:lpstr>
      <vt:lpstr>ＭＳ Ｐゴシック</vt:lpstr>
      <vt:lpstr>Arial</vt:lpstr>
      <vt:lpstr>Berlin Sans FB</vt:lpstr>
      <vt:lpstr>Calibri</vt:lpstr>
      <vt:lpstr>ITC Officina Sans Std Book</vt:lpstr>
      <vt:lpstr>ITC Quay Sans Com Black</vt:lpstr>
      <vt:lpstr>roboto_regular</vt:lpstr>
      <vt:lpstr>Times New Roman</vt:lpstr>
      <vt:lpstr>Tw Cen MT</vt:lpstr>
      <vt:lpstr>Tw Cen MT Condensed</vt:lpstr>
      <vt:lpstr>Webdings</vt:lpstr>
      <vt:lpstr>Wingdings</vt:lpstr>
      <vt:lpstr>Wingdings 3</vt:lpstr>
      <vt:lpstr>ZapfDingbats</vt:lpstr>
      <vt:lpstr>Intégral</vt:lpstr>
      <vt:lpstr>6_Thème Office</vt:lpstr>
      <vt:lpstr>4_Thème Office</vt:lpstr>
      <vt:lpstr>Manager efficacement avec l’entretien professionnel</vt:lpstr>
      <vt:lpstr>Objectifs</vt:lpstr>
      <vt:lpstr>Présentation PowerPoint</vt:lpstr>
      <vt:lpstr>Présentation PowerPoint</vt:lpstr>
      <vt:lpstr>obligation sociale de l’entreprisE -loi De mars 2014 &amp; SEPT 2018</vt:lpstr>
      <vt:lpstr>Objectifs de ’entretien :  </vt:lpstr>
      <vt:lpstr>Entretien professionnel</vt:lpstr>
      <vt:lpstr>Évolutions de 2014 à 2018</vt:lpstr>
      <vt:lpstr>ObjectifS DE L’ENTRETIEN PROFESSIONNEL  :</vt:lpstr>
      <vt:lpstr>L’Entretien professionnel… en résumé</vt:lpstr>
      <vt:lpstr>La sanction financière</vt:lpstr>
      <vt:lpstr>Complémentarité des entretiens</vt:lpstr>
      <vt:lpstr>L’entretien professionnel,  plus qu’une obligation légale… un enjeu de compétitivité</vt:lpstr>
      <vt:lpstr>Un acte clé de management</vt:lpstr>
      <vt:lpstr>L’entretien professionnel, plus qu’une obligation légale…  un enjeu d’évolution et d’EMPLOYABILITE   </vt:lpstr>
      <vt:lpstr>Évolution professionnelle, c’est quoi pour vous ? </vt:lpstr>
      <vt:lpstr>Le rôle du manager   </vt:lpstr>
      <vt:lpstr>EXPLOREZ 4 domaines de l’entretien professionnel </vt:lpstr>
      <vt:lpstr>EXPLOREZ 4 domaines de l’entretien professionnel </vt:lpstr>
      <vt:lpstr>VOTRE SUPPORT D’ENTRETIEN</vt:lpstr>
      <vt:lpstr>Les pratiques des entreprises objectif partiellement atteint  </vt:lpstr>
      <vt:lpstr>LES PRATIQUES DES entreprises</vt:lpstr>
      <vt:lpstr>Le rôle du manager : pour la formation</vt:lpstr>
      <vt:lpstr>Expérience collaborateurs</vt:lpstr>
      <vt:lpstr>les conditions de réussite  </vt:lpstr>
      <vt:lpstr>les conditions de réussite  </vt:lpstr>
      <vt:lpstr>les conditions de réussite  </vt:lpstr>
      <vt:lpstr>Présentation PowerPoint</vt:lpstr>
      <vt:lpstr>les principaux dispositifs d’orientation et de formation  </vt:lpstr>
      <vt:lpstr>Le Compte Personnel de Formation </vt:lpstr>
      <vt:lpstr>Le CPF – COMPTE PERSONNEL DE FORMATION</vt:lpstr>
      <vt:lpstr>LE COMPTE PERSONNEL DE FORMATION </vt:lpstr>
      <vt:lpstr>Présentation PowerPoint</vt:lpstr>
      <vt:lpstr>Présentation PowerPoint</vt:lpstr>
      <vt:lpstr>La VAE - Validation des acquis de l’experience</vt:lpstr>
    </vt:vector>
  </TitlesOfParts>
  <Company>APEC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Christine</dc:creator>
  <cp:lastModifiedBy>Estelle</cp:lastModifiedBy>
  <cp:revision>655</cp:revision>
  <cp:lastPrinted>2019-07-09T12:03:19Z</cp:lastPrinted>
  <dcterms:created xsi:type="dcterms:W3CDTF">2016-03-21T15:45:08Z</dcterms:created>
  <dcterms:modified xsi:type="dcterms:W3CDTF">2019-07-09T12:03:22Z</dcterms:modified>
</cp:coreProperties>
</file>