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6"/>
  </p:notesMasterIdLst>
  <p:handoutMasterIdLst>
    <p:handoutMasterId r:id="rId37"/>
  </p:handoutMasterIdLst>
  <p:sldIdLst>
    <p:sldId id="530" r:id="rId2"/>
    <p:sldId id="659" r:id="rId3"/>
    <p:sldId id="626" r:id="rId4"/>
    <p:sldId id="658" r:id="rId5"/>
    <p:sldId id="593" r:id="rId6"/>
    <p:sldId id="594" r:id="rId7"/>
    <p:sldId id="595" r:id="rId8"/>
    <p:sldId id="596" r:id="rId9"/>
    <p:sldId id="597" r:id="rId10"/>
    <p:sldId id="696" r:id="rId11"/>
    <p:sldId id="555" r:id="rId12"/>
    <p:sldId id="463" r:id="rId13"/>
    <p:sldId id="464" r:id="rId14"/>
    <p:sldId id="584" r:id="rId15"/>
    <p:sldId id="600" r:id="rId16"/>
    <p:sldId id="572" r:id="rId17"/>
    <p:sldId id="639" r:id="rId18"/>
    <p:sldId id="694" r:id="rId19"/>
    <p:sldId id="695" r:id="rId20"/>
    <p:sldId id="686" r:id="rId21"/>
    <p:sldId id="687" r:id="rId22"/>
    <p:sldId id="688" r:id="rId23"/>
    <p:sldId id="461" r:id="rId24"/>
    <p:sldId id="643" r:id="rId25"/>
    <p:sldId id="693" r:id="rId26"/>
    <p:sldId id="618" r:id="rId27"/>
    <p:sldId id="624" r:id="rId28"/>
    <p:sldId id="613" r:id="rId29"/>
    <p:sldId id="669" r:id="rId30"/>
    <p:sldId id="445" r:id="rId31"/>
    <p:sldId id="443" r:id="rId32"/>
    <p:sldId id="649" r:id="rId33"/>
    <p:sldId id="598" r:id="rId34"/>
    <p:sldId id="625" r:id="rId35"/>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7" autoAdjust="0"/>
    <p:restoredTop sz="92374" autoAdjust="0"/>
  </p:normalViewPr>
  <p:slideViewPr>
    <p:cSldViewPr>
      <p:cViewPr varScale="1">
        <p:scale>
          <a:sx n="105" d="100"/>
          <a:sy n="105" d="100"/>
        </p:scale>
        <p:origin x="1746" y="-121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1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57150"/>
            <a:effectLst>
              <a:outerShdw blurRad="50800" dist="38100" dir="8100000" algn="tr" rotWithShape="0">
                <a:prstClr val="black">
                  <a:alpha val="40000"/>
                </a:prstClr>
              </a:outerShdw>
            </a:effectLst>
          </c:spPr>
          <c:dPt>
            <c:idx val="0"/>
            <c:bubble3D val="0"/>
            <c:spPr>
              <a:solidFill>
                <a:schemeClr val="accent1">
                  <a:lumMod val="60000"/>
                  <a:lumOff val="4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B24-41B4-A39C-9231C20966B7}"/>
              </c:ext>
            </c:extLst>
          </c:dPt>
          <c:dPt>
            <c:idx val="1"/>
            <c:bubble3D val="0"/>
            <c:spPr>
              <a:solidFill>
                <a:schemeClr val="accent2"/>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B24-41B4-A39C-9231C20966B7}"/>
              </c:ext>
            </c:extLst>
          </c:dPt>
          <c:dPt>
            <c:idx val="2"/>
            <c:bubble3D val="0"/>
            <c:spPr>
              <a:solidFill>
                <a:schemeClr val="accent3"/>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B24-41B4-A39C-9231C20966B7}"/>
              </c:ext>
            </c:extLst>
          </c:dPt>
          <c:dPt>
            <c:idx val="3"/>
            <c:bubble3D val="0"/>
            <c:spPr>
              <a:solidFill>
                <a:schemeClr val="accent4">
                  <a:lumMod val="60000"/>
                  <a:lumOff val="4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B24-41B4-A39C-9231C20966B7}"/>
              </c:ext>
            </c:extLst>
          </c:dPt>
          <c:dPt>
            <c:idx val="4"/>
            <c:bubble3D val="0"/>
            <c:spPr>
              <a:solidFill>
                <a:schemeClr val="accent5"/>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FB24-41B4-A39C-9231C20966B7}"/>
              </c:ext>
            </c:extLst>
          </c:dPt>
          <c:dPt>
            <c:idx val="5"/>
            <c:bubble3D val="0"/>
            <c:spPr>
              <a:solidFill>
                <a:schemeClr val="accent6"/>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FB24-41B4-A39C-9231C20966B7}"/>
              </c:ext>
            </c:extLst>
          </c:dPt>
          <c:dPt>
            <c:idx val="6"/>
            <c:bubble3D val="0"/>
            <c:spPr>
              <a:solidFill>
                <a:schemeClr val="accent1">
                  <a:lumMod val="6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D-FB24-41B4-A39C-9231C20966B7}"/>
              </c:ext>
            </c:extLst>
          </c:dPt>
          <c:dPt>
            <c:idx val="7"/>
            <c:bubble3D val="0"/>
            <c:spPr>
              <a:solidFill>
                <a:schemeClr val="accent2">
                  <a:lumMod val="20000"/>
                  <a:lumOff val="8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F-FB24-41B4-A39C-9231C20966B7}"/>
              </c:ext>
            </c:extLst>
          </c:dPt>
          <c:dPt>
            <c:idx val="8"/>
            <c:bubble3D val="0"/>
            <c:spPr>
              <a:solidFill>
                <a:schemeClr val="accent3">
                  <a:lumMod val="60000"/>
                  <a:lumOff val="4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11-FB24-41B4-A39C-9231C20966B7}"/>
              </c:ext>
            </c:extLst>
          </c:dPt>
          <c:dLbls>
            <c:dLbl>
              <c:idx val="6"/>
              <c:layout>
                <c:manualLayout>
                  <c:x val="-2.5543921599937718E-2"/>
                  <c:y val="-2.009748504865996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B24-41B4-A39C-9231C20966B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'Typologie adherents RM 11 02'!$L$2:$T$2</c:f>
              <c:strCache>
                <c:ptCount val="9"/>
                <c:pt idx="0">
                  <c:v>Paris</c:v>
                </c:pt>
                <c:pt idx="1">
                  <c:v>Seine et Marne</c:v>
                </c:pt>
                <c:pt idx="2">
                  <c:v>Yvelines</c:v>
                </c:pt>
                <c:pt idx="3">
                  <c:v>Essonne</c:v>
                </c:pt>
                <c:pt idx="4">
                  <c:v>Hauts de Seine</c:v>
                </c:pt>
                <c:pt idx="5">
                  <c:v>Seine Saint Denis</c:v>
                </c:pt>
                <c:pt idx="6">
                  <c:v>Val de Marne</c:v>
                </c:pt>
                <c:pt idx="7">
                  <c:v>Val d'Oise</c:v>
                </c:pt>
                <c:pt idx="8">
                  <c:v>Hors IDF</c:v>
                </c:pt>
              </c:strCache>
            </c:strRef>
          </c:cat>
          <c:val>
            <c:numRef>
              <c:f>'Typologie adherents RM 11 02'!$L$3:$T$3</c:f>
              <c:numCache>
                <c:formatCode>0</c:formatCode>
                <c:ptCount val="9"/>
                <c:pt idx="0">
                  <c:v>5</c:v>
                </c:pt>
                <c:pt idx="1">
                  <c:v>5</c:v>
                </c:pt>
                <c:pt idx="2">
                  <c:v>22</c:v>
                </c:pt>
                <c:pt idx="3">
                  <c:v>19</c:v>
                </c:pt>
                <c:pt idx="4">
                  <c:v>7</c:v>
                </c:pt>
                <c:pt idx="5">
                  <c:v>7</c:v>
                </c:pt>
                <c:pt idx="6">
                  <c:v>7</c:v>
                </c:pt>
                <c:pt idx="7">
                  <c:v>24</c:v>
                </c:pt>
                <c:pt idx="8">
                  <c:v>84</c:v>
                </c:pt>
              </c:numCache>
            </c:numRef>
          </c:val>
          <c:extLst>
            <c:ext xmlns:c16="http://schemas.microsoft.com/office/drawing/2014/chart" uri="{C3380CC4-5D6E-409C-BE32-E72D297353CC}">
              <c16:uniqueId val="{00000012-FB24-41B4-A39C-9231C20966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Taille</a:t>
            </a:r>
            <a:r>
              <a:rPr lang="fr-FR" baseline="0"/>
              <a:t> des entreprises adhérentes</a:t>
            </a:r>
            <a:endParaRPr lang="fr-FR"/>
          </a:p>
        </c:rich>
      </c:tx>
      <c:layout>
        <c:manualLayout>
          <c:xMode val="edge"/>
          <c:yMode val="edge"/>
          <c:x val="0.2597500410104987"/>
          <c:y val="0.8637743406966346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354166666666657E-2"/>
          <c:y val="0.17283176427018196"/>
          <c:w val="0.81770833333333337"/>
          <c:h val="0.6529866770771143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58E-4E58-B1C4-8B1322A8401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58E-4E58-B1C4-8B1322A8401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58E-4E58-B1C4-8B1322A8401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58E-4E58-B1C4-8B1322A8401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'Typologie adherents RM 09 04'!$S$192:$V$192</c:f>
              <c:strCache>
                <c:ptCount val="4"/>
                <c:pt idx="0">
                  <c:v>TPE&lt;10</c:v>
                </c:pt>
                <c:pt idx="1">
                  <c:v>10&lt;PME&lt;50</c:v>
                </c:pt>
                <c:pt idx="2">
                  <c:v>50&lt;PME&lt;250</c:v>
                </c:pt>
                <c:pt idx="3">
                  <c:v>PME&gt;250</c:v>
                </c:pt>
              </c:strCache>
            </c:strRef>
          </c:cat>
          <c:val>
            <c:numRef>
              <c:f>'Typologie adherents RM 09 04'!$S$193:$V$193</c:f>
              <c:numCache>
                <c:formatCode>General</c:formatCode>
                <c:ptCount val="4"/>
                <c:pt idx="0">
                  <c:v>90</c:v>
                </c:pt>
                <c:pt idx="1">
                  <c:v>68</c:v>
                </c:pt>
                <c:pt idx="2">
                  <c:v>14</c:v>
                </c:pt>
                <c:pt idx="3">
                  <c:v>3</c:v>
                </c:pt>
              </c:numCache>
            </c:numRef>
          </c:val>
          <c:extLst>
            <c:ext xmlns:c16="http://schemas.microsoft.com/office/drawing/2014/chart" uri="{C3380CC4-5D6E-409C-BE32-E72D297353CC}">
              <c16:uniqueId val="{00000008-F58E-4E58-B1C4-8B1322A8401E}"/>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A-F58E-4E58-B1C4-8B1322A8401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C-F58E-4E58-B1C4-8B1322A8401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E-F58E-4E58-B1C4-8B1322A8401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0-F58E-4E58-B1C4-8B1322A8401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'Typologie adherents RM 09 04'!$S$192:$V$192</c:f>
              <c:strCache>
                <c:ptCount val="4"/>
                <c:pt idx="0">
                  <c:v>TPE&lt;10</c:v>
                </c:pt>
                <c:pt idx="1">
                  <c:v>10&lt;PME&lt;50</c:v>
                </c:pt>
                <c:pt idx="2">
                  <c:v>50&lt;PME&lt;250</c:v>
                </c:pt>
                <c:pt idx="3">
                  <c:v>PME&gt;250</c:v>
                </c:pt>
              </c:strCache>
            </c:strRef>
          </c:cat>
          <c:val>
            <c:numRef>
              <c:f>'Typologie adherents RM 09 04'!$S$194:$V$194</c:f>
              <c:numCache>
                <c:formatCode>0%</c:formatCode>
                <c:ptCount val="4"/>
                <c:pt idx="0">
                  <c:v>0.51428571428571423</c:v>
                </c:pt>
                <c:pt idx="1">
                  <c:v>0.38857142857142857</c:v>
                </c:pt>
                <c:pt idx="2">
                  <c:v>0.08</c:v>
                </c:pt>
                <c:pt idx="3">
                  <c:v>1.7142857142857144E-2</c:v>
                </c:pt>
              </c:numCache>
            </c:numRef>
          </c:val>
          <c:extLst>
            <c:ext xmlns:c16="http://schemas.microsoft.com/office/drawing/2014/chart" uri="{C3380CC4-5D6E-409C-BE32-E72D297353CC}">
              <c16:uniqueId val="{00000011-F58E-4E58-B1C4-8B1322A8401E}"/>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a:softEdge rad="635000"/>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20/04/2021</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20/04/2021</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11</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14</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15</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16</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17</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1166790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dirty="0">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23</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24</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26</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27</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28</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30</a:t>
            </a:fld>
            <a:endParaRPr lang="fr-FR" altLang="fr-FR"/>
          </a:p>
        </p:txBody>
      </p:sp>
    </p:spTree>
    <p:extLst>
      <p:ext uri="{BB962C8B-B14F-4D97-AF65-F5344CB8AC3E}">
        <p14:creationId xmlns:p14="http://schemas.microsoft.com/office/powerpoint/2010/main" val="1581198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31</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547800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175282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dirty="0"/>
              <a:t>Cliquez pour modifier le style du titre</a:t>
            </a:r>
            <a:endParaRPr lang="fr-BE" dirty="0"/>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dirty="0"/>
              <a:t>Cliquez pour modifier le style du titre</a:t>
            </a:r>
            <a:endParaRPr lang="fr-BE" dirty="0"/>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18" Type="http://schemas.openxmlformats.org/officeDocument/2006/relationships/image" Target="../media/image184.png"/><Relationship Id="rId26" Type="http://schemas.openxmlformats.org/officeDocument/2006/relationships/image" Target="../media/image192.png"/><Relationship Id="rId3" Type="http://schemas.openxmlformats.org/officeDocument/2006/relationships/image" Target="../media/image169.png"/><Relationship Id="rId21" Type="http://schemas.openxmlformats.org/officeDocument/2006/relationships/image" Target="../media/image187.png"/><Relationship Id="rId7" Type="http://schemas.openxmlformats.org/officeDocument/2006/relationships/image" Target="../media/image173.png"/><Relationship Id="rId12" Type="http://schemas.openxmlformats.org/officeDocument/2006/relationships/image" Target="../media/image178.png"/><Relationship Id="rId17" Type="http://schemas.openxmlformats.org/officeDocument/2006/relationships/image" Target="../media/image183.png"/><Relationship Id="rId25" Type="http://schemas.openxmlformats.org/officeDocument/2006/relationships/image" Target="../media/image191.png"/><Relationship Id="rId2" Type="http://schemas.openxmlformats.org/officeDocument/2006/relationships/image" Target="../media/image168.png"/><Relationship Id="rId16" Type="http://schemas.openxmlformats.org/officeDocument/2006/relationships/image" Target="../media/image182.png"/><Relationship Id="rId20" Type="http://schemas.openxmlformats.org/officeDocument/2006/relationships/image" Target="../media/image186.png"/><Relationship Id="rId29"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7.jpeg"/><Relationship Id="rId24" Type="http://schemas.openxmlformats.org/officeDocument/2006/relationships/image" Target="../media/image190.png"/><Relationship Id="rId5" Type="http://schemas.openxmlformats.org/officeDocument/2006/relationships/image" Target="../media/image171.pn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194.png"/><Relationship Id="rId10" Type="http://schemas.openxmlformats.org/officeDocument/2006/relationships/image" Target="../media/image176.jpeg"/><Relationship Id="rId19" Type="http://schemas.openxmlformats.org/officeDocument/2006/relationships/image" Target="../media/image185.png"/><Relationship Id="rId31" Type="http://schemas.openxmlformats.org/officeDocument/2006/relationships/image" Target="../media/image197.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 Id="rId22" Type="http://schemas.openxmlformats.org/officeDocument/2006/relationships/image" Target="../media/image188.png"/><Relationship Id="rId27" Type="http://schemas.openxmlformats.org/officeDocument/2006/relationships/image" Target="../media/image193.png"/><Relationship Id="rId30" Type="http://schemas.openxmlformats.org/officeDocument/2006/relationships/image" Target="../media/image19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6.png"/><Relationship Id="rId7"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jpeg"/><Relationship Id="rId10" Type="http://schemas.openxmlformats.org/officeDocument/2006/relationships/image" Target="../media/image212.png"/><Relationship Id="rId4" Type="http://schemas.openxmlformats.org/officeDocument/2006/relationships/hyperlink" Target="https://www.reseau-mesure.com/achats-mutualises/" TargetMode="External"/><Relationship Id="rId9" Type="http://schemas.openxmlformats.org/officeDocument/2006/relationships/image" Target="../media/image2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hyperlink" Target="https://www.reseau-mesure.com/opportunites-marches-et-entrepri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hyperlink" Target="https://www.reseau-mesure.com/opportunites-marches-et-entreprises/#outil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22.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3" Type="http://schemas.openxmlformats.org/officeDocument/2006/relationships/image" Target="../media/image217.jpg"/><Relationship Id="rId7" Type="http://schemas.openxmlformats.org/officeDocument/2006/relationships/image" Target="../media/image220.png"/><Relationship Id="rId12" Type="http://schemas.openxmlformats.org/officeDocument/2006/relationships/image" Target="../media/image2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9.png"/><Relationship Id="rId10" Type="http://schemas.openxmlformats.org/officeDocument/2006/relationships/image" Target="../media/image223.png"/><Relationship Id="rId4" Type="http://schemas.openxmlformats.org/officeDocument/2006/relationships/image" Target="../media/image218.png"/><Relationship Id="rId9" Type="http://schemas.openxmlformats.org/officeDocument/2006/relationships/image" Target="../media/image222.png"/><Relationship Id="rId14" Type="http://schemas.openxmlformats.org/officeDocument/2006/relationships/image" Target="../media/image227.png"/></Relationships>
</file>

<file path=ppt/slides/_rels/slide2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hyperlink" Target="https://www.reseau-mesure.com/international/" TargetMode="Externa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u-mesure.com/la-forma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5.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hyperlink" Target="https://cifl.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hyperlink" Target="https://www.reseau-mesure.com/communica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reseau-mesure.com/salon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9.png"/><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G"/><Relationship Id="rId26" Type="http://schemas.openxmlformats.org/officeDocument/2006/relationships/image" Target="../media/image34.jp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jp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24" Type="http://schemas.openxmlformats.org/officeDocument/2006/relationships/image" Target="../media/image32.pn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5.jpeg"/><Relationship Id="rId30" Type="http://schemas.openxmlformats.org/officeDocument/2006/relationships/image" Target="../media/image38.jpg"/></Relationships>
</file>

<file path=ppt/slides/_rels/slide6.xml.rels><?xml version="1.0" encoding="UTF-8" standalone="yes"?>
<Relationships xmlns="http://schemas.openxmlformats.org/package/2006/relationships"><Relationship Id="rId13" Type="http://schemas.openxmlformats.org/officeDocument/2006/relationships/image" Target="../media/image49.jpeg"/><Relationship Id="rId18" Type="http://schemas.openxmlformats.org/officeDocument/2006/relationships/image" Target="../media/image54.jpe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34" Type="http://schemas.openxmlformats.org/officeDocument/2006/relationships/image" Target="../media/image70.pn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notesSlide" Target="../notesSlides/notesSlide6.xml"/><Relationship Id="rId16" Type="http://schemas.openxmlformats.org/officeDocument/2006/relationships/image" Target="../media/image52.jpeg"/><Relationship Id="rId20" Type="http://schemas.openxmlformats.org/officeDocument/2006/relationships/image" Target="../media/image56.jpeg"/><Relationship Id="rId29"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jpe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8" Type="http://schemas.openxmlformats.org/officeDocument/2006/relationships/image" Target="../media/image44.jpeg"/></Relationships>
</file>

<file path=ppt/slides/_rels/slide7.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png"/><Relationship Id="rId34" Type="http://schemas.openxmlformats.org/officeDocument/2006/relationships/image" Target="../media/image103.jp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jpeg"/><Relationship Id="rId25" Type="http://schemas.openxmlformats.org/officeDocument/2006/relationships/image" Target="../media/image94.jpeg"/><Relationship Id="rId33" Type="http://schemas.openxmlformats.org/officeDocument/2006/relationships/image" Target="../media/image102.png"/><Relationship Id="rId2" Type="http://schemas.openxmlformats.org/officeDocument/2006/relationships/notesSlide" Target="../notesSlides/notesSlide7.xml"/><Relationship Id="rId16" Type="http://schemas.openxmlformats.org/officeDocument/2006/relationships/image" Target="../media/image85.jpe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5" Type="http://schemas.openxmlformats.org/officeDocument/2006/relationships/image" Target="../media/image74.png"/><Relationship Id="rId15" Type="http://schemas.openxmlformats.org/officeDocument/2006/relationships/image" Target="../media/image84.jpeg"/><Relationship Id="rId23" Type="http://schemas.openxmlformats.org/officeDocument/2006/relationships/image" Target="../media/image92.png"/><Relationship Id="rId28" Type="http://schemas.openxmlformats.org/officeDocument/2006/relationships/image" Target="../media/image97.jpeg"/><Relationship Id="rId10" Type="http://schemas.openxmlformats.org/officeDocument/2006/relationships/image" Target="../media/image79.png"/><Relationship Id="rId19" Type="http://schemas.openxmlformats.org/officeDocument/2006/relationships/image" Target="../media/image88.jpg"/><Relationship Id="rId31" Type="http://schemas.openxmlformats.org/officeDocument/2006/relationships/image" Target="../media/image100.pn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gif"/><Relationship Id="rId8" Type="http://schemas.openxmlformats.org/officeDocument/2006/relationships/image" Target="../media/image77.jpeg"/></Relationships>
</file>

<file path=ppt/slides/_rels/slide8.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 Type="http://schemas.openxmlformats.org/officeDocument/2006/relationships/image" Target="../media/image104.png"/><Relationship Id="rId21" Type="http://schemas.openxmlformats.org/officeDocument/2006/relationships/image" Target="../media/image122.png"/><Relationship Id="rId34" Type="http://schemas.openxmlformats.org/officeDocument/2006/relationships/image" Target="../media/image135.png"/><Relationship Id="rId7" Type="http://schemas.openxmlformats.org/officeDocument/2006/relationships/image" Target="../media/image108.jpe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2" Type="http://schemas.openxmlformats.org/officeDocument/2006/relationships/notesSlide" Target="../notesSlides/notesSlide8.xml"/><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5" Type="http://schemas.openxmlformats.org/officeDocument/2006/relationships/image" Target="../media/image106.jpeg"/><Relationship Id="rId15" Type="http://schemas.openxmlformats.org/officeDocument/2006/relationships/image" Target="../media/image116.jpeg"/><Relationship Id="rId23" Type="http://schemas.openxmlformats.org/officeDocument/2006/relationships/image" Target="../media/image124.png"/><Relationship Id="rId28" Type="http://schemas.openxmlformats.org/officeDocument/2006/relationships/image" Target="../media/image129.jp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10.jpe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8" Type="http://schemas.openxmlformats.org/officeDocument/2006/relationships/image" Target="../media/image109.png"/></Relationships>
</file>

<file path=ppt/slides/_rels/slide9.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36.png"/><Relationship Id="rId21" Type="http://schemas.openxmlformats.org/officeDocument/2006/relationships/image" Target="../media/image154.png"/><Relationship Id="rId34" Type="http://schemas.openxmlformats.org/officeDocument/2006/relationships/image" Target="../media/image167.jpeg"/><Relationship Id="rId7" Type="http://schemas.openxmlformats.org/officeDocument/2006/relationships/image" Target="../media/image140.jp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6.png"/><Relationship Id="rId2" Type="http://schemas.openxmlformats.org/officeDocument/2006/relationships/notesSlide" Target="../notesSlides/notesSlide9.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5.png"/><Relationship Id="rId5" Type="http://schemas.openxmlformats.org/officeDocument/2006/relationships/image" Target="../media/image138.jp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jp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jpeg"/><Relationship Id="rId4" Type="http://schemas.openxmlformats.org/officeDocument/2006/relationships/image" Target="../media/image137.gif"/><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jpg"/><Relationship Id="rId27" Type="http://schemas.openxmlformats.org/officeDocument/2006/relationships/image" Target="../media/image160.png"/><Relationship Id="rId30" Type="http://schemas.openxmlformats.org/officeDocument/2006/relationships/image" Target="../media/image163.png"/><Relationship Id="rId8"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269582" y="1866133"/>
            <a:ext cx="4766914" cy="1994915"/>
          </a:xfrm>
        </p:spPr>
        <p:txBody>
          <a:bodyPr/>
          <a:lstStyle/>
          <a:p>
            <a:pPr eaLnBrk="1" hangingPunct="1"/>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r>
              <a:rPr lang="fr-FR" altLang="fr-FR" sz="4000" dirty="0">
                <a:solidFill>
                  <a:srgbClr val="132D4D"/>
                </a:solidFill>
                <a:latin typeface="Calibri" panose="020F0502020204030204" pitchFamily="34" charset="0"/>
              </a:rPr>
              <a:t>Le Réseau Mesure</a:t>
            </a:r>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r>
              <a:rPr lang="fr-FR" altLang="fr-FR" sz="4000" dirty="0">
                <a:solidFill>
                  <a:schemeClr val="accent6">
                    <a:lumMod val="75000"/>
                  </a:schemeClr>
                </a:solidFill>
                <a:latin typeface="Calibri" panose="020F0502020204030204" pitchFamily="34" charset="0"/>
              </a:rPr>
              <a:t>« U</a:t>
            </a:r>
            <a:r>
              <a:rPr lang="fr-FR" altLang="fr-FR" sz="3800" dirty="0">
                <a:solidFill>
                  <a:schemeClr val="accent6">
                    <a:lumMod val="75000"/>
                  </a:schemeClr>
                </a:solidFill>
                <a:latin typeface="Calibri" panose="020F0502020204030204" pitchFamily="34" charset="0"/>
              </a:rPr>
              <a:t>n réseau pour les adhérents </a:t>
            </a:r>
            <a:br>
              <a:rPr lang="fr-FR" altLang="fr-FR" sz="3800" dirty="0">
                <a:solidFill>
                  <a:schemeClr val="accent6">
                    <a:lumMod val="75000"/>
                  </a:schemeClr>
                </a:solidFill>
                <a:latin typeface="Calibri" panose="020F0502020204030204" pitchFamily="34" charset="0"/>
              </a:rPr>
            </a:br>
            <a:r>
              <a:rPr lang="fr-FR" altLang="fr-FR" sz="3800" dirty="0">
                <a:solidFill>
                  <a:schemeClr val="accent6">
                    <a:lumMod val="75000"/>
                  </a:schemeClr>
                </a:solidFill>
                <a:latin typeface="Calibri" panose="020F0502020204030204" pitchFamily="34" charset="0"/>
              </a:rPr>
              <a:t>par les adhérents »</a:t>
            </a:r>
            <a:br>
              <a:rPr lang="fr-FR" sz="4000" dirty="0">
                <a:solidFill>
                  <a:srgbClr val="17375E"/>
                </a:solidFill>
                <a:latin typeface="Calibri" pitchFamily="34" charset="0"/>
              </a:rPr>
            </a:br>
            <a:br>
              <a:rPr lang="fr-FR" sz="4000" dirty="0">
                <a:solidFill>
                  <a:srgbClr val="7B0B13"/>
                </a:solidFill>
                <a:latin typeface="Calibri" pitchFamily="34" charset="0"/>
              </a:rPr>
            </a:br>
            <a:br>
              <a:rPr lang="fr-FR" sz="4000" dirty="0">
                <a:solidFill>
                  <a:srgbClr val="7B0B13"/>
                </a:solidFill>
                <a:latin typeface="Calibri" pitchFamily="34" charset="0"/>
              </a:rPr>
            </a:br>
            <a:br>
              <a:rPr lang="fr-FR" sz="3200" dirty="0"/>
            </a:br>
            <a:br>
              <a:rPr lang="fr-FR" altLang="fr-FR" dirty="0">
                <a:solidFill>
                  <a:srgbClr val="17375E"/>
                </a:solidFill>
                <a:latin typeface="Calibri" panose="020F0502020204030204" pitchFamily="34" charset="0"/>
              </a:rPr>
            </a:br>
            <a:endParaRPr lang="fr-FR" altLang="fr-FR" sz="2800" i="1" dirty="0">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7E19D97-3BC8-4246-8F6C-0FAD3DE40551}"/>
              </a:ext>
            </a:extLst>
          </p:cNvPr>
          <p:cNvPicPr>
            <a:picLocks noChangeAspect="1"/>
          </p:cNvPicPr>
          <p:nvPr/>
        </p:nvPicPr>
        <p:blipFill>
          <a:blip r:embed="rId2"/>
          <a:stretch>
            <a:fillRect/>
          </a:stretch>
        </p:blipFill>
        <p:spPr>
          <a:xfrm>
            <a:off x="4350388" y="77578"/>
            <a:ext cx="1677546" cy="922651"/>
          </a:xfrm>
          <a:prstGeom prst="rect">
            <a:avLst/>
          </a:prstGeom>
        </p:spPr>
      </p:pic>
      <p:pic>
        <p:nvPicPr>
          <p:cNvPr id="24" name="Image 23">
            <a:extLst>
              <a:ext uri="{FF2B5EF4-FFF2-40B4-BE49-F238E27FC236}">
                <a16:creationId xmlns:a16="http://schemas.microsoft.com/office/drawing/2014/main" id="{65F4034B-F3F7-4D8C-9F26-31506032ABEC}"/>
              </a:ext>
            </a:extLst>
          </p:cNvPr>
          <p:cNvPicPr>
            <a:picLocks noChangeAspect="1"/>
          </p:cNvPicPr>
          <p:nvPr/>
        </p:nvPicPr>
        <p:blipFill>
          <a:blip r:embed="rId3"/>
          <a:stretch>
            <a:fillRect/>
          </a:stretch>
        </p:blipFill>
        <p:spPr>
          <a:xfrm>
            <a:off x="1879382" y="4984895"/>
            <a:ext cx="1429406" cy="1070675"/>
          </a:xfrm>
          <a:prstGeom prst="rect">
            <a:avLst/>
          </a:prstGeom>
        </p:spPr>
      </p:pic>
      <p:pic>
        <p:nvPicPr>
          <p:cNvPr id="4" name="Espace réservé du contenu 3">
            <a:extLst>
              <a:ext uri="{FF2B5EF4-FFF2-40B4-BE49-F238E27FC236}">
                <a16:creationId xmlns:a16="http://schemas.microsoft.com/office/drawing/2014/main" id="{5D57F348-EB2F-479D-A6B5-277ABD3639B0}"/>
              </a:ext>
            </a:extLst>
          </p:cNvPr>
          <p:cNvPicPr>
            <a:picLocks noGrp="1" noChangeAspect="1"/>
          </p:cNvPicPr>
          <p:nvPr>
            <p:ph idx="1"/>
          </p:nvPr>
        </p:nvPicPr>
        <p:blipFill>
          <a:blip r:embed="rId4"/>
          <a:stretch>
            <a:fillRect/>
          </a:stretch>
        </p:blipFill>
        <p:spPr>
          <a:xfrm>
            <a:off x="467544" y="751062"/>
            <a:ext cx="2050727" cy="820291"/>
          </a:xfrm>
          <a:prstGeom prst="rect">
            <a:avLst/>
          </a:prstGeom>
        </p:spPr>
      </p:pic>
      <p:pic>
        <p:nvPicPr>
          <p:cNvPr id="5" name="Image 4">
            <a:extLst>
              <a:ext uri="{FF2B5EF4-FFF2-40B4-BE49-F238E27FC236}">
                <a16:creationId xmlns:a16="http://schemas.microsoft.com/office/drawing/2014/main" id="{CFFA18BC-58D6-472C-817F-56112156FE1C}"/>
              </a:ext>
            </a:extLst>
          </p:cNvPr>
          <p:cNvPicPr>
            <a:picLocks noChangeAspect="1"/>
          </p:cNvPicPr>
          <p:nvPr/>
        </p:nvPicPr>
        <p:blipFill>
          <a:blip r:embed="rId5"/>
          <a:stretch>
            <a:fillRect/>
          </a:stretch>
        </p:blipFill>
        <p:spPr>
          <a:xfrm>
            <a:off x="2693557" y="839965"/>
            <a:ext cx="1598290" cy="799145"/>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6"/>
          <a:stretch>
            <a:fillRect/>
          </a:stretch>
        </p:blipFill>
        <p:spPr>
          <a:xfrm>
            <a:off x="432686" y="3326206"/>
            <a:ext cx="2050728" cy="697781"/>
          </a:xfrm>
          <a:prstGeom prst="rect">
            <a:avLst/>
          </a:prstGeom>
        </p:spPr>
      </p:pic>
      <p:pic>
        <p:nvPicPr>
          <p:cNvPr id="7" name="Image 6">
            <a:extLst>
              <a:ext uri="{FF2B5EF4-FFF2-40B4-BE49-F238E27FC236}">
                <a16:creationId xmlns:a16="http://schemas.microsoft.com/office/drawing/2014/main" id="{B8EE6C36-6C42-469C-A12C-191D47FE9D5D}"/>
              </a:ext>
            </a:extLst>
          </p:cNvPr>
          <p:cNvPicPr>
            <a:picLocks noChangeAspect="1"/>
          </p:cNvPicPr>
          <p:nvPr/>
        </p:nvPicPr>
        <p:blipFill>
          <a:blip r:embed="rId7"/>
          <a:stretch>
            <a:fillRect/>
          </a:stretch>
        </p:blipFill>
        <p:spPr>
          <a:xfrm>
            <a:off x="4742671" y="956530"/>
            <a:ext cx="2226439" cy="278305"/>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8"/>
          <a:stretch>
            <a:fillRect/>
          </a:stretch>
        </p:blipFill>
        <p:spPr>
          <a:xfrm>
            <a:off x="798557" y="1683739"/>
            <a:ext cx="1296144" cy="1296144"/>
          </a:xfrm>
          <a:prstGeom prst="rect">
            <a:avLst/>
          </a:prstGeom>
        </p:spPr>
      </p:pic>
      <p:pic>
        <p:nvPicPr>
          <p:cNvPr id="9" name="Image 8">
            <a:extLst>
              <a:ext uri="{FF2B5EF4-FFF2-40B4-BE49-F238E27FC236}">
                <a16:creationId xmlns:a16="http://schemas.microsoft.com/office/drawing/2014/main" id="{E6477A2D-5181-4084-85A5-2A0CA3AB97DB}"/>
              </a:ext>
            </a:extLst>
          </p:cNvPr>
          <p:cNvPicPr>
            <a:picLocks noChangeAspect="1"/>
          </p:cNvPicPr>
          <p:nvPr/>
        </p:nvPicPr>
        <p:blipFill>
          <a:blip r:embed="rId9"/>
          <a:stretch>
            <a:fillRect/>
          </a:stretch>
        </p:blipFill>
        <p:spPr>
          <a:xfrm>
            <a:off x="4739534" y="2173958"/>
            <a:ext cx="952500" cy="952500"/>
          </a:xfrm>
          <a:prstGeom prst="rect">
            <a:avLst/>
          </a:prstGeom>
        </p:spPr>
      </p:pic>
      <p:pic>
        <p:nvPicPr>
          <p:cNvPr id="1026" name="Picture 2">
            <a:extLst>
              <a:ext uri="{FF2B5EF4-FFF2-40B4-BE49-F238E27FC236}">
                <a16:creationId xmlns:a16="http://schemas.microsoft.com/office/drawing/2014/main" id="{0AE0B96A-1771-4254-AC3E-6ABE404D20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1847" y="1608127"/>
            <a:ext cx="1378994" cy="396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D00C17-42DF-498C-9592-4FF61F8CB2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9236" y="970184"/>
            <a:ext cx="1598291" cy="4155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1474" y="1834845"/>
            <a:ext cx="2683750" cy="15029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51EC3CB2-DE31-49BA-957B-5CEA373561B2}"/>
              </a:ext>
            </a:extLst>
          </p:cNvPr>
          <p:cNvPicPr>
            <a:picLocks noChangeAspect="1"/>
          </p:cNvPicPr>
          <p:nvPr/>
        </p:nvPicPr>
        <p:blipFill>
          <a:blip r:embed="rId13"/>
          <a:stretch>
            <a:fillRect/>
          </a:stretch>
        </p:blipFill>
        <p:spPr>
          <a:xfrm>
            <a:off x="6795320" y="4130066"/>
            <a:ext cx="1905000" cy="304800"/>
          </a:xfrm>
          <a:prstGeom prst="rect">
            <a:avLst/>
          </a:prstGeom>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14"/>
          <a:stretch>
            <a:fillRect/>
          </a:stretch>
        </p:blipFill>
        <p:spPr>
          <a:xfrm>
            <a:off x="5310756" y="3254096"/>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15"/>
          <a:stretch>
            <a:fillRect/>
          </a:stretch>
        </p:blipFill>
        <p:spPr>
          <a:xfrm>
            <a:off x="4949552" y="6197715"/>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16"/>
          <a:stretch>
            <a:fillRect/>
          </a:stretch>
        </p:blipFill>
        <p:spPr>
          <a:xfrm>
            <a:off x="3436351" y="2474923"/>
            <a:ext cx="1163286" cy="1216546"/>
          </a:xfrm>
          <a:prstGeom prst="rect">
            <a:avLst/>
          </a:prstGeom>
        </p:spPr>
      </p:pic>
      <p:pic>
        <p:nvPicPr>
          <p:cNvPr id="14" name="Image 13">
            <a:extLst>
              <a:ext uri="{FF2B5EF4-FFF2-40B4-BE49-F238E27FC236}">
                <a16:creationId xmlns:a16="http://schemas.microsoft.com/office/drawing/2014/main" id="{2B457FA7-AEDA-4D39-8DAD-7EB0E1461FE4}"/>
              </a:ext>
            </a:extLst>
          </p:cNvPr>
          <p:cNvPicPr>
            <a:picLocks noChangeAspect="1"/>
          </p:cNvPicPr>
          <p:nvPr/>
        </p:nvPicPr>
        <p:blipFill>
          <a:blip r:embed="rId17"/>
          <a:stretch>
            <a:fillRect/>
          </a:stretch>
        </p:blipFill>
        <p:spPr>
          <a:xfrm>
            <a:off x="5224630" y="4533249"/>
            <a:ext cx="1484564" cy="578980"/>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8"/>
          <a:stretch>
            <a:fillRect/>
          </a:stretch>
        </p:blipFill>
        <p:spPr>
          <a:xfrm>
            <a:off x="3408714" y="5645512"/>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9"/>
          <a:stretch>
            <a:fillRect/>
          </a:stretch>
        </p:blipFill>
        <p:spPr>
          <a:xfrm>
            <a:off x="2673850" y="3355482"/>
            <a:ext cx="2357111" cy="742490"/>
          </a:xfrm>
          <a:prstGeom prst="rect">
            <a:avLst/>
          </a:prstGeom>
        </p:spPr>
      </p:pic>
      <p:pic>
        <p:nvPicPr>
          <p:cNvPr id="18" name="Image 17">
            <a:extLst>
              <a:ext uri="{FF2B5EF4-FFF2-40B4-BE49-F238E27FC236}">
                <a16:creationId xmlns:a16="http://schemas.microsoft.com/office/drawing/2014/main" id="{B06E0777-9E52-44E9-A96E-0B3E32AA4B4E}"/>
              </a:ext>
            </a:extLst>
          </p:cNvPr>
          <p:cNvPicPr>
            <a:picLocks noChangeAspect="1"/>
          </p:cNvPicPr>
          <p:nvPr/>
        </p:nvPicPr>
        <p:blipFill>
          <a:blip r:embed="rId20"/>
          <a:stretch>
            <a:fillRect/>
          </a:stretch>
        </p:blipFill>
        <p:spPr>
          <a:xfrm>
            <a:off x="1182776" y="4270897"/>
            <a:ext cx="2331809" cy="366016"/>
          </a:xfrm>
          <a:prstGeom prst="rect">
            <a:avLst/>
          </a:prstGeom>
        </p:spPr>
      </p:pic>
      <p:pic>
        <p:nvPicPr>
          <p:cNvPr id="20" name="Image 19">
            <a:extLst>
              <a:ext uri="{FF2B5EF4-FFF2-40B4-BE49-F238E27FC236}">
                <a16:creationId xmlns:a16="http://schemas.microsoft.com/office/drawing/2014/main" id="{FD2EC8E3-5874-4E56-841C-4EFE5F2A8991}"/>
              </a:ext>
            </a:extLst>
          </p:cNvPr>
          <p:cNvPicPr>
            <a:picLocks noChangeAspect="1"/>
          </p:cNvPicPr>
          <p:nvPr/>
        </p:nvPicPr>
        <p:blipFill>
          <a:blip r:embed="rId21"/>
          <a:stretch>
            <a:fillRect/>
          </a:stretch>
        </p:blipFill>
        <p:spPr>
          <a:xfrm>
            <a:off x="3137768" y="4945059"/>
            <a:ext cx="1677547" cy="531083"/>
          </a:xfrm>
          <a:prstGeom prst="rect">
            <a:avLst/>
          </a:prstGeom>
        </p:spPr>
      </p:pic>
      <p:pic>
        <p:nvPicPr>
          <p:cNvPr id="21" name="Image 20">
            <a:extLst>
              <a:ext uri="{FF2B5EF4-FFF2-40B4-BE49-F238E27FC236}">
                <a16:creationId xmlns:a16="http://schemas.microsoft.com/office/drawing/2014/main" id="{140658F9-ED23-4EEA-8E28-98AA6A63CCB9}"/>
              </a:ext>
            </a:extLst>
          </p:cNvPr>
          <p:cNvPicPr>
            <a:picLocks noChangeAspect="1"/>
          </p:cNvPicPr>
          <p:nvPr/>
        </p:nvPicPr>
        <p:blipFill>
          <a:blip r:embed="rId22"/>
          <a:stretch>
            <a:fillRect/>
          </a:stretch>
        </p:blipFill>
        <p:spPr>
          <a:xfrm>
            <a:off x="5916514" y="1436427"/>
            <a:ext cx="1905000" cy="800100"/>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23"/>
          <a:stretch>
            <a:fillRect/>
          </a:stretch>
        </p:blipFill>
        <p:spPr>
          <a:xfrm>
            <a:off x="822550" y="6440457"/>
            <a:ext cx="2137420" cy="229773"/>
          </a:xfrm>
          <a:prstGeom prst="rect">
            <a:avLst/>
          </a:prstGeom>
        </p:spPr>
      </p:pic>
      <p:pic>
        <p:nvPicPr>
          <p:cNvPr id="25" name="Image 24">
            <a:extLst>
              <a:ext uri="{FF2B5EF4-FFF2-40B4-BE49-F238E27FC236}">
                <a16:creationId xmlns:a16="http://schemas.microsoft.com/office/drawing/2014/main" id="{10F69C24-0AAE-415E-B63C-A9D4A1337619}"/>
              </a:ext>
            </a:extLst>
          </p:cNvPr>
          <p:cNvPicPr>
            <a:picLocks noChangeAspect="1"/>
          </p:cNvPicPr>
          <p:nvPr/>
        </p:nvPicPr>
        <p:blipFill>
          <a:blip r:embed="rId24"/>
          <a:stretch>
            <a:fillRect/>
          </a:stretch>
        </p:blipFill>
        <p:spPr>
          <a:xfrm>
            <a:off x="5189161" y="5411181"/>
            <a:ext cx="1677547" cy="54520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25"/>
          <a:stretch>
            <a:fillRect/>
          </a:stretch>
        </p:blipFill>
        <p:spPr>
          <a:xfrm>
            <a:off x="407794" y="482893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26"/>
          <a:stretch>
            <a:fillRect/>
          </a:stretch>
        </p:blipFill>
        <p:spPr>
          <a:xfrm>
            <a:off x="307175" y="5502996"/>
            <a:ext cx="1405045" cy="636866"/>
          </a:xfrm>
          <a:prstGeom prst="rect">
            <a:avLst/>
          </a:prstGeom>
        </p:spPr>
      </p:pic>
      <p:pic>
        <p:nvPicPr>
          <p:cNvPr id="12" name="Image 11">
            <a:extLst>
              <a:ext uri="{FF2B5EF4-FFF2-40B4-BE49-F238E27FC236}">
                <a16:creationId xmlns:a16="http://schemas.microsoft.com/office/drawing/2014/main" id="{A099C01D-952E-471C-9C17-CBE72404977F}"/>
              </a:ext>
            </a:extLst>
          </p:cNvPr>
          <p:cNvPicPr>
            <a:picLocks noChangeAspect="1"/>
          </p:cNvPicPr>
          <p:nvPr/>
        </p:nvPicPr>
        <p:blipFill>
          <a:blip r:embed="rId27"/>
          <a:stretch>
            <a:fillRect/>
          </a:stretch>
        </p:blipFill>
        <p:spPr>
          <a:xfrm>
            <a:off x="7487659" y="4505898"/>
            <a:ext cx="1212661" cy="1212661"/>
          </a:xfrm>
          <a:prstGeom prst="rect">
            <a:avLst/>
          </a:prstGeom>
        </p:spPr>
      </p:pic>
      <p:pic>
        <p:nvPicPr>
          <p:cNvPr id="17" name="Image 1">
            <a:extLst>
              <a:ext uri="{FF2B5EF4-FFF2-40B4-BE49-F238E27FC236}">
                <a16:creationId xmlns:a16="http://schemas.microsoft.com/office/drawing/2014/main" id="{914B27AB-BB45-40CF-B75B-1E362BD2C50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4565" y="271595"/>
            <a:ext cx="3087412" cy="42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a:extLst>
              <a:ext uri="{FF2B5EF4-FFF2-40B4-BE49-F238E27FC236}">
                <a16:creationId xmlns:a16="http://schemas.microsoft.com/office/drawing/2014/main" id="{FE41C0BB-8D91-4302-A5B0-4A5DB3368E61}"/>
              </a:ext>
            </a:extLst>
          </p:cNvPr>
          <p:cNvPicPr>
            <a:picLocks noChangeAspect="1"/>
          </p:cNvPicPr>
          <p:nvPr/>
        </p:nvPicPr>
        <p:blipFill>
          <a:blip r:embed="rId29"/>
          <a:stretch>
            <a:fillRect/>
          </a:stretch>
        </p:blipFill>
        <p:spPr>
          <a:xfrm>
            <a:off x="7631952" y="5786326"/>
            <a:ext cx="1378995" cy="80570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30"/>
          <a:stretch>
            <a:fillRect/>
          </a:stretch>
        </p:blipFill>
        <p:spPr>
          <a:xfrm>
            <a:off x="3078098" y="1916196"/>
            <a:ext cx="1005908" cy="853373"/>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7796" y="2835251"/>
            <a:ext cx="1487436" cy="123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nvGraphicFramePr>
        <p:xfrm>
          <a:off x="588858" y="565128"/>
          <a:ext cx="8015590" cy="573727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dirty="0">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736604"/>
            <a:ext cx="8024206" cy="611059"/>
          </a:xfrm>
        </p:spPr>
        <p:txBody>
          <a:bodyPr/>
          <a:lstStyle/>
          <a:p>
            <a:pPr algn="l">
              <a:defRPr/>
            </a:pPr>
            <a:r>
              <a:rPr lang="fr-FR" altLang="fr-FR" sz="3600" b="1" dirty="0">
                <a:solidFill>
                  <a:schemeClr val="accent6">
                    <a:lumMod val="75000"/>
                  </a:schemeClr>
                </a:solidFill>
                <a:latin typeface="Calibri" pitchFamily="34" charset="0"/>
              </a:rPr>
              <a:t>Les groupes de travail</a:t>
            </a:r>
            <a:br>
              <a:rPr lang="fr-FR" altLang="fr-FR" sz="38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13317" name="Rectangle 7"/>
          <p:cNvSpPr txBox="1">
            <a:spLocks/>
          </p:cNvSpPr>
          <p:nvPr/>
        </p:nvSpPr>
        <p:spPr bwMode="auto">
          <a:xfrm>
            <a:off x="480979" y="1724044"/>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dirty="0">
              <a:solidFill>
                <a:srgbClr val="CC000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Organisation des salons dont Mesures Solutions Expo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Lyon, participation mutualisée Pollutec …</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Transport de colis, location de véhicules, assurances,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dirty="0">
                <a:solidFill>
                  <a:srgbClr val="132D4D"/>
                </a:solidFill>
                <a:latin typeface="Calibri" pitchFamily="34" charset="0"/>
                <a:cs typeface="Arial" charset="0"/>
              </a:rPr>
              <a:t>Une solution mutualisée pour élaborer et/ou réviser leurs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8009" y="3004185"/>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2711" y="4513014"/>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2107703"/>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929" y="5525589"/>
            <a:ext cx="1156589" cy="1156589"/>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15521" y="1424607"/>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1162997"/>
            <a:ext cx="5972487" cy="523220"/>
          </a:xfrm>
          <a:prstGeom prst="rect">
            <a:avLst/>
          </a:prstGeom>
          <a:noFill/>
        </p:spPr>
        <p:txBody>
          <a:bodyPr wrap="square" rtlCol="0">
            <a:spAutoFit/>
          </a:bodyPr>
          <a:lstStyle/>
          <a:p>
            <a:r>
              <a:rPr lang="fr-FR" sz="2800" b="1" dirty="0">
                <a:latin typeface="Calibri" panose="020F0502020204030204" pitchFamily="34" charset="0"/>
                <a:cs typeface="Calibri" panose="020F0502020204030204" pitchFamily="34" charset="0"/>
              </a:rPr>
              <a:t>Développement du plan d’actions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dirty="0">
                <a:solidFill>
                  <a:srgbClr val="F79646">
                    <a:lumMod val="75000"/>
                  </a:srgbClr>
                </a:solidFill>
                <a:latin typeface="Calibri" pitchFamily="34" charset="0"/>
              </a:rPr>
              <a:t>Les groupes de travail</a:t>
            </a:r>
            <a:br>
              <a:rPr lang="fr-FR" altLang="fr-FR" sz="4000" b="1" dirty="0">
                <a:solidFill>
                  <a:srgbClr val="F79646">
                    <a:lumMod val="75000"/>
                  </a:srgbClr>
                </a:solidFill>
                <a:latin typeface="Calibri" pitchFamily="34" charset="0"/>
              </a:rPr>
            </a:br>
            <a:endParaRPr lang="fr-FR" altLang="fr-FR" sz="1800" b="1" dirty="0">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dirty="0">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None/>
              <a:defRPr/>
            </a:pPr>
            <a:r>
              <a:rPr lang="fr-FR" altLang="fr-FR" sz="2300" b="1" dirty="0" err="1">
                <a:solidFill>
                  <a:srgbClr val="00B050"/>
                </a:solidFill>
                <a:latin typeface="Calibri" pitchFamily="34" charset="0"/>
                <a:cs typeface="Arial" charset="0"/>
              </a:rPr>
              <a:t>Qualiopi</a:t>
            </a:r>
            <a:endParaRPr lang="fr-FR" altLang="fr-FR" sz="2300" b="1" dirty="0">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Utilisation de la certification du Réseau Mesure pour développer la formation</a:t>
            </a:r>
            <a:br>
              <a:rPr lang="fr-FR" sz="1600" i="1" dirty="0">
                <a:solidFill>
                  <a:srgbClr val="132D4D"/>
                </a:solidFill>
                <a:latin typeface="Calibri" pitchFamily="34" charset="0"/>
                <a:cs typeface="Arial" charset="0"/>
              </a:rPr>
            </a:br>
            <a:r>
              <a:rPr lang="fr-FR" sz="1600" i="1" dirty="0">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Réflexions sur le </a:t>
            </a:r>
            <a:r>
              <a:rPr lang="fr-FR" sz="1600" i="1" dirty="0">
                <a:solidFill>
                  <a:srgbClr val="132D4D"/>
                </a:solidFill>
                <a:latin typeface="Calibri" pitchFamily="34" charset="0"/>
                <a:cs typeface="Arial" charset="0"/>
              </a:rPr>
              <a:t>Traitement des eaux usées et les mesures </a:t>
            </a:r>
          </a:p>
          <a:p>
            <a:pPr>
              <a:buNone/>
              <a:defRPr/>
            </a:pPr>
            <a:r>
              <a:rPr lang="fr-FR" sz="1600" i="1" dirty="0">
                <a:solidFill>
                  <a:srgbClr val="132D4D"/>
                </a:solidFill>
                <a:latin typeface="Calibri" pitchFamily="34" charset="0"/>
                <a:cs typeface="Arial" charset="0"/>
              </a:rPr>
              <a:t>physico-chimique</a:t>
            </a:r>
          </a:p>
          <a:p>
            <a:pPr>
              <a:buNone/>
              <a:defRPr/>
            </a:pPr>
            <a:endParaRPr lang="fr-FR" alt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Recouvrir les points de permis de conduire et économie d’assurance</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dirty="0">
                <a:solidFill>
                  <a:schemeClr val="accent6">
                    <a:lumMod val="75000"/>
                  </a:schemeClr>
                </a:solidFill>
                <a:latin typeface="Calibri" panose="020F0502020204030204" pitchFamily="34" charset="0"/>
                <a:cs typeface="Arial" charset="0"/>
              </a:rPr>
              <a:t>Plan d’actions 2021</a:t>
            </a:r>
          </a:p>
        </p:txBody>
      </p:sp>
    </p:spTree>
    <p:extLst>
      <p:ext uri="{BB962C8B-B14F-4D97-AF65-F5344CB8AC3E}">
        <p14:creationId xmlns:p14="http://schemas.microsoft.com/office/powerpoint/2010/main" val="2430409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nvGraphicFramePr>
        <p:xfrm>
          <a:off x="588858" y="565128"/>
          <a:ext cx="8015590" cy="573727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dirty="0">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4F47EC-E321-4379-8333-1F6566B43E9F}"/>
              </a:ext>
            </a:extLst>
          </p:cNvPr>
          <p:cNvPicPr>
            <a:picLocks noChangeAspect="1"/>
          </p:cNvPicPr>
          <p:nvPr/>
        </p:nvPicPr>
        <p:blipFill>
          <a:blip r:embed="rId3"/>
          <a:stretch>
            <a:fillRect/>
          </a:stretch>
        </p:blipFill>
        <p:spPr>
          <a:xfrm>
            <a:off x="4932040" y="4886787"/>
            <a:ext cx="3828620" cy="1019247"/>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dirty="0">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dirty="0"/>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dirty="0">
                <a:solidFill>
                  <a:schemeClr val="accent6">
                    <a:lumMod val="75000"/>
                  </a:schemeClr>
                </a:solidFill>
                <a:latin typeface="Calibri" panose="020F0502020204030204" pitchFamily="34" charset="0"/>
                <a:cs typeface="Arial" charset="0"/>
                <a:hlinkClick r:id="rId4"/>
              </a:rPr>
              <a:t>Achats mutualisés</a:t>
            </a:r>
            <a:endParaRPr lang="fr-FR" altLang="fr-FR" sz="4000" b="1" dirty="0">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dirty="0">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dirty="0">
                <a:solidFill>
                  <a:srgbClr val="132D4D"/>
                </a:solidFill>
                <a:latin typeface="Calibri" pitchFamily="34" charset="0"/>
                <a:cs typeface="Arial" charset="0"/>
              </a:rPr>
              <a:t>Contrat Assurance Dommages &amp; pour personnes et dirigeants</a:t>
            </a:r>
          </a:p>
          <a:p>
            <a:pPr algn="ctr"/>
            <a:r>
              <a:rPr lang="fr-FR" b="1" i="1" dirty="0" err="1">
                <a:solidFill>
                  <a:srgbClr val="132D4D"/>
                </a:solidFill>
                <a:latin typeface="Calibri" pitchFamily="34" charset="0"/>
                <a:cs typeface="Arial" charset="0"/>
              </a:rPr>
              <a:t>Cybersécurité</a:t>
            </a:r>
            <a:r>
              <a:rPr lang="fr-FR" b="1" i="1" dirty="0">
                <a:solidFill>
                  <a:srgbClr val="132D4D"/>
                </a:solidFill>
                <a:latin typeface="Calibri" pitchFamily="34" charset="0"/>
                <a:cs typeface="Arial" charset="0"/>
              </a:rPr>
              <a:t>  </a:t>
            </a:r>
            <a:endParaRPr lang="fr-FR" b="1" dirty="0"/>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789" y="221302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79867" y="1749441"/>
            <a:ext cx="3121945" cy="369332"/>
          </a:xfrm>
          <a:prstGeom prst="rect">
            <a:avLst/>
          </a:prstGeom>
        </p:spPr>
        <p:txBody>
          <a:bodyPr wrap="none">
            <a:spAutoFit/>
          </a:bodyPr>
          <a:lstStyle/>
          <a:p>
            <a:pPr algn="ctr">
              <a:defRPr/>
            </a:pPr>
            <a:r>
              <a:rPr lang="fr-FR" altLang="fr-FR" b="1" dirty="0">
                <a:solidFill>
                  <a:srgbClr val="132D4D"/>
                </a:solidFill>
                <a:latin typeface="Calibri" panose="020F0502020204030204" pitchFamily="34" charset="0"/>
                <a:cs typeface="Arial" charset="0"/>
              </a:rPr>
              <a:t>Centrales d’achats mutualisées</a:t>
            </a:r>
            <a:endParaRPr lang="fr-FR" altLang="fr-FR" i="1" dirty="0">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684584" y="3408614"/>
            <a:ext cx="4572000" cy="584775"/>
          </a:xfrm>
          <a:prstGeom prst="rect">
            <a:avLst/>
          </a:prstGeom>
        </p:spPr>
        <p:txBody>
          <a:bodyPr>
            <a:spAutoFit/>
          </a:bodyPr>
          <a:lstStyle/>
          <a:p>
            <a:pPr algn="ctr"/>
            <a:r>
              <a:rPr lang="fr-FR" b="1" dirty="0">
                <a:solidFill>
                  <a:srgbClr val="132D4D"/>
                </a:solidFill>
                <a:latin typeface="Calibri" panose="020F0502020204030204" pitchFamily="34" charset="0"/>
                <a:cs typeface="Arial" charset="0"/>
              </a:rPr>
              <a:t>Centrale de réservation </a:t>
            </a:r>
          </a:p>
          <a:p>
            <a:pPr algn="ctr"/>
            <a:r>
              <a:rPr lang="fr-FR" sz="1400" b="1" dirty="0">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139" y="4018582"/>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2"/>
          <p:cNvSpPr txBox="1">
            <a:spLocks/>
          </p:cNvSpPr>
          <p:nvPr/>
        </p:nvSpPr>
        <p:spPr bwMode="auto">
          <a:xfrm>
            <a:off x="-314152" y="4875521"/>
            <a:ext cx="3909982" cy="25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de-CH" sz="1800" b="1" dirty="0">
                <a:solidFill>
                  <a:srgbClr val="132D4D"/>
                </a:solidFill>
                <a:latin typeface="Calibri" panose="020F0502020204030204" pitchFamily="34" charset="0"/>
                <a:ea typeface="+mn-ea"/>
                <a:cs typeface="Arial" charset="0"/>
              </a:rPr>
              <a:t>Solution de </a:t>
            </a:r>
            <a:r>
              <a:rPr lang="de-CH" sz="1800" b="1" dirty="0" err="1">
                <a:solidFill>
                  <a:srgbClr val="132D4D"/>
                </a:solidFill>
                <a:latin typeface="Calibri" panose="020F0502020204030204" pitchFamily="34" charset="0"/>
                <a:ea typeface="+mn-ea"/>
                <a:cs typeface="Arial" charset="0"/>
              </a:rPr>
              <a:t>location</a:t>
            </a:r>
            <a:r>
              <a:rPr lang="de-CH" sz="1800" b="1" dirty="0">
                <a:solidFill>
                  <a:srgbClr val="132D4D"/>
                </a:solidFill>
                <a:latin typeface="Calibri" panose="020F0502020204030204" pitchFamily="34" charset="0"/>
                <a:ea typeface="+mn-ea"/>
                <a:cs typeface="Arial" charset="0"/>
              </a:rPr>
              <a:t> </a:t>
            </a:r>
            <a:r>
              <a:rPr lang="de-CH" sz="1800" b="1" dirty="0" err="1">
                <a:solidFill>
                  <a:srgbClr val="132D4D"/>
                </a:solidFill>
                <a:latin typeface="Calibri" panose="020F0502020204030204" pitchFamily="34" charset="0"/>
                <a:ea typeface="+mn-ea"/>
                <a:cs typeface="Arial" charset="0"/>
              </a:rPr>
              <a:t>évolutive</a:t>
            </a:r>
            <a:endParaRPr lang="de-CH" sz="1800" b="1" dirty="0">
              <a:solidFill>
                <a:srgbClr val="132D4D"/>
              </a:solidFill>
              <a:latin typeface="Calibri" panose="020F0502020204030204" pitchFamily="34" charset="0"/>
              <a:ea typeface="+mn-ea"/>
              <a:cs typeface="Arial" charset="0"/>
            </a:endParaRPr>
          </a:p>
        </p:txBody>
      </p:sp>
      <p:pic>
        <p:nvPicPr>
          <p:cNvPr id="9" name="Image 8">
            <a:extLst>
              <a:ext uri="{FF2B5EF4-FFF2-40B4-BE49-F238E27FC236}">
                <a16:creationId xmlns:a16="http://schemas.microsoft.com/office/drawing/2014/main" id="{B4B2C079-3B83-4C20-9985-AD356CBC8D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497" y="5277007"/>
            <a:ext cx="3418225" cy="614212"/>
          </a:xfrm>
          <a:prstGeom prst="rect">
            <a:avLst/>
          </a:prstGeom>
        </p:spPr>
      </p:pic>
      <p:pic>
        <p:nvPicPr>
          <p:cNvPr id="2" name="Image 1">
            <a:extLst>
              <a:ext uri="{FF2B5EF4-FFF2-40B4-BE49-F238E27FC236}">
                <a16:creationId xmlns:a16="http://schemas.microsoft.com/office/drawing/2014/main" id="{D2E8B47B-E64C-4565-AE28-A92D26D19B66}"/>
              </a:ext>
            </a:extLst>
          </p:cNvPr>
          <p:cNvPicPr>
            <a:picLocks noChangeAspect="1"/>
          </p:cNvPicPr>
          <p:nvPr/>
        </p:nvPicPr>
        <p:blipFill>
          <a:blip r:embed="rId10"/>
          <a:stretch>
            <a:fillRect/>
          </a:stretch>
        </p:blipFill>
        <p:spPr>
          <a:xfrm>
            <a:off x="3858706" y="4048773"/>
            <a:ext cx="1426588" cy="871804"/>
          </a:xfrm>
          <a:prstGeom prst="rect">
            <a:avLst/>
          </a:prstGeom>
        </p:spPr>
      </p:pic>
      <p:sp>
        <p:nvSpPr>
          <p:cNvPr id="17" name="Rectangle 16">
            <a:extLst>
              <a:ext uri="{FF2B5EF4-FFF2-40B4-BE49-F238E27FC236}">
                <a16:creationId xmlns:a16="http://schemas.microsoft.com/office/drawing/2014/main" id="{3ED5DFD2-8282-4A61-A013-FE080B93D882}"/>
              </a:ext>
            </a:extLst>
          </p:cNvPr>
          <p:cNvSpPr/>
          <p:nvPr/>
        </p:nvSpPr>
        <p:spPr>
          <a:xfrm>
            <a:off x="3201812" y="3145491"/>
            <a:ext cx="2766289" cy="923330"/>
          </a:xfrm>
          <a:prstGeom prst="rect">
            <a:avLst/>
          </a:prstGeom>
        </p:spPr>
        <p:txBody>
          <a:bodyPr wrap="square">
            <a:spAutoFit/>
          </a:bodyPr>
          <a:lstStyle/>
          <a:p>
            <a:pPr algn="ctr">
              <a:defRPr/>
            </a:pPr>
            <a:r>
              <a:rPr lang="fr-FR" altLang="fr-FR" b="1" dirty="0">
                <a:solidFill>
                  <a:srgbClr val="132D4D"/>
                </a:solidFill>
                <a:latin typeface="Calibri" panose="020F0502020204030204" pitchFamily="34" charset="0"/>
                <a:cs typeface="Arial" charset="0"/>
              </a:rPr>
              <a:t>Service SVP d’information et d’aide à la décision multi-domaines</a:t>
            </a:r>
            <a:endParaRPr lang="fr-FR" altLang="fr-FR" i="1" dirty="0">
              <a:solidFill>
                <a:srgbClr val="132D4D"/>
              </a:solidFill>
              <a:latin typeface="Calibri" pitchFamily="34" charset="0"/>
              <a:cs typeface="Arial"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dirty="0">
                <a:solidFill>
                  <a:srgbClr val="132D4D"/>
                </a:solidFill>
                <a:latin typeface="Calibri" panose="020F0502020204030204" pitchFamily="34" charset="0"/>
                <a:cs typeface="Arial" charset="0"/>
              </a:rPr>
              <a:t>Solution de financement de l’innovation</a:t>
            </a:r>
          </a:p>
          <a:p>
            <a:pPr algn="ctr"/>
            <a:endParaRPr lang="fr-FR" sz="1400" b="1" dirty="0">
              <a:solidFill>
                <a:srgbClr val="132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040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dirty="0">
                <a:solidFill>
                  <a:schemeClr val="accent6">
                    <a:lumMod val="75000"/>
                  </a:schemeClr>
                </a:solidFill>
                <a:latin typeface="Calibri" pitchFamily="34" charset="0"/>
                <a:hlinkClick r:id="rId4"/>
              </a:rPr>
              <a:t>Des réunions d’échanges d’expériences…</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20" name="Rectangle 19"/>
          <p:cNvSpPr/>
          <p:nvPr/>
        </p:nvSpPr>
        <p:spPr>
          <a:xfrm>
            <a:off x="210754" y="1340768"/>
            <a:ext cx="8712968" cy="5355312"/>
          </a:xfrm>
          <a:prstGeom prst="rect">
            <a:avLst/>
          </a:prstGeom>
        </p:spPr>
        <p:txBody>
          <a:bodyPr wrap="square">
            <a:spAutoFit/>
          </a:bodyPr>
          <a:lstStyle/>
          <a:p>
            <a:r>
              <a:rPr lang="fr-FR" sz="1400" dirty="0"/>
              <a:t> </a:t>
            </a:r>
            <a:r>
              <a:rPr lang="fr-FR" dirty="0"/>
              <a:t>L'objectif de ces rencontres est de permettre aux adhérents d'échanger sur différents thèmes tels que :</a:t>
            </a:r>
          </a:p>
          <a:p>
            <a:endParaRPr lang="fr-FR" dirty="0"/>
          </a:p>
          <a:p>
            <a:r>
              <a:rPr lang="fr-FR" dirty="0"/>
              <a:t>- Centrales d'achat : EXPERBUY/FAC LOGISTIQUE... comment faire ? </a:t>
            </a:r>
          </a:p>
          <a:p>
            <a:r>
              <a:rPr lang="fr-FR" dirty="0"/>
              <a:t>- CHORUS PRO (dépôt des factures services publics) </a:t>
            </a:r>
          </a:p>
          <a:p>
            <a:r>
              <a:rPr lang="fr-FR" dirty="0"/>
              <a:t>- Répondre à un appel d'offres marché public - partie administrative</a:t>
            </a:r>
          </a:p>
          <a:p>
            <a:r>
              <a:rPr lang="fr-FR" dirty="0"/>
              <a:t>- Répondre à un appel d'offres marché public - partie technique et commerciale </a:t>
            </a:r>
            <a:br>
              <a:rPr lang="fr-FR" dirty="0"/>
            </a:br>
            <a:r>
              <a:rPr lang="fr-FR" dirty="0"/>
              <a:t>- Dépôt des comptes : microentreprise, petite entreprise...    </a:t>
            </a:r>
          </a:p>
          <a:p>
            <a:r>
              <a:rPr lang="fr-FR" dirty="0"/>
              <a:t>- Enquête de satisfaction clients   </a:t>
            </a:r>
          </a:p>
          <a:p>
            <a:r>
              <a:rPr lang="fr-FR" dirty="0"/>
              <a:t>- CNIL, RGPD</a:t>
            </a:r>
          </a:p>
          <a:p>
            <a:r>
              <a:rPr lang="fr-FR" dirty="0"/>
              <a:t>- Entretiens professionnels et entretiens annuels : la différence</a:t>
            </a:r>
          </a:p>
          <a:p>
            <a:r>
              <a:rPr lang="fr-FR" dirty="0"/>
              <a:t>- </a:t>
            </a:r>
            <a:r>
              <a:rPr lang="fr-FR" dirty="0" err="1"/>
              <a:t>Qualiopi</a:t>
            </a:r>
            <a:endParaRPr lang="fr-FR" dirty="0"/>
          </a:p>
          <a:p>
            <a:r>
              <a:rPr lang="fr-FR" dirty="0"/>
              <a:t>- Recrutement</a:t>
            </a:r>
          </a:p>
          <a:p>
            <a:r>
              <a:rPr lang="fr-FR" dirty="0"/>
              <a:t>- Gestion des risques ....</a:t>
            </a:r>
          </a:p>
          <a:p>
            <a:pPr marL="285750" indent="-285750">
              <a:buFontTx/>
              <a:buChar char="-"/>
            </a:pPr>
            <a:endParaRPr lang="fr-FR" dirty="0"/>
          </a:p>
          <a:p>
            <a:pPr algn="ctr"/>
            <a:r>
              <a:rPr lang="fr-FR" b="1" dirty="0"/>
              <a:t>Ces réunions peuvent ensuite donner lieu à la création </a:t>
            </a:r>
          </a:p>
          <a:p>
            <a:pPr algn="ctr"/>
            <a:r>
              <a:rPr lang="fr-FR" b="1" dirty="0"/>
              <a:t>de groupes de travail dédiés.</a:t>
            </a:r>
          </a:p>
          <a:p>
            <a:endParaRPr lang="fr-FR" b="1" dirty="0"/>
          </a:p>
          <a:p>
            <a:endParaRPr lang="fr-FR" dirty="0"/>
          </a:p>
        </p:txBody>
      </p:sp>
      <p:pic>
        <p:nvPicPr>
          <p:cNvPr id="2" name="Image 1"/>
          <p:cNvPicPr>
            <a:picLocks noChangeAspect="1"/>
          </p:cNvPicPr>
          <p:nvPr/>
        </p:nvPicPr>
        <p:blipFill>
          <a:blip r:embed="rId5"/>
          <a:stretch>
            <a:fillRect/>
          </a:stretch>
        </p:blipFill>
        <p:spPr>
          <a:xfrm>
            <a:off x="7029760" y="4437112"/>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dirty="0">
                <a:solidFill>
                  <a:schemeClr val="accent6">
                    <a:lumMod val="75000"/>
                  </a:schemeClr>
                </a:solidFill>
                <a:latin typeface="Calibri" pitchFamily="34" charset="0"/>
                <a:hlinkClick r:id="rId4"/>
              </a:rPr>
              <a:t>Des Outils d'optimisation de gestion interne ...</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b="1" dirty="0">
                <a:solidFill>
                  <a:srgbClr val="FF6600"/>
                </a:solidFill>
                <a:latin typeface="arial" panose="020B0604020202020204" pitchFamily="34" charset="0"/>
              </a:rPr>
              <a:t>Conditions générales de ventes</a:t>
            </a:r>
          </a:p>
          <a:p>
            <a:endParaRPr lang="fr-FR" dirty="0"/>
          </a:p>
          <a:p>
            <a:r>
              <a:rPr lang="fr-FR" dirty="0"/>
              <a:t>Vous devez créer, réviser ou adapter vos conditions générales de vente ?</a:t>
            </a:r>
          </a:p>
          <a:p>
            <a:endParaRPr lang="fr-FR" dirty="0"/>
          </a:p>
          <a:p>
            <a:r>
              <a:rPr lang="fr-FR" dirty="0"/>
              <a:t>Le Réseau mesure vous propose une solution optimisée à coûts maîtrisés</a:t>
            </a:r>
          </a:p>
          <a:p>
            <a:endParaRPr lang="fr-FR" sz="1600" dirty="0"/>
          </a:p>
          <a:p>
            <a:r>
              <a:rPr lang="fr-FR" sz="1600" dirty="0"/>
              <a:t>Dans le cadre des travaux menés par le groupe "Conditions Générales de vente",</a:t>
            </a:r>
          </a:p>
          <a:p>
            <a:r>
              <a:rPr lang="fr-FR" sz="1600" dirty="0"/>
              <a:t>un partenariat a été établi avec un cabinet d'avocats afin de vous proposer la formalisation de 3 modèles de CGV</a:t>
            </a:r>
          </a:p>
          <a:p>
            <a:r>
              <a:rPr lang="fr-FR" sz="1600" dirty="0"/>
              <a:t>adaptées aux activités des adhérents du Réseau Mesure :</a:t>
            </a:r>
          </a:p>
          <a:p>
            <a:endParaRPr lang="fr-FR" sz="1600" dirty="0"/>
          </a:p>
          <a:p>
            <a:r>
              <a:rPr lang="fr-FR" sz="1600" dirty="0"/>
              <a:t>" Prestations de services - France – à destination de professionnels"</a:t>
            </a:r>
          </a:p>
          <a:p>
            <a:endParaRPr lang="fr-FR" sz="1600" dirty="0"/>
          </a:p>
          <a:p>
            <a:r>
              <a:rPr lang="fr-FR" sz="1600" dirty="0"/>
              <a:t>" Logiciels - France - à destination de professionnels " </a:t>
            </a:r>
          </a:p>
          <a:p>
            <a:endParaRPr lang="fr-FR" sz="1600" dirty="0"/>
          </a:p>
          <a:p>
            <a:r>
              <a:rPr lang="fr-FR" sz="1600" dirty="0"/>
              <a:t>" Vente de biens - France – à destination de professionnels "  </a:t>
            </a:r>
          </a:p>
          <a:p>
            <a:endParaRPr lang="fr-FR" sz="1600" dirty="0"/>
          </a:p>
          <a:p>
            <a:r>
              <a:rPr lang="fr-FR" sz="1600" dirty="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dirty="0"/>
          </a:p>
          <a:p>
            <a:endParaRPr lang="fr-FR" dirty="0"/>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dirty="0">
                <a:solidFill>
                  <a:schemeClr val="accent6">
                    <a:lumMod val="75000"/>
                  </a:schemeClr>
                </a:solidFill>
                <a:latin typeface="Calibri" pitchFamily="34" charset="0"/>
                <a:hlinkClick r:id="rId4"/>
              </a:rPr>
              <a:t>Des Outils d'optimisation de gestion interne ...</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20" name="Rectangle 19"/>
          <p:cNvSpPr/>
          <p:nvPr/>
        </p:nvSpPr>
        <p:spPr>
          <a:xfrm>
            <a:off x="210754" y="1340768"/>
            <a:ext cx="8712968" cy="5355312"/>
          </a:xfrm>
          <a:prstGeom prst="rect">
            <a:avLst/>
          </a:prstGeom>
        </p:spPr>
        <p:txBody>
          <a:bodyPr wrap="square">
            <a:spAutoFit/>
          </a:bodyPr>
          <a:lstStyle/>
          <a:p>
            <a:r>
              <a:rPr lang="fr-FR" b="1" dirty="0">
                <a:solidFill>
                  <a:srgbClr val="FF6600"/>
                </a:solidFill>
                <a:latin typeface="arial" panose="020B0604020202020204" pitchFamily="34" charset="0"/>
              </a:rPr>
              <a:t>Un espace favorable à la cession/reprise d'entreprises</a:t>
            </a:r>
          </a:p>
          <a:p>
            <a:endParaRPr lang="fr-FR" b="1" dirty="0"/>
          </a:p>
          <a:p>
            <a:r>
              <a:rPr lang="fr-FR" dirty="0"/>
              <a:t>Le Groupe de travail « opportunités marchés et entreprises » a travaillé depuis plusieurs mois sur l’axe « cessions/reprises d’entreprises » et vous a proposé un cycle de d’ateliers sur ce thème.</a:t>
            </a:r>
          </a:p>
          <a:p>
            <a:endParaRPr lang="fr-FR" dirty="0"/>
          </a:p>
          <a:p>
            <a:r>
              <a:rPr lang="fr-FR" dirty="0"/>
              <a:t>Le Réseau Mesure souhaite continuer à favoriser les synergies entre les différents acteurs impliqués dans des projets de cessions/reprises et être en appui des adhérents de l’association sur ce thème.</a:t>
            </a:r>
          </a:p>
          <a:p>
            <a:endParaRPr lang="fr-FR" dirty="0"/>
          </a:p>
          <a:p>
            <a:r>
              <a:rPr lang="fr-FR" dirty="0"/>
              <a:t>L’ensemble des échanges pourront être soumis à confidentialité selon votre demande.</a:t>
            </a:r>
          </a:p>
          <a:p>
            <a:endParaRPr lang="fr-FR" dirty="0"/>
          </a:p>
          <a:p>
            <a:pPr algn="l"/>
            <a:r>
              <a:rPr lang="fr-FR" b="1" i="0" dirty="0">
                <a:solidFill>
                  <a:srgbClr val="FF6600"/>
                </a:solidFill>
                <a:effectLst/>
                <a:latin typeface="arial" panose="020B0604020202020204" pitchFamily="34" charset="0"/>
              </a:rPr>
              <a:t>Un espace d'offres d'emploi et de dépôt de CV</a:t>
            </a:r>
            <a:endParaRPr lang="fr-FR" b="0" i="0" dirty="0">
              <a:solidFill>
                <a:srgbClr val="000000"/>
              </a:solidFill>
              <a:effectLst/>
              <a:latin typeface="Arial" panose="020B0604020202020204" pitchFamily="34" charset="0"/>
            </a:endParaRPr>
          </a:p>
          <a:p>
            <a:pPr algn="l"/>
            <a:endParaRPr lang="fr-FR" b="0" i="0" dirty="0">
              <a:solidFill>
                <a:srgbClr val="000000"/>
              </a:solidFill>
              <a:effectLst/>
              <a:latin typeface="arial" panose="020B0604020202020204" pitchFamily="34" charset="0"/>
            </a:endParaRPr>
          </a:p>
          <a:p>
            <a:pPr algn="l"/>
            <a:r>
              <a:rPr lang="fr-FR" b="0" i="0" dirty="0">
                <a:solidFill>
                  <a:srgbClr val="000000"/>
                </a:solidFill>
                <a:effectLst/>
                <a:latin typeface="arial" panose="020B0604020202020204" pitchFamily="34" charset="0"/>
              </a:rPr>
              <a:t>Vous cherchez à recruter ?</a:t>
            </a:r>
            <a:endParaRPr lang="fr-FR" b="0" i="0" dirty="0">
              <a:solidFill>
                <a:srgbClr val="000000"/>
              </a:solidFill>
              <a:effectLst/>
              <a:latin typeface="Arial" panose="020B0604020202020204" pitchFamily="34" charset="0"/>
            </a:endParaRPr>
          </a:p>
          <a:p>
            <a:pPr algn="l"/>
            <a:r>
              <a:rPr lang="fr-FR" b="0" i="0" dirty="0">
                <a:solidFill>
                  <a:srgbClr val="000000"/>
                </a:solidFill>
                <a:effectLst/>
                <a:latin typeface="arial" panose="020B0604020202020204" pitchFamily="34" charset="0"/>
              </a:rPr>
              <a:t>Utiliser le Réseau !</a:t>
            </a:r>
            <a:endParaRPr lang="fr-FR" b="0" i="0" dirty="0">
              <a:solidFill>
                <a:srgbClr val="000000"/>
              </a:solidFill>
              <a:effectLst/>
              <a:latin typeface="Arial" panose="020B0604020202020204" pitchFamily="34" charset="0"/>
            </a:endParaRPr>
          </a:p>
          <a:p>
            <a:endParaRPr lang="fr-FR" dirty="0"/>
          </a:p>
          <a:p>
            <a:endParaRPr lang="fr-FR" dirty="0"/>
          </a:p>
        </p:txBody>
      </p:sp>
    </p:spTree>
    <p:extLst>
      <p:ext uri="{BB962C8B-B14F-4D97-AF65-F5344CB8AC3E}">
        <p14:creationId xmlns:p14="http://schemas.microsoft.com/office/powerpoint/2010/main" val="421980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dirty="0"/>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 objectif simple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Favoriser le développement des adhérents</a:t>
            </a:r>
          </a:p>
          <a:p>
            <a:pPr lvl="1">
              <a:defRPr/>
            </a:pPr>
            <a:r>
              <a:rPr lang="fr-FR" sz="2000" dirty="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dirty="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dirty="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méthode efficace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dirty="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dirty="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dirty="0">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dirty="0">
              <a:solidFill>
                <a:schemeClr val="accent6">
                  <a:lumMod val="75000"/>
                </a:schemeClr>
              </a:solidFill>
              <a:latin typeface="Calibri" pitchFamily="34" charset="0"/>
            </a:endParaRPr>
          </a:p>
        </p:txBody>
      </p:sp>
      <p:sp>
        <p:nvSpPr>
          <p:cNvPr id="2" name="Rectangle 1"/>
          <p:cNvSpPr/>
          <p:nvPr/>
        </p:nvSpPr>
        <p:spPr>
          <a:xfrm>
            <a:off x="107504" y="1556792"/>
            <a:ext cx="8928992" cy="9264075"/>
          </a:xfrm>
          <a:prstGeom prst="rect">
            <a:avLst/>
          </a:prstGeom>
        </p:spPr>
        <p:txBody>
          <a:bodyPr wrap="square">
            <a:spAutoFit/>
          </a:bodyPr>
          <a:lstStyle/>
          <a:p>
            <a:r>
              <a:rPr lang="fr-FR" sz="2000" b="1" cap="all" dirty="0"/>
              <a:t>Charte </a:t>
            </a:r>
            <a:r>
              <a:rPr lang="fr-FR" sz="2000" b="1" cap="small" dirty="0"/>
              <a:t>pour la</a:t>
            </a:r>
            <a:r>
              <a:rPr lang="fr-FR" sz="2000" b="1" dirty="0"/>
              <a:t> </a:t>
            </a:r>
            <a:r>
              <a:rPr lang="fr-FR" sz="2000" b="1" cap="small" dirty="0"/>
              <a:t>Sécurité et la Prévention des Risques Routiers</a:t>
            </a:r>
            <a:endParaRPr lang="fr-FR" sz="2000" dirty="0"/>
          </a:p>
          <a:p>
            <a:endParaRPr lang="fr-FR" i="1" dirty="0">
              <a:latin typeface="+mn-lt"/>
            </a:endParaRPr>
          </a:p>
          <a:p>
            <a:pPr algn="just"/>
            <a:r>
              <a:rPr lang="fr-FR" dirty="0">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dirty="0">
              <a:latin typeface="+mn-lt"/>
            </a:endParaRPr>
          </a:p>
          <a:p>
            <a:pPr algn="just"/>
            <a:r>
              <a:rPr lang="fr-FR" dirty="0">
                <a:latin typeface="+mn-lt"/>
              </a:rPr>
              <a:t>Le </a:t>
            </a:r>
            <a:r>
              <a:rPr lang="fr-FR" cap="small" dirty="0">
                <a:latin typeface="+mn-lt"/>
              </a:rPr>
              <a:t>Comité Interprofessionnel des Fournisseurs du Laboratoire</a:t>
            </a:r>
            <a:r>
              <a:rPr lang="fr-FR" dirty="0">
                <a:latin typeface="+mn-lt"/>
              </a:rPr>
              <a:t> et le </a:t>
            </a:r>
            <a:r>
              <a:rPr lang="fr-FR" cap="small" dirty="0">
                <a:latin typeface="+mn-lt"/>
              </a:rPr>
              <a:t>Réseau Mesure</a:t>
            </a:r>
            <a:r>
              <a:rPr lang="fr-FR" dirty="0">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dirty="0">
              <a:latin typeface="+mn-lt"/>
            </a:endParaRPr>
          </a:p>
          <a:p>
            <a:pPr algn="just"/>
            <a:endParaRPr lang="fr-FR" sz="2400" b="1" dirty="0">
              <a:solidFill>
                <a:schemeClr val="accent6">
                  <a:lumMod val="50000"/>
                </a:schemeClr>
              </a:solidFill>
              <a:latin typeface="+mn-lt"/>
              <a:ea typeface="Calibri" panose="020F0502020204030204" pitchFamily="34" charset="0"/>
              <a:cs typeface="Calibri" panose="020F0502020204030204" pitchFamily="34" charset="0"/>
            </a:endParaRPr>
          </a:p>
          <a:p>
            <a:pPr marL="457200" indent="-457200">
              <a:buFont typeface="Wingdings" panose="05000000000000000000" pitchFamily="2" charset="2"/>
              <a:buChar char="à"/>
            </a:pPr>
            <a: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Une réunion thématique Réseau Mesure/CIFL</a:t>
            </a:r>
          </a:p>
          <a:p>
            <a:pPr algn="ctr"/>
            <a: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587569"/>
            <a:ext cx="8136904" cy="337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dirty="0"/>
              <a:t>Formation à la sécurité routière</a:t>
            </a:r>
            <a:r>
              <a:rPr kumimoji="0" lang="fr-FR" altLang="fr-F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endParaRPr lang="fr-FR" altLang="fr-FR" sz="1000" dirty="0">
              <a:solidFill>
                <a:srgbClr val="000000"/>
              </a:solidFill>
            </a:endParaRPr>
          </a:p>
          <a:p>
            <a:endParaRPr kumimoji="0" lang="fr-FR" altLang="fr-FR" sz="1000" b="0" i="0" u="none" strike="noStrike" cap="none" normalizeH="0" baseline="0" dirty="0">
              <a:ln>
                <a:noFill/>
              </a:ln>
              <a:solidFill>
                <a:srgbClr val="000000"/>
              </a:solidFill>
              <a:effectLst/>
            </a:endParaRPr>
          </a:p>
          <a:p>
            <a:endParaRPr kumimoji="0" lang="fr-FR" altLang="fr-F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5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lvl="0"/>
            <a:r>
              <a:rPr lang="fr-FR" altLang="fr-FR" sz="1600" dirty="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dirty="0">
              <a:solidFill>
                <a:srgbClr val="000000"/>
              </a:solidFill>
            </a:endParaRPr>
          </a:p>
          <a:p>
            <a:pPr lvl="0"/>
            <a:r>
              <a:rPr lang="fr-FR" altLang="fr-FR" sz="1600" b="1" dirty="0">
                <a:solidFill>
                  <a:srgbClr val="000000"/>
                </a:solidFill>
              </a:rPr>
              <a:t>Pour les entreprises du Réseau Mesure et du CIFL, le risque routier est identifié dans leur document unique comme un risque majeur.</a:t>
            </a:r>
          </a:p>
          <a:p>
            <a:pPr lvl="0"/>
            <a:endParaRPr lang="fr-FR" altLang="fr-FR" sz="1600" b="1" dirty="0">
              <a:solidFill>
                <a:srgbClr val="000000"/>
              </a:solidFill>
            </a:endParaRPr>
          </a:p>
          <a:p>
            <a:pPr lvl="0"/>
            <a:r>
              <a:rPr lang="fr-FR" altLang="fr-FR" sz="1600" dirty="0">
                <a:solidFill>
                  <a:srgbClr val="000000"/>
                </a:solidFill>
              </a:rPr>
              <a:t>3 possibilités de formation sont à disposition des adhérents, 1 journée, 2 jours ou « journée équipe interne »,</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dirty="0">
                <a:solidFill>
                  <a:schemeClr val="accent6">
                    <a:lumMod val="75000"/>
                  </a:schemeClr>
                </a:solidFill>
                <a:latin typeface="Calibri" pitchFamily="34" charset="0"/>
              </a:rPr>
              <a:t>Des visites grands comptes et des rencontres thématiques telles que…</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5136075" y="3433763"/>
            <a:ext cx="3779912" cy="2834934"/>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17481" y="548680"/>
            <a:ext cx="7400925" cy="1143000"/>
          </a:xfrm>
        </p:spPr>
        <p:txBody>
          <a:bodyPr/>
          <a:lstStyle/>
          <a:p>
            <a:pPr>
              <a:defRPr/>
            </a:pPr>
            <a:r>
              <a:rPr lang="fr-FR" altLang="fr-FR" sz="3600" b="1" dirty="0">
                <a:solidFill>
                  <a:schemeClr val="accent6">
                    <a:lumMod val="75000"/>
                  </a:schemeClr>
                </a:solidFill>
                <a:latin typeface="Calibri" pitchFamily="34" charset="0"/>
                <a:cs typeface="Arial" charset="0"/>
                <a:hlinkClick r:id="rId5"/>
              </a:rPr>
              <a:t>Le Réseau Mesure, un levier à l’export</a:t>
            </a:r>
            <a:endParaRPr lang="fr-FR" altLang="fr-FR" sz="3600" b="1" dirty="0">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1509588"/>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dirty="0">
              <a:solidFill>
                <a:srgbClr val="132D4D"/>
              </a:solidFill>
              <a:latin typeface="Calibri" pitchFamily="34" charset="0"/>
              <a:cs typeface="Arial" charset="0"/>
            </a:endParaRPr>
          </a:p>
          <a:p>
            <a:pPr>
              <a:spcBef>
                <a:spcPct val="0"/>
              </a:spcBef>
              <a:buNone/>
              <a:defRPr/>
            </a:pPr>
            <a:endParaRPr lang="fr-FR" altLang="fr-FR" sz="1200" b="1" dirty="0">
              <a:solidFill>
                <a:srgbClr val="132D4D"/>
              </a:solidFill>
              <a:latin typeface="Calibri" pitchFamily="34" charset="0"/>
              <a:cs typeface="Arial" charset="0"/>
            </a:endParaRPr>
          </a:p>
          <a:p>
            <a:pPr>
              <a:spcBef>
                <a:spcPct val="0"/>
              </a:spcBef>
              <a:buNone/>
              <a:defRPr/>
            </a:pPr>
            <a:endParaRPr lang="fr-FR" altLang="fr-FR" sz="1200" b="1" dirty="0">
              <a:solidFill>
                <a:srgbClr val="132D4D"/>
              </a:solidFill>
              <a:latin typeface="Calibri" pitchFamily="34" charset="0"/>
              <a:cs typeface="Arial" charset="0"/>
            </a:endParaRPr>
          </a:p>
          <a:p>
            <a:pPr lvl="1">
              <a:lnSpc>
                <a:spcPct val="150000"/>
              </a:lnSpc>
              <a:defRPr/>
            </a:pPr>
            <a:r>
              <a:rPr lang="fr-FR" sz="1800" dirty="0">
                <a:latin typeface="Calibri" panose="020F0502020204030204" pitchFamily="34" charset="0"/>
              </a:rPr>
              <a:t>Partage d’opportunités de mutualisation </a:t>
            </a:r>
            <a:r>
              <a:rPr lang="fr-FR" sz="1800" b="1" dirty="0">
                <a:latin typeface="Calibri" panose="020F0502020204030204" pitchFamily="34" charset="0"/>
              </a:rPr>
              <a:t>d’opérations de prospection</a:t>
            </a:r>
            <a:r>
              <a:rPr lang="fr-FR" sz="1800" dirty="0">
                <a:latin typeface="Calibri" panose="020F0502020204030204" pitchFamily="34" charset="0"/>
              </a:rPr>
              <a:t> à </a:t>
            </a:r>
            <a:r>
              <a:rPr lang="fr-FR" sz="1800" b="1" dirty="0">
                <a:latin typeface="Calibri" panose="020F0502020204030204" pitchFamily="34" charset="0"/>
              </a:rPr>
              <a:t>l’export</a:t>
            </a:r>
            <a:r>
              <a:rPr lang="fr-FR" sz="1800" dirty="0">
                <a:latin typeface="Calibri" panose="020F0502020204030204" pitchFamily="34" charset="0"/>
              </a:rPr>
              <a:t> </a:t>
            </a:r>
          </a:p>
          <a:p>
            <a:pPr lvl="1">
              <a:lnSpc>
                <a:spcPct val="150000"/>
              </a:lnSpc>
              <a:defRPr/>
            </a:pPr>
            <a:r>
              <a:rPr lang="fr-FR" sz="1800" b="1" dirty="0">
                <a:latin typeface="Calibri" panose="020F0502020204030204" pitchFamily="34" charset="0"/>
              </a:rPr>
              <a:t>Développer</a:t>
            </a:r>
            <a:r>
              <a:rPr lang="fr-FR" sz="1800" dirty="0">
                <a:latin typeface="Calibri" panose="020F0502020204030204" pitchFamily="34" charset="0"/>
              </a:rPr>
              <a:t> </a:t>
            </a:r>
            <a:r>
              <a:rPr lang="fr-FR" sz="1800" b="1" dirty="0">
                <a:latin typeface="Calibri" panose="020F0502020204030204" pitchFamily="34" charset="0"/>
              </a:rPr>
              <a:t>l’export</a:t>
            </a:r>
            <a:r>
              <a:rPr lang="fr-FR" sz="1800" dirty="0">
                <a:latin typeface="Calibri" panose="020F0502020204030204" pitchFamily="34" charset="0"/>
              </a:rPr>
              <a:t> en rentabilisant les </a:t>
            </a:r>
            <a:r>
              <a:rPr lang="fr-FR" sz="1800" b="1" dirty="0">
                <a:latin typeface="Calibri" panose="020F0502020204030204" pitchFamily="34" charset="0"/>
              </a:rPr>
              <a:t>expériences</a:t>
            </a:r>
            <a:r>
              <a:rPr lang="fr-FR" sz="1800" dirty="0">
                <a:latin typeface="Calibri" panose="020F0502020204030204" pitchFamily="34" charset="0"/>
              </a:rPr>
              <a:t>, les acquis et le réseau</a:t>
            </a:r>
          </a:p>
          <a:p>
            <a:pPr lvl="1">
              <a:lnSpc>
                <a:spcPct val="150000"/>
              </a:lnSpc>
              <a:defRPr/>
            </a:pPr>
            <a:r>
              <a:rPr lang="fr-FR" sz="1800">
                <a:latin typeface="Calibri" panose="020F0502020204030204" pitchFamily="34" charset="0"/>
              </a:rPr>
              <a:t>Développement commercial </a:t>
            </a:r>
            <a:r>
              <a:rPr lang="fr-FR" sz="1800" b="1">
                <a:latin typeface="Calibri" panose="020F0502020204030204" pitchFamily="34" charset="0"/>
              </a:rPr>
              <a:t>Maghreb </a:t>
            </a:r>
            <a:endParaRPr lang="fr-FR" sz="1800" b="1" dirty="0">
              <a:latin typeface="Calibri" panose="020F0502020204030204" pitchFamily="34" charset="0"/>
            </a:endParaRPr>
          </a:p>
          <a:p>
            <a:pPr lvl="1">
              <a:lnSpc>
                <a:spcPct val="150000"/>
              </a:lnSpc>
              <a:defRPr/>
            </a:pPr>
            <a:r>
              <a:rPr lang="fr-FR" sz="1800" b="1" dirty="0">
                <a:latin typeface="Calibri" panose="020F0502020204030204" pitchFamily="34" charset="0"/>
              </a:rPr>
              <a:t>Un potentiel de développement sur l’Allemagne </a:t>
            </a:r>
          </a:p>
          <a:p>
            <a:pPr lvl="2">
              <a:lnSpc>
                <a:spcPct val="150000"/>
              </a:lnSpc>
              <a:defRPr/>
            </a:pPr>
            <a:r>
              <a:rPr lang="fr-FR" sz="1400" b="1" dirty="0">
                <a:latin typeface="Calibri" panose="020F0502020204030204" pitchFamily="34" charset="0"/>
              </a:rPr>
              <a:t>Un partenariat avec l’AMA </a:t>
            </a:r>
          </a:p>
          <a:p>
            <a:pPr lvl="2">
              <a:lnSpc>
                <a:spcPct val="150000"/>
              </a:lnSpc>
              <a:defRPr/>
            </a:pPr>
            <a:r>
              <a:rPr lang="fr-FR" sz="1400" b="1" dirty="0">
                <a:latin typeface="Calibri" panose="020F0502020204030204" pitchFamily="34" charset="0"/>
              </a:rPr>
              <a:t>Des journées « Business »</a:t>
            </a:r>
          </a:p>
          <a:p>
            <a:pPr lvl="2">
              <a:lnSpc>
                <a:spcPct val="150000"/>
              </a:lnSpc>
              <a:defRPr/>
            </a:pPr>
            <a:r>
              <a:rPr lang="fr-FR" sz="1400" b="1" dirty="0">
                <a:latin typeface="Calibri" panose="020F0502020204030204" pitchFamily="34" charset="0"/>
              </a:rPr>
              <a:t>Une participation à « </a:t>
            </a:r>
            <a:r>
              <a:rPr lang="fr-FR" sz="1400" b="1" dirty="0" err="1">
                <a:latin typeface="Calibri" panose="020F0502020204030204" pitchFamily="34" charset="0"/>
              </a:rPr>
              <a:t>Sensor</a:t>
            </a:r>
            <a:r>
              <a:rPr lang="fr-FR" sz="1400" b="1" dirty="0">
                <a:latin typeface="Calibri" panose="020F0502020204030204" pitchFamily="34" charset="0"/>
              </a:rPr>
              <a:t> +Tests » à Nuremberg </a:t>
            </a:r>
            <a:br>
              <a:rPr lang="fr-FR" sz="1400" b="1" dirty="0">
                <a:latin typeface="Calibri" panose="020F0502020204030204" pitchFamily="34" charset="0"/>
              </a:rPr>
            </a:br>
            <a:r>
              <a:rPr lang="fr-FR" sz="1400" b="1" dirty="0">
                <a:latin typeface="Calibri" panose="020F0502020204030204" pitchFamily="34" charset="0"/>
              </a:rPr>
              <a:t>et « Control » à Stuttgart </a:t>
            </a:r>
          </a:p>
          <a:p>
            <a:pPr>
              <a:spcBef>
                <a:spcPct val="0"/>
              </a:spcBef>
              <a:buNone/>
              <a:defRPr/>
            </a:pPr>
            <a:endParaRPr lang="fr-FR" altLang="fr-FR" sz="2800" b="1" dirty="0">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2555776" y="5589240"/>
            <a:ext cx="1857470" cy="9343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dirty="0">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dirty="0">
              <a:solidFill>
                <a:schemeClr val="accent6">
                  <a:lumMod val="75000"/>
                </a:schemeClr>
              </a:solidFill>
              <a:latin typeface="Calibri" pitchFamily="34" charset="0"/>
            </a:endParaRPr>
          </a:p>
        </p:txBody>
      </p:sp>
      <p:pic>
        <p:nvPicPr>
          <p:cNvPr id="92171"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6063" y="0"/>
            <a:ext cx="171926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dirty="0"/>
              <a:t>Le développement est souvent lié à la qualité des ressources et la capacité de s'adapter à un environnement en constante évolution.</a:t>
            </a:r>
          </a:p>
          <a:p>
            <a:endParaRPr lang="fr-FR" sz="2400" dirty="0"/>
          </a:p>
          <a:p>
            <a:r>
              <a:rPr lang="fr-FR" sz="2400" dirty="0"/>
              <a:t>Le Réseau Mesure, agréé centre de formation, labellisé DATA DOCK, offre aux adhérents l'opportunité de bénéficier de formations à tarifs préférentiels, construites par les groupes de travail thématiques.</a:t>
            </a:r>
          </a:p>
        </p:txBody>
      </p:sp>
    </p:spTree>
    <p:extLst>
      <p:ext uri="{BB962C8B-B14F-4D97-AF65-F5344CB8AC3E}">
        <p14:creationId xmlns:p14="http://schemas.microsoft.com/office/powerpoint/2010/main" val="475657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dirty="0">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dirty="0">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251520" y="2040460"/>
            <a:ext cx="8352928" cy="4524315"/>
          </a:xfrm>
          <a:prstGeom prst="rect">
            <a:avLst/>
          </a:prstGeom>
          <a:noFill/>
        </p:spPr>
        <p:txBody>
          <a:bodyPr wrap="square" rtlCol="0">
            <a:spAutoFit/>
          </a:bodyPr>
          <a:lstStyle/>
          <a:p>
            <a:r>
              <a:rPr lang="fr-FR" dirty="0"/>
              <a:t>Le </a:t>
            </a:r>
            <a:r>
              <a:rPr lang="fr-FR" dirty="0" err="1"/>
              <a:t>Cifl</a:t>
            </a:r>
            <a:r>
              <a:rPr lang="fr-FR" dirty="0"/>
              <a:t> a sélectionné des formations adaptées à vos métiers, à des tarifs négociés spécialement pour leurs adhérents. Dans le cadre de notre partenariat avec le </a:t>
            </a:r>
            <a:r>
              <a:rPr lang="fr-FR" dirty="0" err="1">
                <a:hlinkClick r:id="rId4"/>
              </a:rPr>
              <a:t>Cifl</a:t>
            </a:r>
            <a:r>
              <a:rPr lang="fr-FR" dirty="0"/>
              <a:t>, nous offrons à nos membres la possibilité d’accéder aux formations qu'il propose aux mêmes conditions.</a:t>
            </a:r>
          </a:p>
          <a:p>
            <a:r>
              <a:rPr lang="fr-FR" dirty="0"/>
              <a:t>2 places sont réservées pour chaque formation pour les adhérents du Réseau Mesure, alors pourquoi ne pas en profiter ?</a:t>
            </a:r>
          </a:p>
          <a:p>
            <a:endParaRPr lang="fr-FR" dirty="0"/>
          </a:p>
          <a:p>
            <a:r>
              <a:rPr lang="fr-FR" dirty="0"/>
              <a:t>Les différents thèmes abordés sur </a:t>
            </a:r>
            <a:r>
              <a:rPr lang="fr-FR"/>
              <a:t>l'année 2021:</a:t>
            </a:r>
            <a:br>
              <a:rPr lang="fr-FR" dirty="0"/>
            </a:br>
            <a:r>
              <a:rPr lang="fr-FR" b="1" dirty="0"/>
              <a:t>- Assurer et vendre le service dans le laboratoire</a:t>
            </a:r>
            <a:br>
              <a:rPr lang="fr-FR" dirty="0"/>
            </a:br>
            <a:r>
              <a:rPr lang="fr-FR" dirty="0"/>
              <a:t>-</a:t>
            </a:r>
            <a:r>
              <a:rPr lang="fr-FR" b="1" dirty="0"/>
              <a:t> Vente digitale et social </a:t>
            </a:r>
            <a:r>
              <a:rPr lang="fr-FR" b="1" dirty="0" err="1"/>
              <a:t>Selling</a:t>
            </a:r>
            <a:r>
              <a:rPr lang="fr-FR" b="1" dirty="0"/>
              <a:t> </a:t>
            </a:r>
            <a:br>
              <a:rPr lang="fr-FR" dirty="0"/>
            </a:br>
            <a:r>
              <a:rPr lang="fr-FR" dirty="0"/>
              <a:t>- </a:t>
            </a:r>
            <a:r>
              <a:rPr lang="fr-FR" b="1" dirty="0"/>
              <a:t>Réussir une télévente</a:t>
            </a:r>
            <a:br>
              <a:rPr lang="fr-FR" dirty="0"/>
            </a:br>
            <a:r>
              <a:rPr lang="fr-FR" dirty="0"/>
              <a:t>- </a:t>
            </a:r>
            <a:r>
              <a:rPr lang="fr-FR" b="1" dirty="0"/>
              <a:t>Animation d'un réseau de revendeurs ou distributeurs</a:t>
            </a:r>
            <a:br>
              <a:rPr lang="fr-FR" b="1" dirty="0"/>
            </a:br>
            <a:r>
              <a:rPr lang="fr-FR" dirty="0"/>
              <a:t>-</a:t>
            </a:r>
            <a:r>
              <a:rPr lang="fr-FR" b="1" dirty="0"/>
              <a:t> Management et coaching des équipes commerciales</a:t>
            </a:r>
            <a:br>
              <a:rPr lang="fr-FR" b="1" dirty="0"/>
            </a:br>
            <a:r>
              <a:rPr lang="fr-FR" dirty="0"/>
              <a:t>- </a:t>
            </a:r>
            <a:r>
              <a:rPr lang="fr-FR" b="1" dirty="0"/>
              <a:t>Vendre et négocier dans le laboratoire ( module perfectionnement)</a:t>
            </a:r>
            <a:br>
              <a:rPr lang="fr-FR" dirty="0"/>
            </a:br>
            <a:r>
              <a:rPr lang="fr-FR" dirty="0"/>
              <a:t>- </a:t>
            </a:r>
            <a:r>
              <a:rPr lang="fr-FR" b="1" dirty="0"/>
              <a:t>Défendre ses prix </a:t>
            </a:r>
            <a:endParaRPr lang="fr-FR" dirty="0"/>
          </a:p>
          <a:p>
            <a:endParaRPr lang="fr-FR" dirty="0"/>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688132"/>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dirty="0">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dirty="0">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dirty="0">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latin typeface="Calibri" panose="020F0502020204030204" pitchFamily="34" charset="0"/>
                <a:cs typeface="Calibri" panose="020F0502020204030204" pitchFamily="34" charset="0"/>
              </a:rPr>
              <a:t>Christophe Bracon - </a:t>
            </a:r>
            <a:r>
              <a:rPr lang="fr-FR" altLang="fr-FR" sz="1800" b="1" dirty="0" err="1">
                <a:latin typeface="Calibri" panose="020F0502020204030204" pitchFamily="34" charset="0"/>
                <a:cs typeface="Calibri" panose="020F0502020204030204" pitchFamily="34" charset="0"/>
              </a:rPr>
              <a:t>Wimesure</a:t>
            </a:r>
            <a:endParaRPr lang="fr-FR" altLang="fr-FR" sz="1800" b="1" dirty="0">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latin typeface="Calibri" panose="020F0502020204030204" pitchFamily="34" charset="0"/>
                <a:cs typeface="Calibri" panose="020F0502020204030204" pitchFamily="34" charset="0"/>
              </a:rPr>
              <a:t>Grâce au Réseau Mesure j’ai pu bénéficier de </a:t>
            </a:r>
            <a:r>
              <a:rPr lang="fr-FR" altLang="fr-FR" sz="1800" b="1" dirty="0">
                <a:latin typeface="Calibri" panose="020F0502020204030204" pitchFamily="34" charset="0"/>
                <a:cs typeface="Calibri" panose="020F0502020204030204" pitchFamily="34" charset="0"/>
              </a:rPr>
              <a:t>tarifs très compétitifs </a:t>
            </a:r>
            <a:r>
              <a:rPr lang="fr-FR" altLang="fr-FR" sz="1800" dirty="0">
                <a:latin typeface="Calibri" panose="020F0502020204030204" pitchFamily="34" charset="0"/>
                <a:cs typeface="Calibri" panose="020F0502020204030204" pitchFamily="34" charset="0"/>
              </a:rPr>
              <a:t>pour développer la </a:t>
            </a:r>
            <a:r>
              <a:rPr lang="fr-FR" altLang="fr-FR" sz="1800" b="1" dirty="0">
                <a:latin typeface="Calibri" panose="020F0502020204030204" pitchFamily="34" charset="0"/>
                <a:cs typeface="Calibri" panose="020F0502020204030204" pitchFamily="34" charset="0"/>
              </a:rPr>
              <a:t>visibilité</a:t>
            </a:r>
            <a:r>
              <a:rPr lang="fr-FR" altLang="fr-FR" sz="1800" dirty="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dirty="0">
                <a:latin typeface="Calibri" panose="020F0502020204030204" pitchFamily="34" charset="0"/>
                <a:cs typeface="Calibri" panose="020F0502020204030204" pitchFamily="34" charset="0"/>
              </a:rPr>
              <a:t>De plus, je peux </a:t>
            </a:r>
            <a:r>
              <a:rPr lang="fr-FR" altLang="fr-FR" sz="1800" b="1" dirty="0">
                <a:latin typeface="Calibri" panose="020F0502020204030204" pitchFamily="34" charset="0"/>
                <a:cs typeface="Calibri" panose="020F0502020204030204" pitchFamily="34" charset="0"/>
              </a:rPr>
              <a:t>diffuser gratuitement </a:t>
            </a:r>
            <a:r>
              <a:rPr lang="fr-FR" altLang="fr-FR" sz="1800" dirty="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dirty="0">
                <a:latin typeface="Calibri" panose="020F0502020204030204" pitchFamily="34" charset="0"/>
                <a:cs typeface="Calibri" panose="020F0502020204030204" pitchFamily="34" charset="0"/>
              </a:rPr>
              <a:t>réduis donc mes coûts </a:t>
            </a:r>
            <a:r>
              <a:rPr lang="fr-FR" altLang="fr-FR" sz="1800" dirty="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dirty="0">
                <a:latin typeface="Calibri" panose="020F0502020204030204" pitchFamily="34" charset="0"/>
                <a:cs typeface="Calibri" panose="020F0502020204030204" pitchFamily="34" charset="0"/>
              </a:rPr>
              <a:t>Un partenariat presse/web :</a:t>
            </a:r>
          </a:p>
          <a:p>
            <a:pPr>
              <a:buFont typeface="Arial" charset="0"/>
              <a:buNone/>
              <a:defRPr/>
            </a:pPr>
            <a:endParaRPr lang="fr-FR" sz="1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Offre spécifique dans le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dirty="0"/>
          </a:p>
          <a:p>
            <a:pPr marL="342900" indent="-342900">
              <a:buFont typeface="Wingdings" panose="05000000000000000000" pitchFamily="2" charset="2"/>
              <a:buChar char="§"/>
              <a:defRPr/>
            </a:pPr>
            <a:endParaRPr lang="fr-FR" sz="2400" dirty="0"/>
          </a:p>
          <a:p>
            <a:pPr marL="342900" indent="-342900">
              <a:buFont typeface="Wingdings" panose="05000000000000000000" pitchFamily="2" charset="2"/>
              <a:buChar char="§"/>
              <a:defRPr/>
            </a:pPr>
            <a:endParaRPr lang="fr-FR" sz="2400" dirty="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dirty="0">
                <a:solidFill>
                  <a:schemeClr val="accent6">
                    <a:lumMod val="75000"/>
                  </a:schemeClr>
                </a:solidFill>
                <a:latin typeface="Calibri" panose="020F0502020204030204" pitchFamily="34" charset="0"/>
                <a:cs typeface="Arial" charset="0"/>
              </a:rPr>
              <a:t>    </a:t>
            </a:r>
            <a:r>
              <a:rPr lang="fr-FR" altLang="fr-FR" sz="4000" b="1" dirty="0">
                <a:solidFill>
                  <a:schemeClr val="accent6">
                    <a:lumMod val="75000"/>
                  </a:schemeClr>
                </a:solidFill>
                <a:latin typeface="Calibri" panose="020F0502020204030204" pitchFamily="34" charset="0"/>
                <a:cs typeface="Arial" charset="0"/>
                <a:hlinkClick r:id="rId4"/>
              </a:rPr>
              <a:t>Plan Média</a:t>
            </a:r>
            <a:endParaRPr lang="fr-FR" altLang="fr-FR" sz="4000" b="1" dirty="0">
              <a:solidFill>
                <a:schemeClr val="accent6">
                  <a:lumMod val="75000"/>
                </a:schemeClr>
              </a:solidFill>
              <a:latin typeface="Calibri" pitchFamily="34" charset="0"/>
            </a:endParaRPr>
          </a:p>
        </p:txBody>
      </p:sp>
      <p:pic>
        <p:nvPicPr>
          <p:cNvPr id="3" name="Image 2" descr="Une image contenant capture d’écran&#10;&#10;Description générée automatiquement">
            <a:extLst>
              <a:ext uri="{FF2B5EF4-FFF2-40B4-BE49-F238E27FC236}">
                <a16:creationId xmlns:a16="http://schemas.microsoft.com/office/drawing/2014/main" id="{C320B668-E2AE-4FD0-9A22-C028ED03C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742" y="2060848"/>
            <a:ext cx="5331335" cy="3312368"/>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dirty="0">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dirty="0">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dirty="0">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107504" y="6187699"/>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latin typeface="Calibri" panose="020F0502020204030204" pitchFamily="34" charset="0"/>
                <a:cs typeface="Calibri" panose="020F0502020204030204" pitchFamily="34" charset="0"/>
              </a:rPr>
              <a:t>Stéphane COUPEAU – </a:t>
            </a:r>
            <a:r>
              <a:rPr lang="fr-FR" altLang="fr-FR" sz="1800" b="1" dirty="0">
                <a:latin typeface="Calibri" panose="020F0502020204030204" pitchFamily="34" charset="0"/>
                <a:cs typeface="Calibri" panose="020F0502020204030204" pitchFamily="34" charset="0"/>
              </a:rPr>
              <a:t>TH Industrie</a:t>
            </a:r>
          </a:p>
        </p:txBody>
      </p:sp>
      <p:sp>
        <p:nvSpPr>
          <p:cNvPr id="34823" name="ZoneTexte 6"/>
          <p:cNvSpPr txBox="1">
            <a:spLocks noChangeArrowheads="1"/>
          </p:cNvSpPr>
          <p:nvPr/>
        </p:nvSpPr>
        <p:spPr bwMode="auto">
          <a:xfrm>
            <a:off x="4211960" y="3068111"/>
            <a:ext cx="38877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dirty="0">
                <a:latin typeface="Calibri" panose="020F0502020204030204" pitchFamily="34" charset="0"/>
                <a:cs typeface="Calibri" panose="020F0502020204030204" pitchFamily="34" charset="0"/>
              </a:rPr>
              <a:t>La participation mutualisée au salon Pollutec me permet de bénéficier de </a:t>
            </a:r>
            <a:r>
              <a:rPr lang="fr-FR" altLang="fr-FR" sz="1800" b="1" dirty="0">
                <a:latin typeface="Calibri" panose="020F0502020204030204" pitchFamily="34" charset="0"/>
                <a:cs typeface="Calibri" panose="020F0502020204030204" pitchFamily="34" charset="0"/>
              </a:rPr>
              <a:t>tarifs préférentiels </a:t>
            </a:r>
            <a:r>
              <a:rPr lang="fr-FR" altLang="fr-FR" sz="1800" dirty="0">
                <a:latin typeface="Calibri" panose="020F0502020204030204" pitchFamily="34" charset="0"/>
                <a:cs typeface="Calibri" panose="020F0502020204030204" pitchFamily="34" charset="0"/>
              </a:rPr>
              <a:t>et d’une </a:t>
            </a:r>
            <a:r>
              <a:rPr lang="fr-FR" altLang="fr-FR" sz="1800" b="1" dirty="0">
                <a:latin typeface="Calibri" panose="020F0502020204030204" pitchFamily="34" charset="0"/>
                <a:cs typeface="Calibri" panose="020F0502020204030204" pitchFamily="34" charset="0"/>
              </a:rPr>
              <a:t>visibilité accrue </a:t>
            </a:r>
            <a:r>
              <a:rPr lang="fr-FR" altLang="fr-FR" sz="1800" dirty="0">
                <a:latin typeface="Calibri" panose="020F0502020204030204" pitchFamily="34" charset="0"/>
                <a:cs typeface="Calibri" panose="020F0502020204030204" pitchFamily="34" charset="0"/>
              </a:rPr>
              <a:t>par un emplacement spécifique amplifié par le nombre d’adhérents exposants.</a:t>
            </a:r>
          </a:p>
          <a:p>
            <a:pPr algn="just">
              <a:spcBef>
                <a:spcPct val="0"/>
              </a:spcBef>
              <a:buFontTx/>
              <a:buNone/>
            </a:pPr>
            <a:r>
              <a:rPr lang="fr-FR" altLang="fr-FR" sz="1800" dirty="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dirty="0">
                <a:latin typeface="Calibri" panose="020F0502020204030204" pitchFamily="34" charset="0"/>
                <a:cs typeface="Calibri" panose="020F0502020204030204" pitchFamily="34" charset="0"/>
              </a:rPr>
              <a:t>découvrir et cibler</a:t>
            </a:r>
            <a:r>
              <a:rPr lang="fr-FR" altLang="fr-FR" sz="1800" dirty="0">
                <a:latin typeface="Calibri" panose="020F0502020204030204" pitchFamily="34" charset="0"/>
                <a:cs typeface="Calibri" panose="020F0502020204030204" pitchFamily="34" charset="0"/>
              </a:rPr>
              <a:t> de nouveaux médias.</a:t>
            </a:r>
          </a:p>
        </p:txBody>
      </p:sp>
      <p:pic>
        <p:nvPicPr>
          <p:cNvPr id="3" name="Image 2"/>
          <p:cNvPicPr>
            <a:picLocks noChangeAspect="1"/>
          </p:cNvPicPr>
          <p:nvPr/>
        </p:nvPicPr>
        <p:blipFill>
          <a:blip r:embed="rId3"/>
          <a:stretch>
            <a:fillRect/>
          </a:stretch>
        </p:blipFill>
        <p:spPr>
          <a:xfrm>
            <a:off x="251520" y="4974741"/>
            <a:ext cx="1822751" cy="1212958"/>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dirty="0">
                <a:solidFill>
                  <a:schemeClr val="accent6">
                    <a:lumMod val="75000"/>
                  </a:schemeClr>
                </a:solidFill>
                <a:latin typeface="Calibri" pitchFamily="34" charset="0"/>
                <a:hlinkClick r:id="rId2"/>
              </a:rPr>
              <a:t>Salons 2021</a:t>
            </a:r>
            <a:endParaRPr lang="fr-FR" altLang="fr-FR" sz="4000" b="1" dirty="0">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dirty="0"/>
              <a:t>Vous souhaitez accroître votre visibilité sur les salons à des coûts optimisés ?</a:t>
            </a:r>
          </a:p>
          <a:p>
            <a:endParaRPr lang="fr-FR" sz="2400" dirty="0"/>
          </a:p>
          <a:p>
            <a:r>
              <a:rPr lang="fr-FR" sz="2400" dirty="0"/>
              <a:t>Le Réseau Mesure offre 4 solutions :</a:t>
            </a:r>
          </a:p>
          <a:p>
            <a:pPr marL="342900" indent="-342900">
              <a:buFont typeface="Arial" panose="020B0604020202020204" pitchFamily="34" charset="0"/>
              <a:buChar char="•"/>
            </a:pPr>
            <a:r>
              <a:rPr lang="fr-FR" sz="2400" dirty="0"/>
              <a:t>La participation mutualisée sur un espace dédié aux adhérents du Réseau Mesure.</a:t>
            </a:r>
          </a:p>
          <a:p>
            <a:pPr marL="342900" indent="-342900">
              <a:buFont typeface="Arial" panose="020B0604020202020204" pitchFamily="34" charset="0"/>
              <a:buChar char="•"/>
            </a:pPr>
            <a:r>
              <a:rPr lang="fr-FR" sz="2400" dirty="0"/>
              <a:t>La participation à des salons avec des partenaires.</a:t>
            </a:r>
          </a:p>
          <a:p>
            <a:pPr marL="342900" indent="-342900">
              <a:buFont typeface="Arial" panose="020B0604020202020204" pitchFamily="34" charset="0"/>
              <a:buChar char="•"/>
            </a:pPr>
            <a:r>
              <a:rPr lang="fr-FR" sz="2400" dirty="0"/>
              <a:t>Des tarifs préférentiels pour les membres du Réseau</a:t>
            </a:r>
          </a:p>
          <a:p>
            <a:pPr marL="342900" indent="-342900">
              <a:buFont typeface="Arial" panose="020B0604020202020204" pitchFamily="34" charset="0"/>
              <a:buChar char="•"/>
            </a:pPr>
            <a:r>
              <a:rPr lang="fr-FR" sz="2400" dirty="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dirty="0">
                <a:solidFill>
                  <a:schemeClr val="accent6">
                    <a:lumMod val="75000"/>
                  </a:schemeClr>
                </a:solidFill>
                <a:latin typeface="Calibri" panose="020F0502020204030204" pitchFamily="34" charset="0"/>
                <a:cs typeface="Arial" charset="0"/>
              </a:rPr>
              <a:t>Qui sommes nous ?</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1124744"/>
            <a:ext cx="8229600" cy="5068888"/>
          </a:xfrm>
        </p:spPr>
        <p:txBody>
          <a:bodyPr/>
          <a:lstStyle/>
          <a:p>
            <a:pPr marL="0" indent="0">
              <a:buNone/>
              <a:defRPr/>
            </a:pPr>
            <a:endParaRPr lang="fr-FR" sz="2400" b="1" dirty="0"/>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association créée en 2002 sous le nom RMVO</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A l’initiative de chefs d’entreprises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Lauréat sélection nationale  « Grappe d’entreprises » en 2010</a:t>
            </a:r>
          </a:p>
          <a:p>
            <a:pPr marL="0" indent="0" algn="r">
              <a:buFont typeface="Arial" charset="0"/>
              <a:buNone/>
              <a:defRPr/>
            </a:pPr>
            <a:r>
              <a:rPr lang="fr-FR" sz="2400" dirty="0">
                <a:latin typeface="Calibri" panose="020F0502020204030204" pitchFamily="34" charset="0"/>
                <a:cs typeface="Calibri" panose="020F0502020204030204" pitchFamily="34" charset="0"/>
              </a:rPr>
              <a:t> </a:t>
            </a:r>
            <a:r>
              <a:rPr lang="fr-FR" sz="2400" dirty="0">
                <a:solidFill>
                  <a:schemeClr val="tx2">
                    <a:lumMod val="60000"/>
                    <a:lumOff val="40000"/>
                  </a:schemeClr>
                </a:solidFill>
                <a:latin typeface="Calibri" panose="020F0502020204030204" pitchFamily="34" charset="0"/>
                <a:cs typeface="Calibri" panose="020F0502020204030204" pitchFamily="34" charset="0"/>
              </a:rPr>
              <a:t>(plan d’actions sur 3 ans)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 objectif simple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Favoriser le développement des adhérents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méthode efficace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Mettre en œuvre les actions demandées par nos adhérents</a:t>
            </a: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p:txBody>
      </p:sp>
      <p:sp>
        <p:nvSpPr>
          <p:cNvPr id="6" name="Rectangle 5"/>
          <p:cNvSpPr/>
          <p:nvPr/>
        </p:nvSpPr>
        <p:spPr>
          <a:xfrm>
            <a:off x="971600" y="5229200"/>
            <a:ext cx="7313575" cy="830997"/>
          </a:xfrm>
          <a:prstGeom prst="rect">
            <a:avLst/>
          </a:prstGeom>
        </p:spPr>
        <p:txBody>
          <a:bodyPr wrap="square">
            <a:spAutoFit/>
          </a:bodyPr>
          <a:lstStyle/>
          <a:p>
            <a:pPr algn="ctr">
              <a:defRPr/>
            </a:pPr>
            <a:r>
              <a:rPr lang="fr-FR" sz="2400" b="1" dirty="0">
                <a:solidFill>
                  <a:schemeClr val="accent6">
                    <a:lumMod val="75000"/>
                  </a:schemeClr>
                </a:solidFill>
                <a:latin typeface="Calibri" pitchFamily="34" charset="0"/>
              </a:rPr>
              <a:t>Plus nous serons nombreux, plus nous pourrons obtenir des avantages au bénéfice de chacun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65990" y="340396"/>
            <a:ext cx="6480175" cy="1079500"/>
          </a:xfrm>
        </p:spPr>
        <p:txBody>
          <a:bodyPr/>
          <a:lstStyle/>
          <a:p>
            <a:pPr algn="l" eaLnBrk="1" hangingPunct="1">
              <a:defRPr/>
            </a:pPr>
            <a:r>
              <a:rPr lang="fr-FR" altLang="fr-FR" sz="3400" b="1" dirty="0">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80894" y="1268760"/>
            <a:ext cx="8229600" cy="5068887"/>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2400" b="1" dirty="0"/>
          </a:p>
          <a:p>
            <a:pPr lvl="0"/>
            <a:r>
              <a:rPr lang="fr-FR" sz="1800" dirty="0"/>
              <a:t>M. Marc-Robert HENRARD  - </a:t>
            </a:r>
            <a:r>
              <a:rPr lang="fr-FR" sz="1800" b="1" dirty="0"/>
              <a:t>NAVIMET</a:t>
            </a:r>
            <a:r>
              <a:rPr lang="fr-FR" sz="1800" dirty="0"/>
              <a:t>, Président</a:t>
            </a:r>
          </a:p>
          <a:p>
            <a:pPr lvl="0"/>
            <a:endParaRPr lang="fr-FR" sz="1800" dirty="0"/>
          </a:p>
          <a:p>
            <a:pPr lvl="0"/>
            <a:r>
              <a:rPr lang="fr-FR" sz="1800" dirty="0"/>
              <a:t>M. Claunel MASSIES  - </a:t>
            </a:r>
            <a:r>
              <a:rPr lang="fr-FR" sz="1800" b="1" dirty="0"/>
              <a:t>WIKA</a:t>
            </a:r>
            <a:r>
              <a:rPr lang="fr-FR" sz="1800" dirty="0"/>
              <a:t> </a:t>
            </a:r>
            <a:r>
              <a:rPr lang="fr-FR" sz="1800" b="1" dirty="0"/>
              <a:t>INSTRUMENTS</a:t>
            </a:r>
            <a:r>
              <a:rPr lang="fr-FR" sz="1800" dirty="0"/>
              <a:t>, Vice-Président</a:t>
            </a:r>
          </a:p>
          <a:p>
            <a:pPr lvl="0"/>
            <a:endParaRPr lang="fr-FR" sz="1800" dirty="0"/>
          </a:p>
          <a:p>
            <a:pPr lvl="0"/>
            <a:r>
              <a:rPr lang="fr-FR" sz="1800" dirty="0"/>
              <a:t>M. Jacques MARIONNEAU - </a:t>
            </a:r>
            <a:r>
              <a:rPr lang="fr-FR" sz="1800" b="1" dirty="0"/>
              <a:t>KOBOLD</a:t>
            </a:r>
            <a:r>
              <a:rPr lang="fr-FR" sz="1800" dirty="0"/>
              <a:t>, Trésorier</a:t>
            </a:r>
          </a:p>
          <a:p>
            <a:pPr lvl="0"/>
            <a:endParaRPr lang="fr-FR" sz="1800" dirty="0"/>
          </a:p>
          <a:p>
            <a:pPr lvl="0"/>
            <a:r>
              <a:rPr lang="fr-FR" sz="1800" dirty="0"/>
              <a:t>M. Christophe BRACON - </a:t>
            </a:r>
            <a:r>
              <a:rPr lang="fr-FR" sz="1800" b="1" dirty="0"/>
              <a:t>WIMESURE</a:t>
            </a:r>
            <a:r>
              <a:rPr lang="fr-FR" sz="1800" dirty="0"/>
              <a:t>, Secrétaire</a:t>
            </a:r>
          </a:p>
          <a:p>
            <a:pPr lvl="0"/>
            <a:endParaRPr lang="fr-FR" sz="1800" dirty="0"/>
          </a:p>
          <a:p>
            <a:pPr lvl="0"/>
            <a:r>
              <a:rPr lang="fr-FR" sz="1800" dirty="0"/>
              <a:t>Mme. Martine FAILLY - </a:t>
            </a:r>
            <a:r>
              <a:rPr lang="fr-FR" sz="1800" b="1" dirty="0"/>
              <a:t>BLET MEASUREMENT GROUP, </a:t>
            </a:r>
            <a:r>
              <a:rPr lang="fr-FR" sz="1800" dirty="0"/>
              <a:t>Secrétaire adjointe</a:t>
            </a:r>
          </a:p>
          <a:p>
            <a:pPr lvl="0"/>
            <a:endParaRPr lang="fr-FR" sz="1800" dirty="0"/>
          </a:p>
          <a:p>
            <a:r>
              <a:rPr lang="fr-FR" sz="1800" dirty="0"/>
              <a:t>M. Patrick ROBERT - </a:t>
            </a:r>
            <a:r>
              <a:rPr lang="fr-FR" sz="1800" b="1" dirty="0"/>
              <a:t>SYRTEM, </a:t>
            </a:r>
            <a:r>
              <a:rPr lang="fr-FR" sz="1800" dirty="0"/>
              <a:t>Secrétaire adjoint</a:t>
            </a:r>
          </a:p>
          <a:p>
            <a:endParaRPr lang="fr-FR" sz="1800" b="1" dirty="0"/>
          </a:p>
          <a:p>
            <a:pPr lvl="0"/>
            <a:endParaRPr lang="fr-FR" sz="1800" dirty="0"/>
          </a:p>
          <a:p>
            <a:pPr lvl="0"/>
            <a:endParaRPr lang="fr-FR" sz="1800" dirty="0"/>
          </a:p>
          <a:p>
            <a:pPr marL="0" indent="0" algn="r">
              <a:buFont typeface="Arial" charset="0"/>
              <a:buNone/>
              <a:defRPr/>
            </a:pPr>
            <a:endParaRPr lang="fr-FR" sz="2000" dirty="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13997"/>
            <a:ext cx="6480175" cy="1079500"/>
          </a:xfrm>
        </p:spPr>
        <p:txBody>
          <a:bodyPr/>
          <a:lstStyle/>
          <a:p>
            <a:pPr algn="l" eaLnBrk="1" hangingPunct="1">
              <a:defRPr/>
            </a:pPr>
            <a:r>
              <a:rPr lang="fr-FR" altLang="fr-FR" sz="3400" b="1" dirty="0">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67544" y="1025352"/>
            <a:ext cx="8229600" cy="5832648"/>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conseil d’administration :</a:t>
            </a:r>
          </a:p>
          <a:p>
            <a:pPr lvl="0"/>
            <a:r>
              <a:rPr lang="fr-FR" sz="1600" dirty="0"/>
              <a:t>M. Michel LEYMARIE - </a:t>
            </a:r>
            <a:r>
              <a:rPr lang="fr-FR" sz="1600" b="1" dirty="0"/>
              <a:t>ASC INSTRUMENT</a:t>
            </a:r>
          </a:p>
          <a:p>
            <a:pPr lvl="0"/>
            <a:r>
              <a:rPr lang="fr-FR" sz="1600" dirty="0"/>
              <a:t>Mme. Martine FAILLY - </a:t>
            </a:r>
            <a:r>
              <a:rPr lang="fr-FR" sz="1600" b="1" dirty="0"/>
              <a:t>BLET MEASUREMENT GROUP</a:t>
            </a:r>
          </a:p>
          <a:p>
            <a:pPr lvl="0"/>
            <a:r>
              <a:rPr lang="fr-FR" sz="1600" dirty="0"/>
              <a:t>M. Pierre CLAUDEL - </a:t>
            </a:r>
            <a:r>
              <a:rPr lang="fr-FR" sz="1600" b="1" dirty="0"/>
              <a:t>CETIAT</a:t>
            </a:r>
          </a:p>
          <a:p>
            <a:pPr lvl="0"/>
            <a:r>
              <a:rPr lang="fr-FR" sz="1600" dirty="0"/>
              <a:t>M. Emmanuel ORFILA - </a:t>
            </a:r>
            <a:r>
              <a:rPr lang="fr-FR" sz="1600" b="1" dirty="0"/>
              <a:t>DIMELCO</a:t>
            </a:r>
          </a:p>
          <a:p>
            <a:pPr lvl="0"/>
            <a:r>
              <a:rPr lang="fr-FR" sz="1600" dirty="0"/>
              <a:t>M. Jean Marc PRAS - </a:t>
            </a:r>
            <a:r>
              <a:rPr lang="fr-FR" sz="1600" b="1" dirty="0"/>
              <a:t>EUROTEK</a:t>
            </a:r>
          </a:p>
          <a:p>
            <a:pPr lvl="0"/>
            <a:r>
              <a:rPr lang="fr-FR" sz="1600" dirty="0"/>
              <a:t>M. Pascal HARNOIS - </a:t>
            </a:r>
            <a:r>
              <a:rPr lang="fr-FR" sz="1600" b="1" dirty="0"/>
              <a:t>HAZIEL</a:t>
            </a:r>
          </a:p>
          <a:p>
            <a:pPr lvl="0"/>
            <a:r>
              <a:rPr lang="fr-FR" sz="1600" dirty="0"/>
              <a:t>M. Marc-Robert HENRARD - </a:t>
            </a:r>
            <a:r>
              <a:rPr lang="fr-FR" sz="1600" b="1" dirty="0"/>
              <a:t>NAVIMET</a:t>
            </a:r>
          </a:p>
          <a:p>
            <a:pPr lvl="0"/>
            <a:r>
              <a:rPr lang="fr-FR" sz="1600" dirty="0"/>
              <a:t>M. Jacques MARIONNEAU - </a:t>
            </a:r>
            <a:r>
              <a:rPr lang="fr-FR" sz="1600" b="1" dirty="0"/>
              <a:t>KOBOLD</a:t>
            </a:r>
          </a:p>
          <a:p>
            <a:pPr lvl="0"/>
            <a:r>
              <a:rPr lang="fr-FR" sz="1600" dirty="0"/>
              <a:t>M. Laurent AMELOOT - </a:t>
            </a:r>
            <a:r>
              <a:rPr lang="fr-FR" sz="1600" b="1" dirty="0"/>
              <a:t>LESCATE</a:t>
            </a:r>
          </a:p>
          <a:p>
            <a:pPr lvl="0"/>
            <a:r>
              <a:rPr lang="fr-FR" sz="1600" dirty="0"/>
              <a:t>M. Bruno LEFEBVRE - </a:t>
            </a:r>
            <a:r>
              <a:rPr lang="fr-FR" sz="1600" b="1" dirty="0"/>
              <a:t>MITUTOYO</a:t>
            </a:r>
          </a:p>
          <a:p>
            <a:pPr lvl="0"/>
            <a:r>
              <a:rPr lang="fr-FR" sz="1600" dirty="0"/>
              <a:t>M. Thomas RICOUR - </a:t>
            </a:r>
            <a:r>
              <a:rPr lang="fr-FR" sz="1600" b="1" dirty="0"/>
              <a:t>NIR INDUSTRY</a:t>
            </a:r>
          </a:p>
          <a:p>
            <a:pPr lvl="0"/>
            <a:r>
              <a:rPr lang="fr-FR" sz="1600" dirty="0"/>
              <a:t>M. Aziz EL ASLI - </a:t>
            </a:r>
            <a:r>
              <a:rPr lang="fr-FR" sz="1600" b="1" dirty="0"/>
              <a:t>SCS</a:t>
            </a:r>
          </a:p>
          <a:p>
            <a:pPr lvl="0"/>
            <a:r>
              <a:rPr lang="fr-FR" sz="1600" dirty="0"/>
              <a:t>M. Patrick ROBERT - </a:t>
            </a:r>
            <a:r>
              <a:rPr lang="fr-FR" sz="1600" b="1" dirty="0"/>
              <a:t>SYRTEM</a:t>
            </a:r>
          </a:p>
          <a:p>
            <a:pPr lvl="0"/>
            <a:r>
              <a:rPr lang="fr-FR" sz="1600" dirty="0"/>
              <a:t>M. Claunel MASSIES - </a:t>
            </a:r>
            <a:r>
              <a:rPr lang="fr-FR" sz="1600" b="1" dirty="0"/>
              <a:t>WIKA INSTRUMENTS</a:t>
            </a:r>
          </a:p>
          <a:p>
            <a:r>
              <a:rPr lang="fr-FR" sz="1600" dirty="0"/>
              <a:t>M. Christophe BRACON - </a:t>
            </a:r>
            <a:r>
              <a:rPr lang="fr-FR" sz="1600" b="1" dirty="0"/>
              <a:t>WIMESURE</a:t>
            </a:r>
            <a:br>
              <a:rPr lang="fr-FR" sz="1600" dirty="0"/>
            </a:br>
            <a:endParaRPr lang="fr-FR" sz="1600" b="1" dirty="0"/>
          </a:p>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Conseiller technique : </a:t>
            </a:r>
            <a:r>
              <a:rPr lang="fr-FR" sz="2000" b="1" dirty="0">
                <a:latin typeface="Calibri" panose="020F0502020204030204" pitchFamily="34" charset="0"/>
                <a:cs typeface="Calibri" panose="020F0502020204030204" pitchFamily="34" charset="0"/>
              </a:rPr>
              <a:t>Marc Chambroux</a:t>
            </a:r>
          </a:p>
          <a:p>
            <a:pPr marL="0" indent="0" algn="r">
              <a:buFont typeface="Arial" charset="0"/>
              <a:buNone/>
              <a:defRPr/>
            </a:pPr>
            <a:r>
              <a:rPr lang="fr-FR" sz="2000" dirty="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contenu 2"/>
          <p:cNvSpPr>
            <a:spLocks noGrp="1"/>
          </p:cNvSpPr>
          <p:nvPr>
            <p:ph idx="1"/>
          </p:nvPr>
        </p:nvSpPr>
        <p:spPr>
          <a:xfrm>
            <a:off x="26988" y="1885950"/>
            <a:ext cx="8229600" cy="4525963"/>
          </a:xfrm>
        </p:spPr>
        <p:txBody>
          <a:bodyPr/>
          <a:lstStyle/>
          <a:p>
            <a:pPr marL="0" lvl="2" indent="0">
              <a:lnSpc>
                <a:spcPct val="150000"/>
              </a:lnSpc>
              <a:buFont typeface="Arial" panose="020B0604020202020204" pitchFamily="34" charset="0"/>
              <a:buNone/>
            </a:pPr>
            <a:r>
              <a:rPr lang="fr-FR" altLang="fr-FR" b="1">
                <a:latin typeface="Arial" panose="020B0604020202020204" pitchFamily="34" charset="0"/>
              </a:rPr>
              <a:t> </a:t>
            </a:r>
            <a:endParaRPr lang="fr-FR" altLang="fr-FR">
              <a:latin typeface="Arial" panose="020B0604020202020204"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1687685741"/>
              </p:ext>
            </p:extLst>
          </p:nvPr>
        </p:nvGraphicFramePr>
        <p:xfrm>
          <a:off x="571500" y="1439863"/>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dirty="0">
                          <a:effectLst/>
                        </a:rPr>
                        <a:t>Chiffre d’affaires  (M€)</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Montant de la </a:t>
                      </a:r>
                      <a:r>
                        <a:rPr lang="fr-FR" sz="1600">
                          <a:effectLst/>
                        </a:rPr>
                        <a:t>cotisation annuelle</a:t>
                      </a:r>
                      <a:br>
                        <a:rPr lang="fr-FR" sz="1600" dirty="0">
                          <a:effectLst/>
                        </a:rPr>
                      </a:br>
                      <a:r>
                        <a:rPr lang="fr-FR" sz="1600" dirty="0">
                          <a:effectLst/>
                        </a:rPr>
                        <a:t>(€ HT)</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dirty="0">
                          <a:effectLst/>
                        </a:rPr>
                        <a:t>&lt;1</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latin typeface="+mn-lt"/>
                          <a:ea typeface="+mn-ea"/>
                          <a:cs typeface="+mn-cs"/>
                        </a:rPr>
                        <a:t>552,00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dirty="0">
                          <a:effectLst/>
                        </a:rPr>
                        <a:t>1&lt;CA&lt;5</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862,00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1 200,00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1 560,00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2 080,00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dirty="0">
                          <a:effectLst/>
                        </a:rPr>
                        <a:t>&gt;20</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2 600,00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539750" y="360363"/>
            <a:ext cx="6480175" cy="1079500"/>
          </a:xfrm>
        </p:spPr>
        <p:txBody>
          <a:bodyPr/>
          <a:lstStyle/>
          <a:p>
            <a:pPr algn="l" eaLnBrk="1" hangingPunct="1">
              <a:defRPr/>
            </a:pPr>
            <a:r>
              <a:rPr lang="fr-FR" altLang="fr-FR" sz="3600" b="1" dirty="0">
                <a:solidFill>
                  <a:schemeClr val="accent6">
                    <a:lumMod val="75000"/>
                  </a:schemeClr>
                </a:solidFill>
                <a:latin typeface="Calibri" panose="020F0502020204030204" pitchFamily="34" charset="0"/>
                <a:cs typeface="Arial" charset="0"/>
              </a:rPr>
              <a:t>Grille de cotisations 202	1</a:t>
            </a:r>
          </a:p>
        </p:txBody>
      </p:sp>
      <p:sp>
        <p:nvSpPr>
          <p:cNvPr id="19486" name="ZoneTexte 1"/>
          <p:cNvSpPr txBox="1">
            <a:spLocks noChangeArrowheads="1"/>
          </p:cNvSpPr>
          <p:nvPr/>
        </p:nvSpPr>
        <p:spPr bwMode="auto">
          <a:xfrm>
            <a:off x="661988" y="5211763"/>
            <a:ext cx="7686675" cy="133882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800" b="1" dirty="0">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500" b="1" dirty="0">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400" b="1" dirty="0">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p:txBody>
      </p:sp>
    </p:spTree>
    <p:extLst>
      <p:ext uri="{BB962C8B-B14F-4D97-AF65-F5344CB8AC3E}">
        <p14:creationId xmlns:p14="http://schemas.microsoft.com/office/powerpoint/2010/main" val="2279792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1" y="5316711"/>
            <a:ext cx="9144000" cy="992609"/>
          </a:xfrm>
        </p:spPr>
        <p:txBody>
          <a:bodyPr/>
          <a:lstStyle/>
          <a:p>
            <a:pPr marL="0" indent="0" algn="ctr">
              <a:buFont typeface="Arial" panose="020B0604020202020204" pitchFamily="34" charset="0"/>
              <a:buNone/>
            </a:pPr>
            <a:r>
              <a:rPr lang="fr-FR" altLang="fr-FR" sz="3400" b="1" dirty="0">
                <a:solidFill>
                  <a:schemeClr val="accent6">
                    <a:lumMod val="50000"/>
                  </a:schemeClr>
                </a:solidFill>
                <a:latin typeface="Arial" panose="020B0604020202020204" pitchFamily="34" charset="0"/>
              </a:rPr>
              <a:t>09 54 64 45 56</a:t>
            </a:r>
            <a:r>
              <a:rPr lang="fr-FR" altLang="fr-FR" dirty="0">
                <a:latin typeface="Arial" panose="020B0604020202020204" pitchFamily="34" charset="0"/>
              </a:rPr>
              <a:t> </a:t>
            </a:r>
            <a:br>
              <a:rPr lang="fr-FR" altLang="fr-FR" dirty="0">
                <a:latin typeface="Arial" panose="020B0604020202020204" pitchFamily="34" charset="0"/>
              </a:rPr>
            </a:br>
            <a:r>
              <a:rPr lang="fr-FR" altLang="fr-FR" sz="1800" dirty="0">
                <a:solidFill>
                  <a:schemeClr val="accent6">
                    <a:lumMod val="50000"/>
                  </a:schemeClr>
                </a:solidFill>
                <a:latin typeface="Arial" panose="020B0604020202020204" pitchFamily="34" charset="0"/>
              </a:rPr>
              <a:t>info@reseau-mesure.com        </a:t>
            </a:r>
            <a:r>
              <a:rPr lang="fr-FR" altLang="fr-FR" sz="2000" dirty="0">
                <a:solidFill>
                  <a:schemeClr val="accent6">
                    <a:lumMod val="50000"/>
                  </a:schemeClr>
                </a:solidFill>
                <a:latin typeface="Arial" panose="020B0604020202020204" pitchFamily="34" charset="0"/>
              </a:rPr>
              <a:t>www.reseau-mesure.com</a:t>
            </a:r>
            <a:endParaRPr lang="fr-FR" altLang="fr-FR" sz="2000" b="1" dirty="0">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1" y="206580"/>
            <a:ext cx="6336159"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483768" y="1572402"/>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dirty="0">
                <a:latin typeface="Arial" charset="0"/>
                <a:cs typeface="+mn-cs"/>
              </a:rPr>
              <a:t>Estelle DUFLOT</a:t>
            </a:r>
            <a:br>
              <a:rPr lang="fr-FR" sz="2000" b="1" dirty="0">
                <a:latin typeface="Arial" charset="0"/>
                <a:cs typeface="+mn-cs"/>
              </a:rPr>
            </a:br>
            <a:r>
              <a:rPr lang="fr-FR" b="1" dirty="0">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dirty="0">
                <a:solidFill>
                  <a:srgbClr val="0070C0"/>
                </a:solidFill>
                <a:latin typeface="Arial" charset="0"/>
                <a:cs typeface="+mn-cs"/>
              </a:rPr>
              <a:t>eduflot@reseau-mesure.com</a:t>
            </a:r>
            <a:endParaRPr lang="fr-FR" dirty="0">
              <a:solidFill>
                <a:srgbClr val="0070C0"/>
              </a:solidFill>
              <a:latin typeface="Arial" charset="0"/>
              <a:cs typeface="+mn-cs"/>
            </a:endParaRPr>
          </a:p>
          <a:p>
            <a:pPr algn="ctr">
              <a:defRPr/>
            </a:pPr>
            <a:r>
              <a:rPr lang="fr-FR" sz="1600" b="1" dirty="0">
                <a:latin typeface="Arial" charset="0"/>
                <a:cs typeface="Arial" charset="0"/>
              </a:rPr>
              <a:t>06 51 05 08 80</a:t>
            </a:r>
          </a:p>
          <a:p>
            <a:pPr>
              <a:defRPr/>
            </a:pPr>
            <a:endParaRPr lang="fr-FR" dirty="0">
              <a:latin typeface="Arial" charset="0"/>
              <a:cs typeface="Arial" charset="0"/>
            </a:endParaRPr>
          </a:p>
        </p:txBody>
      </p:sp>
      <p:sp>
        <p:nvSpPr>
          <p:cNvPr id="7" name="ZoneTexte 6"/>
          <p:cNvSpPr txBox="1"/>
          <p:nvPr/>
        </p:nvSpPr>
        <p:spPr>
          <a:xfrm>
            <a:off x="-108520" y="2955785"/>
            <a:ext cx="3446234" cy="1809726"/>
          </a:xfrm>
          <a:prstGeom prst="rect">
            <a:avLst/>
          </a:prstGeom>
          <a:noFill/>
        </p:spPr>
        <p:txBody>
          <a:bodyPr wrap="square">
            <a:spAutoFit/>
          </a:bodyPr>
          <a:lstStyle/>
          <a:p>
            <a:pPr marL="0" lvl="2" algn="ctr">
              <a:spcBef>
                <a:spcPct val="20000"/>
              </a:spcBef>
              <a:defRPr/>
            </a:pPr>
            <a:r>
              <a:rPr lang="fr-FR" sz="2000" b="1" dirty="0">
                <a:latin typeface="Arial" charset="0"/>
                <a:cs typeface="+mn-cs"/>
              </a:rPr>
              <a:t>Patricia VERON</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br>
              <a:rPr lang="fr-FR" b="1" dirty="0">
                <a:solidFill>
                  <a:schemeClr val="tx2">
                    <a:lumMod val="60000"/>
                    <a:lumOff val="40000"/>
                  </a:schemeClr>
                </a:solidFill>
                <a:latin typeface="Arial" charset="0"/>
                <a:cs typeface="+mn-cs"/>
              </a:rPr>
            </a:br>
            <a:r>
              <a:rPr lang="fr-FR" sz="1600" dirty="0">
                <a:solidFill>
                  <a:srgbClr val="0070C0"/>
                </a:solidFill>
                <a:latin typeface="Arial" charset="0"/>
                <a:cs typeface="+mn-cs"/>
              </a:rPr>
              <a:t>admin@reseau-mesure.com</a:t>
            </a:r>
          </a:p>
          <a:p>
            <a:pPr>
              <a:defRPr/>
            </a:pPr>
            <a:endParaRPr lang="fr-FR" dirty="0">
              <a:latin typeface="Arial" charset="0"/>
              <a:cs typeface="Arial" charset="0"/>
            </a:endParaRPr>
          </a:p>
        </p:txBody>
      </p:sp>
      <p:sp>
        <p:nvSpPr>
          <p:cNvPr id="8" name="ZoneTexte 7"/>
          <p:cNvSpPr txBox="1"/>
          <p:nvPr/>
        </p:nvSpPr>
        <p:spPr>
          <a:xfrm>
            <a:off x="5697767" y="2955785"/>
            <a:ext cx="3446234" cy="1809726"/>
          </a:xfrm>
          <a:prstGeom prst="rect">
            <a:avLst/>
          </a:prstGeom>
          <a:noFill/>
        </p:spPr>
        <p:txBody>
          <a:bodyPr wrap="square">
            <a:spAutoFit/>
          </a:bodyPr>
          <a:lstStyle/>
          <a:p>
            <a:pPr marL="0" lvl="2" algn="ctr">
              <a:spcBef>
                <a:spcPct val="20000"/>
              </a:spcBef>
              <a:defRPr/>
            </a:pPr>
            <a:r>
              <a:rPr lang="fr-FR" sz="2000" b="1" dirty="0">
                <a:latin typeface="Arial" charset="0"/>
                <a:cs typeface="+mn-cs"/>
              </a:rPr>
              <a:t>Claire ONFRAY</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br>
              <a:rPr lang="fr-FR" b="1" dirty="0">
                <a:solidFill>
                  <a:schemeClr val="tx2">
                    <a:lumMod val="60000"/>
                    <a:lumOff val="40000"/>
                  </a:schemeClr>
                </a:solidFill>
                <a:latin typeface="Arial" charset="0"/>
                <a:cs typeface="+mn-cs"/>
              </a:rPr>
            </a:br>
            <a:r>
              <a:rPr lang="fr-FR" sz="1600" dirty="0">
                <a:solidFill>
                  <a:srgbClr val="0070C0"/>
                </a:solidFill>
                <a:latin typeface="Arial" charset="0"/>
                <a:cs typeface="+mn-cs"/>
              </a:rPr>
              <a:t>confray@reseau-mesure.com</a:t>
            </a:r>
          </a:p>
          <a:p>
            <a:pPr>
              <a:defRPr/>
            </a:pPr>
            <a:endParaRPr lang="fr-FR" dirty="0">
              <a:latin typeface="Arial" charset="0"/>
              <a:cs typeface="Arial" charset="0"/>
            </a:endParaRPr>
          </a:p>
        </p:txBody>
      </p:sp>
    </p:spTree>
    <p:extLst>
      <p:ext uri="{BB962C8B-B14F-4D97-AF65-F5344CB8AC3E}">
        <p14:creationId xmlns:p14="http://schemas.microsoft.com/office/powerpoint/2010/main" val="123590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765175"/>
            <a:ext cx="7400925" cy="1143000"/>
          </a:xfrm>
        </p:spPr>
        <p:txBody>
          <a:bodyPr/>
          <a:lstStyle/>
          <a:p>
            <a:pPr>
              <a:defRPr/>
            </a:pPr>
            <a:r>
              <a:rPr lang="fr-FR" altLang="fr-FR" sz="3600" b="1" dirty="0">
                <a:solidFill>
                  <a:schemeClr val="accent6">
                    <a:lumMod val="75000"/>
                  </a:schemeClr>
                </a:solidFill>
                <a:latin typeface="Calibri" panose="020F0502020204030204" pitchFamily="34" charset="0"/>
                <a:cs typeface="Arial" charset="0"/>
              </a:rPr>
              <a:t>Les adhérents</a:t>
            </a:r>
            <a:br>
              <a:rPr lang="fr-FR" altLang="fr-FR" sz="2800" b="1" dirty="0">
                <a:solidFill>
                  <a:srgbClr val="132D4D"/>
                </a:solidFill>
                <a:latin typeface="Calibri" panose="020F0502020204030204" pitchFamily="34" charset="0"/>
                <a:cs typeface="Arial" charset="0"/>
              </a:rPr>
            </a:br>
            <a:endParaRPr lang="fr-FR" altLang="fr-FR" sz="2800" b="1" dirty="0">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39750" y="1660525"/>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dirty="0">
                <a:latin typeface="Calibri" panose="020F0502020204030204" pitchFamily="34" charset="0"/>
                <a:cs typeface="Calibri" panose="020F0502020204030204" pitchFamily="34" charset="0"/>
              </a:rPr>
              <a:t>182 adhérents à ce jour</a:t>
            </a:r>
          </a:p>
        </p:txBody>
      </p:sp>
      <p:graphicFrame>
        <p:nvGraphicFramePr>
          <p:cNvPr id="12293" name="Graphique 10"/>
          <p:cNvGraphicFramePr>
            <a:graphicFrameLocks/>
          </p:cNvGraphicFramePr>
          <p:nvPr/>
        </p:nvGraphicFramePr>
        <p:xfrm>
          <a:off x="-879475" y="2387600"/>
          <a:ext cx="7140575" cy="4116388"/>
        </p:xfrm>
        <a:graphic>
          <a:graphicData uri="http://schemas.openxmlformats.org/presentationml/2006/ole">
            <mc:AlternateContent xmlns:mc="http://schemas.openxmlformats.org/markup-compatibility/2006">
              <mc:Choice xmlns:v="urn:schemas-microsoft-com:vml" Requires="v">
                <p:oleObj name="Chart" r:id="rId4" imgW="7151228" imgH="4121253" progId="Excel.Chart.8">
                  <p:embed/>
                </p:oleObj>
              </mc:Choice>
              <mc:Fallback>
                <p:oleObj name="Chart" r:id="rId4" imgW="7151228" imgH="412125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75" y="2387600"/>
                        <a:ext cx="71405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Graphique 7">
            <a:extLst>
              <a:ext uri="{FF2B5EF4-FFF2-40B4-BE49-F238E27FC236}">
                <a16:creationId xmlns:a16="http://schemas.microsoft.com/office/drawing/2014/main" id="{FA8BCE80-8697-4295-AEB5-DF05E60564FF}"/>
              </a:ext>
            </a:extLst>
          </p:cNvPr>
          <p:cNvGraphicFramePr>
            <a:graphicFrameLocks/>
          </p:cNvGraphicFramePr>
          <p:nvPr>
            <p:extLst>
              <p:ext uri="{D42A27DB-BD31-4B8C-83A1-F6EECF244321}">
                <p14:modId xmlns:p14="http://schemas.microsoft.com/office/powerpoint/2010/main" val="2347544984"/>
              </p:ext>
            </p:extLst>
          </p:nvPr>
        </p:nvGraphicFramePr>
        <p:xfrm>
          <a:off x="-1175954" y="2512563"/>
          <a:ext cx="7038974" cy="4014788"/>
        </p:xfrm>
        <a:graphic>
          <a:graphicData uri="http://schemas.openxmlformats.org/drawingml/2006/chart">
            <c:chart xmlns:c="http://schemas.openxmlformats.org/drawingml/2006/chart" xmlns:r="http://schemas.openxmlformats.org/officeDocument/2006/relationships" r:id="rId6"/>
          </a:graphicData>
        </a:graphic>
      </p:graphicFrame>
      <p:sp>
        <p:nvSpPr>
          <p:cNvPr id="4" name="ZoneTexte 3">
            <a:extLst>
              <a:ext uri="{FF2B5EF4-FFF2-40B4-BE49-F238E27FC236}">
                <a16:creationId xmlns:a16="http://schemas.microsoft.com/office/drawing/2014/main" id="{224E09B1-1636-47D7-90AF-C0B3D2D0300D}"/>
              </a:ext>
            </a:extLst>
          </p:cNvPr>
          <p:cNvSpPr txBox="1"/>
          <p:nvPr/>
        </p:nvSpPr>
        <p:spPr>
          <a:xfrm>
            <a:off x="5508104" y="5589240"/>
            <a:ext cx="3024336" cy="646331"/>
          </a:xfrm>
          <a:prstGeom prst="rect">
            <a:avLst/>
          </a:prstGeom>
          <a:noFill/>
        </p:spPr>
        <p:txBody>
          <a:bodyPr wrap="square" rtlCol="0">
            <a:spAutoFit/>
          </a:bodyPr>
          <a:lstStyle/>
          <a:p>
            <a:r>
              <a:rPr lang="fr-FR" dirty="0"/>
              <a:t>6 280 Salariés</a:t>
            </a:r>
          </a:p>
          <a:p>
            <a:r>
              <a:rPr lang="fr-FR" dirty="0"/>
              <a:t>973 358 k€ de CA</a:t>
            </a:r>
          </a:p>
        </p:txBody>
      </p:sp>
      <p:graphicFrame>
        <p:nvGraphicFramePr>
          <p:cNvPr id="13" name="Graphique 12">
            <a:extLst>
              <a:ext uri="{FF2B5EF4-FFF2-40B4-BE49-F238E27FC236}">
                <a16:creationId xmlns:a16="http://schemas.microsoft.com/office/drawing/2014/main" id="{FA8BCE80-8697-4295-AEB5-DF05E60564FF}"/>
              </a:ext>
            </a:extLst>
          </p:cNvPr>
          <p:cNvGraphicFramePr>
            <a:graphicFrameLocks/>
          </p:cNvGraphicFramePr>
          <p:nvPr>
            <p:extLst>
              <p:ext uri="{D42A27DB-BD31-4B8C-83A1-F6EECF244321}">
                <p14:modId xmlns:p14="http://schemas.microsoft.com/office/powerpoint/2010/main" val="2492773781"/>
              </p:ext>
            </p:extLst>
          </p:nvPr>
        </p:nvGraphicFramePr>
        <p:xfrm>
          <a:off x="-2340768" y="2622550"/>
          <a:ext cx="8747124" cy="388143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a:extLst>
              <a:ext uri="{FF2B5EF4-FFF2-40B4-BE49-F238E27FC236}">
                <a16:creationId xmlns:a16="http://schemas.microsoft.com/office/drawing/2014/main" id="{F077EA25-71E0-4028-A4EF-8286BF0F2BD6}"/>
              </a:ext>
            </a:extLst>
          </p:cNvPr>
          <p:cNvGraphicFramePr>
            <a:graphicFrameLocks/>
          </p:cNvGraphicFramePr>
          <p:nvPr>
            <p:extLst>
              <p:ext uri="{D42A27DB-BD31-4B8C-83A1-F6EECF244321}">
                <p14:modId xmlns:p14="http://schemas.microsoft.com/office/powerpoint/2010/main" val="3101921437"/>
              </p:ext>
            </p:extLst>
          </p:nvPr>
        </p:nvGraphicFramePr>
        <p:xfrm>
          <a:off x="4188831" y="992312"/>
          <a:ext cx="5118735" cy="350329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stretch>
            <a:fillRect/>
          </a:stretch>
        </p:blipFill>
        <p:spPr>
          <a:xfrm>
            <a:off x="4561164" y="1466758"/>
            <a:ext cx="1292924" cy="1292924"/>
          </a:xfrm>
          <a:prstGeom prst="rect">
            <a:avLst/>
          </a:prstGeom>
        </p:spPr>
      </p:pic>
      <p:pic>
        <p:nvPicPr>
          <p:cNvPr id="11" name="Image 10"/>
          <p:cNvPicPr>
            <a:picLocks noChangeAspect="1"/>
          </p:cNvPicPr>
          <p:nvPr/>
        </p:nvPicPr>
        <p:blipFill>
          <a:blip r:embed="rId4"/>
          <a:stretch>
            <a:fillRect/>
          </a:stretch>
        </p:blipFill>
        <p:spPr>
          <a:xfrm>
            <a:off x="1111291" y="1229286"/>
            <a:ext cx="1141461" cy="1141461"/>
          </a:xfrm>
          <a:prstGeom prst="rect">
            <a:avLst/>
          </a:prstGeom>
        </p:spPr>
      </p:pic>
      <p:pic>
        <p:nvPicPr>
          <p:cNvPr id="51206" name="Imag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6602" y="3868107"/>
            <a:ext cx="1104324" cy="95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ag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11818" y="2157557"/>
            <a:ext cx="6270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65693" y="1386904"/>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5299" y="2807958"/>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77062" y="2090738"/>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9719" y="4597073"/>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22982" y="2648444"/>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2">
            <a:extLst>
              <a:ext uri="{28A0092B-C50C-407E-A947-70E740481C1C}">
                <a14:useLocalDpi xmlns:a14="http://schemas.microsoft.com/office/drawing/2010/main" val="0"/>
              </a:ext>
            </a:extLst>
          </a:blip>
          <a:srcRect b="24631"/>
          <a:stretch>
            <a:fillRect/>
          </a:stretch>
        </p:blipFill>
        <p:spPr bwMode="auto">
          <a:xfrm>
            <a:off x="7365743" y="1533931"/>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48864" y="4024343"/>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86866" y="150440"/>
            <a:ext cx="7439421"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4">
            <a:extLst>
              <a:ext uri="{28A0092B-C50C-407E-A947-70E740481C1C}">
                <a14:useLocalDpi xmlns:a14="http://schemas.microsoft.com/office/drawing/2010/main" val="0"/>
              </a:ext>
            </a:extLst>
          </a:blip>
          <a:srcRect l="16718" r="21474"/>
          <a:stretch>
            <a:fillRect/>
          </a:stretch>
        </p:blipFill>
        <p:spPr bwMode="auto">
          <a:xfrm>
            <a:off x="4681929" y="5594202"/>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Imag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54358" y="3294808"/>
            <a:ext cx="112871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764360" y="1063094"/>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92144" y="5160263"/>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5151" y="2912268"/>
            <a:ext cx="1132378" cy="1002506"/>
          </a:xfrm>
          <a:prstGeom prst="rect">
            <a:avLst/>
          </a:prstGeom>
        </p:spPr>
      </p:pic>
      <p:pic>
        <p:nvPicPr>
          <p:cNvPr id="3" name="Image 2"/>
          <p:cNvPicPr>
            <a:picLocks noChangeAspect="1"/>
          </p:cNvPicPr>
          <p:nvPr/>
        </p:nvPicPr>
        <p:blipFill>
          <a:blip r:embed="rId19"/>
          <a:stretch>
            <a:fillRect/>
          </a:stretch>
        </p:blipFill>
        <p:spPr>
          <a:xfrm>
            <a:off x="4745432" y="4665671"/>
            <a:ext cx="713294" cy="713294"/>
          </a:xfrm>
          <a:prstGeom prst="rect">
            <a:avLst/>
          </a:prstGeom>
        </p:spPr>
      </p:pic>
      <p:pic>
        <p:nvPicPr>
          <p:cNvPr id="5" name="Imag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5826" y="3205075"/>
            <a:ext cx="1863872" cy="582459"/>
          </a:xfrm>
          <a:prstGeom prst="rect">
            <a:avLst/>
          </a:prstGeom>
        </p:spPr>
      </p:pic>
      <p:pic>
        <p:nvPicPr>
          <p:cNvPr id="7" name="Image 6"/>
          <p:cNvPicPr>
            <a:picLocks noChangeAspect="1"/>
          </p:cNvPicPr>
          <p:nvPr/>
        </p:nvPicPr>
        <p:blipFill>
          <a:blip r:embed="rId21"/>
          <a:stretch>
            <a:fillRect/>
          </a:stretch>
        </p:blipFill>
        <p:spPr>
          <a:xfrm>
            <a:off x="5799757" y="1263799"/>
            <a:ext cx="955241" cy="700024"/>
          </a:xfrm>
          <a:prstGeom prst="rect">
            <a:avLst/>
          </a:prstGeom>
        </p:spPr>
      </p:pic>
      <p:pic>
        <p:nvPicPr>
          <p:cNvPr id="9" name="Imag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96254" y="2172962"/>
            <a:ext cx="1270924" cy="704891"/>
          </a:xfrm>
          <a:prstGeom prst="rect">
            <a:avLst/>
          </a:prstGeom>
        </p:spPr>
      </p:pic>
      <p:pic>
        <p:nvPicPr>
          <p:cNvPr id="12" name="Image 11"/>
          <p:cNvPicPr>
            <a:picLocks noChangeAspect="1"/>
          </p:cNvPicPr>
          <p:nvPr/>
        </p:nvPicPr>
        <p:blipFill>
          <a:blip r:embed="rId23"/>
          <a:stretch>
            <a:fillRect/>
          </a:stretch>
        </p:blipFill>
        <p:spPr>
          <a:xfrm>
            <a:off x="3393690" y="5659629"/>
            <a:ext cx="1099437" cy="1099437"/>
          </a:xfrm>
          <a:prstGeom prst="rect">
            <a:avLst/>
          </a:prstGeom>
        </p:spPr>
      </p:pic>
      <p:pic>
        <p:nvPicPr>
          <p:cNvPr id="14" name="Image 13">
            <a:extLst>
              <a:ext uri="{FF2B5EF4-FFF2-40B4-BE49-F238E27FC236}">
                <a16:creationId xmlns:a16="http://schemas.microsoft.com/office/drawing/2014/main" id="{9341A1DB-20D1-41C2-A8F8-18C874D3434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82065" y="1977353"/>
            <a:ext cx="1621737" cy="73318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08523" y="2845304"/>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6">
            <a:extLst>
              <a:ext uri="{28A0092B-C50C-407E-A947-70E740481C1C}">
                <a14:useLocalDpi xmlns:a14="http://schemas.microsoft.com/office/drawing/2010/main" val="0"/>
              </a:ext>
            </a:extLst>
          </a:blip>
          <a:srcRect t="21198" b="27502"/>
          <a:stretch/>
        </p:blipFill>
        <p:spPr>
          <a:xfrm>
            <a:off x="717421" y="5696547"/>
            <a:ext cx="1690781" cy="867382"/>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8C655517-5A20-4BF5-B5DD-8DD38D088FD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931718" y="4851522"/>
            <a:ext cx="2007162" cy="929097"/>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8"/>
          <a:stretch>
            <a:fillRect/>
          </a:stretch>
        </p:blipFill>
        <p:spPr>
          <a:xfrm>
            <a:off x="2525069" y="4033087"/>
            <a:ext cx="1646392" cy="466478"/>
          </a:xfrm>
          <a:prstGeom prst="rect">
            <a:avLst/>
          </a:prstGeom>
        </p:spPr>
      </p:pic>
      <p:pic>
        <p:nvPicPr>
          <p:cNvPr id="19" name="Image 18">
            <a:extLst>
              <a:ext uri="{FF2B5EF4-FFF2-40B4-BE49-F238E27FC236}">
                <a16:creationId xmlns:a16="http://schemas.microsoft.com/office/drawing/2014/main" id="{C2E39EE5-ABFA-4B17-AE68-A54BAC778F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717555" y="4918565"/>
            <a:ext cx="1690781" cy="647276"/>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372199" y="5962666"/>
            <a:ext cx="2355171" cy="580764"/>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3"/>
          <a:stretch>
            <a:fillRect/>
          </a:stretch>
        </p:blipFill>
        <p:spPr>
          <a:xfrm>
            <a:off x="5142521" y="4804263"/>
            <a:ext cx="1085850" cy="1085850"/>
          </a:xfrm>
          <a:prstGeom prst="rect">
            <a:avLst/>
          </a:prstGeom>
        </p:spPr>
      </p:pic>
      <p:pic>
        <p:nvPicPr>
          <p:cNvPr id="12" name="Image 11"/>
          <p:cNvPicPr>
            <a:picLocks noChangeAspect="1"/>
          </p:cNvPicPr>
          <p:nvPr/>
        </p:nvPicPr>
        <p:blipFill>
          <a:blip r:embed="rId4"/>
          <a:stretch>
            <a:fillRect/>
          </a:stretch>
        </p:blipFill>
        <p:spPr>
          <a:xfrm>
            <a:off x="4504409" y="3253366"/>
            <a:ext cx="2009914" cy="1806379"/>
          </a:xfrm>
          <a:prstGeom prst="rect">
            <a:avLst/>
          </a:prstGeom>
        </p:spPr>
      </p:pic>
      <p:pic>
        <p:nvPicPr>
          <p:cNvPr id="6" name="Image 5"/>
          <p:cNvPicPr>
            <a:picLocks noChangeAspect="1"/>
          </p:cNvPicPr>
          <p:nvPr/>
        </p:nvPicPr>
        <p:blipFill>
          <a:blip r:embed="rId5"/>
          <a:stretch>
            <a:fillRect/>
          </a:stretch>
        </p:blipFill>
        <p:spPr>
          <a:xfrm>
            <a:off x="2496501" y="9869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9766" y="43972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07498" y="3966490"/>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8771" y="4514175"/>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5245" y="3347399"/>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364" y="4461320"/>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Image 5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64924" y="4949246"/>
            <a:ext cx="1618567" cy="79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66031"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31817" y="3001880"/>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75051" y="4245773"/>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Image 9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23681" y="540317"/>
            <a:ext cx="15255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0438" y="2951916"/>
            <a:ext cx="1428571" cy="742857"/>
          </a:xfrm>
          <a:prstGeom prst="rect">
            <a:avLst/>
          </a:prstGeom>
        </p:spPr>
      </p:pic>
      <p:pic>
        <p:nvPicPr>
          <p:cNvPr id="3" name="Imag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19998" y="3429000"/>
            <a:ext cx="853998" cy="753420"/>
          </a:xfrm>
          <a:prstGeom prst="rect">
            <a:avLst/>
          </a:prstGeom>
        </p:spPr>
      </p:pic>
      <p:pic>
        <p:nvPicPr>
          <p:cNvPr id="5" name="Image 4"/>
          <p:cNvPicPr>
            <a:picLocks noChangeAspect="1"/>
          </p:cNvPicPr>
          <p:nvPr/>
        </p:nvPicPr>
        <p:blipFill>
          <a:blip r:embed="rId21"/>
          <a:stretch>
            <a:fillRect/>
          </a:stretch>
        </p:blipFill>
        <p:spPr>
          <a:xfrm>
            <a:off x="677262" y="2067980"/>
            <a:ext cx="1347333" cy="420660"/>
          </a:xfrm>
          <a:prstGeom prst="rect">
            <a:avLst/>
          </a:prstGeom>
        </p:spPr>
      </p:pic>
      <p:pic>
        <p:nvPicPr>
          <p:cNvPr id="7" name="Image 6"/>
          <p:cNvPicPr>
            <a:picLocks noChangeAspect="1"/>
          </p:cNvPicPr>
          <p:nvPr/>
        </p:nvPicPr>
        <p:blipFill>
          <a:blip r:embed="rId22"/>
          <a:stretch>
            <a:fillRect/>
          </a:stretch>
        </p:blipFill>
        <p:spPr>
          <a:xfrm>
            <a:off x="1778834" y="4760558"/>
            <a:ext cx="1170533" cy="883997"/>
          </a:xfrm>
          <a:prstGeom prst="rect">
            <a:avLst/>
          </a:prstGeom>
        </p:spPr>
      </p:pic>
      <p:pic>
        <p:nvPicPr>
          <p:cNvPr id="9" name="Image 8"/>
          <p:cNvPicPr>
            <a:picLocks noChangeAspect="1"/>
          </p:cNvPicPr>
          <p:nvPr/>
        </p:nvPicPr>
        <p:blipFill>
          <a:blip r:embed="rId23"/>
          <a:stretch>
            <a:fillRect/>
          </a:stretch>
        </p:blipFill>
        <p:spPr>
          <a:xfrm>
            <a:off x="2917194" y="1008445"/>
            <a:ext cx="3072650" cy="560881"/>
          </a:xfrm>
          <a:prstGeom prst="rect">
            <a:avLst/>
          </a:prstGeom>
        </p:spPr>
      </p:pic>
      <p:pic>
        <p:nvPicPr>
          <p:cNvPr id="10" name="Image 9"/>
          <p:cNvPicPr>
            <a:picLocks noChangeAspect="1"/>
          </p:cNvPicPr>
          <p:nvPr/>
        </p:nvPicPr>
        <p:blipFill>
          <a:blip r:embed="rId24"/>
          <a:stretch>
            <a:fillRect/>
          </a:stretch>
        </p:blipFill>
        <p:spPr>
          <a:xfrm>
            <a:off x="4087299" y="1626658"/>
            <a:ext cx="1975275" cy="597460"/>
          </a:xfrm>
          <a:prstGeom prst="rect">
            <a:avLst/>
          </a:prstGeom>
        </p:spPr>
      </p:pic>
      <p:pic>
        <p:nvPicPr>
          <p:cNvPr id="8" name="Image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69766" y="1108614"/>
            <a:ext cx="2008188" cy="863589"/>
          </a:xfrm>
          <a:prstGeom prst="rect">
            <a:avLst/>
          </a:prstGeom>
        </p:spPr>
      </p:pic>
      <p:pic>
        <p:nvPicPr>
          <p:cNvPr id="1026" name="Picture 2" descr="http://www.reseau-mesure.com/wp-content/uploads/2018/03/ANAEL_Logo-HQ-PN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965431" y="2094193"/>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7"/>
          <a:stretch>
            <a:fillRect/>
          </a:stretch>
        </p:blipFill>
        <p:spPr>
          <a:xfrm>
            <a:off x="4965431" y="353610"/>
            <a:ext cx="1705758" cy="452026"/>
          </a:xfrm>
          <a:prstGeom prst="rect">
            <a:avLst/>
          </a:prstGeom>
        </p:spPr>
      </p:pic>
      <p:pic>
        <p:nvPicPr>
          <p:cNvPr id="26" name="Image 2"/>
          <p:cNvPicPr>
            <a:picLocks noChangeAspect="1"/>
          </p:cNvPicPr>
          <p:nvPr/>
        </p:nvPicPr>
        <p:blipFill rotWithShape="1">
          <a:blip r:embed="rId28">
            <a:extLst>
              <a:ext uri="{28A0092B-C50C-407E-A947-70E740481C1C}">
                <a14:useLocalDpi xmlns:a14="http://schemas.microsoft.com/office/drawing/2010/main" val="0"/>
              </a:ext>
            </a:extLst>
          </a:blip>
          <a:srcRect l="11327" r="10821"/>
          <a:stretch/>
        </p:blipFill>
        <p:spPr bwMode="auto">
          <a:xfrm>
            <a:off x="5846706" y="2856351"/>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9"/>
          <a:stretch>
            <a:fillRect/>
          </a:stretch>
        </p:blipFill>
        <p:spPr>
          <a:xfrm>
            <a:off x="3037830" y="5445932"/>
            <a:ext cx="1882357" cy="468637"/>
          </a:xfrm>
          <a:prstGeom prst="rect">
            <a:avLst/>
          </a:prstGeom>
        </p:spPr>
      </p:pic>
      <p:pic>
        <p:nvPicPr>
          <p:cNvPr id="14" name="Image 13"/>
          <p:cNvPicPr>
            <a:picLocks noChangeAspect="1"/>
          </p:cNvPicPr>
          <p:nvPr/>
        </p:nvPicPr>
        <p:blipFill>
          <a:blip r:embed="rId30"/>
          <a:stretch>
            <a:fillRect/>
          </a:stretch>
        </p:blipFill>
        <p:spPr>
          <a:xfrm>
            <a:off x="7223367" y="6040703"/>
            <a:ext cx="1535063" cy="270217"/>
          </a:xfrm>
          <a:prstGeom prst="rect">
            <a:avLst/>
          </a:prstGeom>
        </p:spPr>
      </p:pic>
      <p:pic>
        <p:nvPicPr>
          <p:cNvPr id="15" name="Image 14">
            <a:extLst>
              <a:ext uri="{FF2B5EF4-FFF2-40B4-BE49-F238E27FC236}">
                <a16:creationId xmlns:a16="http://schemas.microsoft.com/office/drawing/2014/main" id="{3613E5AF-F878-4C48-B220-97CE78C822B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497400" y="1559811"/>
            <a:ext cx="1441258" cy="66639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32"/>
          <a:stretch>
            <a:fillRect/>
          </a:stretch>
        </p:blipFill>
        <p:spPr>
          <a:xfrm>
            <a:off x="4449016" y="6044495"/>
            <a:ext cx="2099189" cy="461185"/>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55107" y="1784348"/>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34"/>
          <a:stretch>
            <a:fillRect/>
          </a:stretch>
        </p:blipFill>
        <p:spPr>
          <a:xfrm>
            <a:off x="215287" y="1072763"/>
            <a:ext cx="1931025" cy="1008019"/>
          </a:xfrm>
          <a:prstGeom prst="rect">
            <a:avLst/>
          </a:prstGeom>
        </p:spPr>
      </p:pic>
      <p:pic>
        <p:nvPicPr>
          <p:cNvPr id="19" name="Image 18">
            <a:extLst>
              <a:ext uri="{FF2B5EF4-FFF2-40B4-BE49-F238E27FC236}">
                <a16:creationId xmlns:a16="http://schemas.microsoft.com/office/drawing/2014/main" id="{AAE5D71A-47DA-453B-A5E1-663DFD691DC5}"/>
              </a:ext>
            </a:extLst>
          </p:cNvPr>
          <p:cNvPicPr>
            <a:picLocks noChangeAspect="1"/>
          </p:cNvPicPr>
          <p:nvPr/>
        </p:nvPicPr>
        <p:blipFill>
          <a:blip r:embed="rId35"/>
          <a:stretch>
            <a:fillRect/>
          </a:stretch>
        </p:blipFill>
        <p:spPr>
          <a:xfrm>
            <a:off x="193827" y="5570928"/>
            <a:ext cx="2356611" cy="535365"/>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a:stretch>
            <a:fillRect/>
          </a:stretch>
        </p:blipFill>
        <p:spPr>
          <a:xfrm>
            <a:off x="4425840" y="100538"/>
            <a:ext cx="2032646" cy="668906"/>
          </a:xfrm>
          <a:prstGeom prst="rect">
            <a:avLst/>
          </a:prstGeom>
        </p:spPr>
      </p:pic>
      <p:pic>
        <p:nvPicPr>
          <p:cNvPr id="4" name="Image 3"/>
          <p:cNvPicPr>
            <a:picLocks noChangeAspect="1"/>
          </p:cNvPicPr>
          <p:nvPr/>
        </p:nvPicPr>
        <p:blipFill>
          <a:blip r:embed="rId4"/>
          <a:stretch>
            <a:fillRect/>
          </a:stretch>
        </p:blipFill>
        <p:spPr>
          <a:xfrm>
            <a:off x="1632321" y="-146720"/>
            <a:ext cx="1719080" cy="1719080"/>
          </a:xfrm>
          <a:prstGeom prst="rect">
            <a:avLst/>
          </a:prstGeom>
        </p:spPr>
      </p:pic>
      <p:pic>
        <p:nvPicPr>
          <p:cNvPr id="54274" name="Imag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24" y="5321078"/>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Imag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4186" y="3506161"/>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Imag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2775" y="979538"/>
            <a:ext cx="1217346" cy="11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Imag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16320" y="2739217"/>
            <a:ext cx="1889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Image 7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98419" y="4576464"/>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69256" y="4679940"/>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33041" y="3741142"/>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5469" y="5564944"/>
            <a:ext cx="14700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45789" y="4211923"/>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pic>
        <p:nvPicPr>
          <p:cNvPr id="54297" name="Image 5"/>
          <p:cNvPicPr>
            <a:picLocks noChangeAspect="1"/>
          </p:cNvPicPr>
          <p:nvPr/>
        </p:nvPicPr>
        <p:blipFill>
          <a:blip r:embed="rId14">
            <a:extLst>
              <a:ext uri="{28A0092B-C50C-407E-A947-70E740481C1C}">
                <a14:useLocalDpi xmlns:a14="http://schemas.microsoft.com/office/drawing/2010/main" val="0"/>
              </a:ext>
            </a:extLst>
          </a:blip>
          <a:srcRect l="8705" t="15422" r="10374" b="22156"/>
          <a:stretch>
            <a:fillRect/>
          </a:stretch>
        </p:blipFill>
        <p:spPr bwMode="auto">
          <a:xfrm>
            <a:off x="6625280" y="2980485"/>
            <a:ext cx="21685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Imag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02280" y="3378051"/>
            <a:ext cx="149701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Imag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6029" y="3408648"/>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7" name="Imag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48290" y="4890607"/>
            <a:ext cx="1649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8"/>
          <a:stretch>
            <a:fillRect/>
          </a:stretch>
        </p:blipFill>
        <p:spPr>
          <a:xfrm>
            <a:off x="5223289" y="2177253"/>
            <a:ext cx="1548825" cy="528123"/>
          </a:xfrm>
          <a:prstGeom prst="rect">
            <a:avLst/>
          </a:prstGeom>
        </p:spPr>
      </p:pic>
      <p:pic>
        <p:nvPicPr>
          <p:cNvPr id="6" name="Image 5"/>
          <p:cNvPicPr>
            <a:picLocks noChangeAspect="1"/>
          </p:cNvPicPr>
          <p:nvPr/>
        </p:nvPicPr>
        <p:blipFill rotWithShape="1">
          <a:blip r:embed="rId19">
            <a:extLst>
              <a:ext uri="{28A0092B-C50C-407E-A947-70E740481C1C}">
                <a14:useLocalDpi xmlns:a14="http://schemas.microsoft.com/office/drawing/2010/main" val="0"/>
              </a:ext>
            </a:extLst>
          </a:blip>
          <a:srcRect r="60237"/>
          <a:stretch/>
        </p:blipFill>
        <p:spPr>
          <a:xfrm>
            <a:off x="6458486" y="5379142"/>
            <a:ext cx="1660121" cy="542218"/>
          </a:xfrm>
          <a:prstGeom prst="rect">
            <a:avLst/>
          </a:prstGeom>
        </p:spPr>
      </p:pic>
      <p:pic>
        <p:nvPicPr>
          <p:cNvPr id="32" name="Image 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8549" y="4404998"/>
            <a:ext cx="1309356" cy="654678"/>
          </a:xfrm>
          <a:prstGeom prst="rect">
            <a:avLst/>
          </a:prstGeom>
        </p:spPr>
      </p:pic>
      <p:pic>
        <p:nvPicPr>
          <p:cNvPr id="8" name="Image 7"/>
          <p:cNvPicPr>
            <a:picLocks noChangeAspect="1"/>
          </p:cNvPicPr>
          <p:nvPr/>
        </p:nvPicPr>
        <p:blipFill>
          <a:blip r:embed="rId21"/>
          <a:stretch>
            <a:fillRect/>
          </a:stretch>
        </p:blipFill>
        <p:spPr>
          <a:xfrm>
            <a:off x="280389" y="1743260"/>
            <a:ext cx="1780186" cy="987638"/>
          </a:xfrm>
          <a:prstGeom prst="rect">
            <a:avLst/>
          </a:prstGeom>
        </p:spPr>
      </p:pic>
      <p:pic>
        <p:nvPicPr>
          <p:cNvPr id="9" name="Image 8"/>
          <p:cNvPicPr>
            <a:picLocks noChangeAspect="1"/>
          </p:cNvPicPr>
          <p:nvPr/>
        </p:nvPicPr>
        <p:blipFill>
          <a:blip r:embed="rId22"/>
          <a:stretch>
            <a:fillRect/>
          </a:stretch>
        </p:blipFill>
        <p:spPr>
          <a:xfrm>
            <a:off x="2733666" y="1483304"/>
            <a:ext cx="1463167" cy="701101"/>
          </a:xfrm>
          <a:prstGeom prst="rect">
            <a:avLst/>
          </a:prstGeom>
        </p:spPr>
      </p:pic>
      <p:pic>
        <p:nvPicPr>
          <p:cNvPr id="10" name="Image 9"/>
          <p:cNvPicPr>
            <a:picLocks noChangeAspect="1"/>
          </p:cNvPicPr>
          <p:nvPr/>
        </p:nvPicPr>
        <p:blipFill>
          <a:blip r:embed="rId23"/>
          <a:stretch>
            <a:fillRect/>
          </a:stretch>
        </p:blipFill>
        <p:spPr>
          <a:xfrm>
            <a:off x="2806615" y="2360707"/>
            <a:ext cx="1109568" cy="987638"/>
          </a:xfrm>
          <a:prstGeom prst="rect">
            <a:avLst/>
          </a:prstGeom>
        </p:spPr>
      </p:pic>
      <p:pic>
        <p:nvPicPr>
          <p:cNvPr id="11" name="Image 10"/>
          <p:cNvPicPr>
            <a:picLocks noChangeAspect="1"/>
          </p:cNvPicPr>
          <p:nvPr/>
        </p:nvPicPr>
        <p:blipFill>
          <a:blip r:embed="rId24"/>
          <a:stretch>
            <a:fillRect/>
          </a:stretch>
        </p:blipFill>
        <p:spPr>
          <a:xfrm>
            <a:off x="7288547" y="3741142"/>
            <a:ext cx="1548518" cy="755970"/>
          </a:xfrm>
          <a:prstGeom prst="rect">
            <a:avLst/>
          </a:prstGeom>
        </p:spPr>
      </p:pic>
      <p:pic>
        <p:nvPicPr>
          <p:cNvPr id="13" name="Image 1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940152" y="1366407"/>
            <a:ext cx="2591126" cy="481037"/>
          </a:xfrm>
          <a:prstGeom prst="rect">
            <a:avLst/>
          </a:prstGeom>
        </p:spPr>
      </p:pic>
      <p:pic>
        <p:nvPicPr>
          <p:cNvPr id="14" name="Image 13"/>
          <p:cNvPicPr>
            <a:picLocks noChangeAspect="1"/>
          </p:cNvPicPr>
          <p:nvPr/>
        </p:nvPicPr>
        <p:blipFill>
          <a:blip r:embed="rId26"/>
          <a:stretch>
            <a:fillRect/>
          </a:stretch>
        </p:blipFill>
        <p:spPr>
          <a:xfrm>
            <a:off x="5595341" y="742290"/>
            <a:ext cx="1904762" cy="466667"/>
          </a:xfrm>
          <a:prstGeom prst="rect">
            <a:avLst/>
          </a:prstGeom>
        </p:spPr>
      </p:pic>
      <p:pic>
        <p:nvPicPr>
          <p:cNvPr id="33" name="Image 32" descr="DOERLER Mesures"/>
          <p:cNvPicPr/>
          <p:nvPr/>
        </p:nvPicPr>
        <p:blipFill>
          <a:blip r:embed="rId27">
            <a:extLst>
              <a:ext uri="{28A0092B-C50C-407E-A947-70E740481C1C}">
                <a14:useLocalDpi xmlns:a14="http://schemas.microsoft.com/office/drawing/2010/main" val="0"/>
              </a:ext>
            </a:extLst>
          </a:blip>
          <a:srcRect/>
          <a:stretch>
            <a:fillRect/>
          </a:stretch>
        </p:blipFill>
        <p:spPr bwMode="auto">
          <a:xfrm>
            <a:off x="3661116" y="308356"/>
            <a:ext cx="1020866" cy="720559"/>
          </a:xfrm>
          <a:prstGeom prst="rect">
            <a:avLst/>
          </a:prstGeom>
          <a:noFill/>
          <a:ln>
            <a:noFill/>
          </a:ln>
        </p:spPr>
      </p:pic>
      <p:pic>
        <p:nvPicPr>
          <p:cNvPr id="1026" name="Picture 2" descr="http://mesures-solutions-expo.fr/templates/yootheme/cache/imc-9a21d653.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36649" y="5379142"/>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CF1EE617-DEED-4292-B763-8F85CFEE743A}"/>
              </a:ext>
            </a:extLst>
          </p:cNvPr>
          <p:cNvPicPr>
            <a:picLocks noChangeAspect="1"/>
          </p:cNvPicPr>
          <p:nvPr/>
        </p:nvPicPr>
        <p:blipFill>
          <a:blip r:embed="rId29"/>
          <a:stretch>
            <a:fillRect/>
          </a:stretch>
        </p:blipFill>
        <p:spPr>
          <a:xfrm>
            <a:off x="2011905" y="1107865"/>
            <a:ext cx="1047750" cy="723900"/>
          </a:xfrm>
          <a:prstGeom prst="rect">
            <a:avLst/>
          </a:prstGeom>
        </p:spPr>
      </p:pic>
      <p:pic>
        <p:nvPicPr>
          <p:cNvPr id="2050" name="Picture 2" descr="C:\Users\Comptable\Desktop\logo correge.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81360" y="2099686"/>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32"/>
          <a:stretch>
            <a:fillRect/>
          </a:stretch>
        </p:blipFill>
        <p:spPr>
          <a:xfrm>
            <a:off x="5550743" y="6135995"/>
            <a:ext cx="2437026" cy="664643"/>
          </a:xfrm>
          <a:prstGeom prst="rect">
            <a:avLst/>
          </a:prstGeom>
        </p:spPr>
      </p:pic>
      <p:pic>
        <p:nvPicPr>
          <p:cNvPr id="16" name="Image 15"/>
          <p:cNvPicPr>
            <a:picLocks noChangeAspect="1"/>
          </p:cNvPicPr>
          <p:nvPr/>
        </p:nvPicPr>
        <p:blipFill>
          <a:blip r:embed="rId33"/>
          <a:stretch>
            <a:fillRect/>
          </a:stretch>
        </p:blipFill>
        <p:spPr>
          <a:xfrm>
            <a:off x="3755053" y="6057187"/>
            <a:ext cx="1341573" cy="574193"/>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73469" y="2629355"/>
            <a:ext cx="2192069" cy="623710"/>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a:blip r:embed="rId3"/>
          <a:stretch>
            <a:fillRect/>
          </a:stretch>
        </p:blipFill>
        <p:spPr>
          <a:xfrm>
            <a:off x="313002" y="5534382"/>
            <a:ext cx="1536107" cy="1536107"/>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35" y="3094445"/>
            <a:ext cx="1314181" cy="483050"/>
          </a:xfrm>
          <a:prstGeom prst="rect">
            <a:avLst/>
          </a:prstGeom>
        </p:spPr>
      </p:pic>
      <p:pic>
        <p:nvPicPr>
          <p:cNvPr id="39" name="Imag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0956" y="3173641"/>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0154" y="2233374"/>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04493" y="2469504"/>
            <a:ext cx="1760996" cy="52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76"/>
          <p:cNvPicPr>
            <a:picLocks noChangeAspect="1"/>
          </p:cNvPicPr>
          <p:nvPr/>
        </p:nvPicPr>
        <p:blipFill>
          <a:blip r:embed="rId8">
            <a:extLst>
              <a:ext uri="{28A0092B-C50C-407E-A947-70E740481C1C}">
                <a14:useLocalDpi xmlns:a14="http://schemas.microsoft.com/office/drawing/2010/main" val="0"/>
              </a:ext>
            </a:extLst>
          </a:blip>
          <a:srcRect r="44357"/>
          <a:stretch>
            <a:fillRect/>
          </a:stretch>
        </p:blipFill>
        <p:spPr bwMode="auto">
          <a:xfrm>
            <a:off x="509716" y="3964257"/>
            <a:ext cx="1554479" cy="6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02054" y="3006912"/>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5450" y="5002192"/>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5980" y="3558532"/>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12"/>
          <a:stretch>
            <a:fillRect/>
          </a:stretch>
        </p:blipFill>
        <p:spPr>
          <a:xfrm>
            <a:off x="4716429" y="3818437"/>
            <a:ext cx="1664236" cy="964692"/>
          </a:xfrm>
          <a:prstGeom prst="rect">
            <a:avLst/>
          </a:prstGeom>
        </p:spPr>
      </p:pic>
      <p:pic>
        <p:nvPicPr>
          <p:cNvPr id="8" name="Image 7"/>
          <p:cNvPicPr>
            <a:picLocks noChangeAspect="1"/>
          </p:cNvPicPr>
          <p:nvPr/>
        </p:nvPicPr>
        <p:blipFill>
          <a:blip r:embed="rId13"/>
          <a:stretch>
            <a:fillRect/>
          </a:stretch>
        </p:blipFill>
        <p:spPr>
          <a:xfrm>
            <a:off x="5149923" y="4729338"/>
            <a:ext cx="1545301" cy="846601"/>
          </a:xfrm>
          <a:prstGeom prst="rect">
            <a:avLst/>
          </a:prstGeom>
        </p:spPr>
      </p:pic>
      <p:pic>
        <p:nvPicPr>
          <p:cNvPr id="11" name="Image 10"/>
          <p:cNvPicPr>
            <a:picLocks noChangeAspect="1"/>
          </p:cNvPicPr>
          <p:nvPr/>
        </p:nvPicPr>
        <p:blipFill>
          <a:blip r:embed="rId14"/>
          <a:stretch>
            <a:fillRect/>
          </a:stretch>
        </p:blipFill>
        <p:spPr>
          <a:xfrm>
            <a:off x="3108836" y="5534383"/>
            <a:ext cx="1838095" cy="495238"/>
          </a:xfrm>
          <a:prstGeom prst="rect">
            <a:avLst/>
          </a:prstGeom>
        </p:spPr>
      </p:pic>
      <p:pic>
        <p:nvPicPr>
          <p:cNvPr id="2" name="Imag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6644" y="1749525"/>
            <a:ext cx="1963789" cy="888614"/>
          </a:xfrm>
          <a:prstGeom prst="rect">
            <a:avLst/>
          </a:prstGeom>
        </p:spPr>
      </p:pic>
      <p:pic>
        <p:nvPicPr>
          <p:cNvPr id="15" name="Image 14"/>
          <p:cNvPicPr>
            <a:picLocks noChangeAspect="1"/>
          </p:cNvPicPr>
          <p:nvPr/>
        </p:nvPicPr>
        <p:blipFill>
          <a:blip r:embed="rId16"/>
          <a:stretch>
            <a:fillRect/>
          </a:stretch>
        </p:blipFill>
        <p:spPr>
          <a:xfrm>
            <a:off x="1914797" y="4931864"/>
            <a:ext cx="1000126" cy="664919"/>
          </a:xfrm>
          <a:prstGeom prst="rect">
            <a:avLst/>
          </a:prstGeom>
        </p:spPr>
      </p:pic>
      <p:pic>
        <p:nvPicPr>
          <p:cNvPr id="16" name="Image 15"/>
          <p:cNvPicPr>
            <a:picLocks noChangeAspect="1"/>
          </p:cNvPicPr>
          <p:nvPr/>
        </p:nvPicPr>
        <p:blipFill>
          <a:blip r:embed="rId17"/>
          <a:stretch>
            <a:fillRect/>
          </a:stretch>
        </p:blipFill>
        <p:spPr>
          <a:xfrm>
            <a:off x="4378992" y="1432770"/>
            <a:ext cx="1664237" cy="815137"/>
          </a:xfrm>
          <a:prstGeom prst="rect">
            <a:avLst/>
          </a:prstGeom>
        </p:spPr>
      </p:pic>
      <p:pic>
        <p:nvPicPr>
          <p:cNvPr id="4" name="Image 3"/>
          <p:cNvPicPr>
            <a:picLocks noChangeAspect="1"/>
          </p:cNvPicPr>
          <p:nvPr/>
        </p:nvPicPr>
        <p:blipFill>
          <a:blip r:embed="rId18"/>
          <a:stretch>
            <a:fillRect/>
          </a:stretch>
        </p:blipFill>
        <p:spPr>
          <a:xfrm>
            <a:off x="586848" y="2434958"/>
            <a:ext cx="1390041" cy="433051"/>
          </a:xfrm>
          <a:prstGeom prst="rect">
            <a:avLst/>
          </a:prstGeom>
        </p:spPr>
      </p:pic>
      <p:pic>
        <p:nvPicPr>
          <p:cNvPr id="5" name="Image 4"/>
          <p:cNvPicPr>
            <a:picLocks noChangeAspect="1"/>
          </p:cNvPicPr>
          <p:nvPr/>
        </p:nvPicPr>
        <p:blipFill>
          <a:blip r:embed="rId19"/>
          <a:stretch>
            <a:fillRect/>
          </a:stretch>
        </p:blipFill>
        <p:spPr>
          <a:xfrm>
            <a:off x="6705494" y="1223695"/>
            <a:ext cx="1792457" cy="504300"/>
          </a:xfrm>
          <a:prstGeom prst="rect">
            <a:avLst/>
          </a:prstGeom>
        </p:spPr>
      </p:pic>
      <p:pic>
        <p:nvPicPr>
          <p:cNvPr id="9" name="Image 8"/>
          <p:cNvPicPr>
            <a:picLocks noChangeAspect="1"/>
          </p:cNvPicPr>
          <p:nvPr/>
        </p:nvPicPr>
        <p:blipFill>
          <a:blip r:embed="rId20"/>
          <a:stretch>
            <a:fillRect/>
          </a:stretch>
        </p:blipFill>
        <p:spPr>
          <a:xfrm>
            <a:off x="6892916" y="2713801"/>
            <a:ext cx="1664236" cy="696151"/>
          </a:xfrm>
          <a:prstGeom prst="rect">
            <a:avLst/>
          </a:prstGeom>
        </p:spPr>
      </p:pic>
      <p:pic>
        <p:nvPicPr>
          <p:cNvPr id="10" name="Image 9"/>
          <p:cNvPicPr>
            <a:picLocks noChangeAspect="1"/>
          </p:cNvPicPr>
          <p:nvPr/>
        </p:nvPicPr>
        <p:blipFill>
          <a:blip r:embed="rId21"/>
          <a:stretch>
            <a:fillRect/>
          </a:stretch>
        </p:blipFill>
        <p:spPr>
          <a:xfrm>
            <a:off x="2253180" y="1569409"/>
            <a:ext cx="1602515" cy="490911"/>
          </a:xfrm>
          <a:prstGeom prst="rect">
            <a:avLst/>
          </a:prstGeom>
        </p:spPr>
      </p:pic>
      <p:pic>
        <p:nvPicPr>
          <p:cNvPr id="17" name="Image 16"/>
          <p:cNvPicPr>
            <a:picLocks noChangeAspect="1"/>
          </p:cNvPicPr>
          <p:nvPr/>
        </p:nvPicPr>
        <p:blipFill>
          <a:blip r:embed="rId22"/>
          <a:stretch>
            <a:fillRect/>
          </a:stretch>
        </p:blipFill>
        <p:spPr>
          <a:xfrm>
            <a:off x="7379120" y="4464630"/>
            <a:ext cx="1226924" cy="290185"/>
          </a:xfrm>
          <a:prstGeom prst="rect">
            <a:avLst/>
          </a:prstGeom>
        </p:spPr>
      </p:pic>
      <p:pic>
        <p:nvPicPr>
          <p:cNvPr id="18" name="Image 17"/>
          <p:cNvPicPr>
            <a:picLocks noChangeAspect="1"/>
          </p:cNvPicPr>
          <p:nvPr/>
        </p:nvPicPr>
        <p:blipFill>
          <a:blip r:embed="rId23"/>
          <a:stretch>
            <a:fillRect/>
          </a:stretch>
        </p:blipFill>
        <p:spPr>
          <a:xfrm>
            <a:off x="400301" y="1360557"/>
            <a:ext cx="1602515" cy="894690"/>
          </a:xfrm>
          <a:prstGeom prst="rect">
            <a:avLst/>
          </a:prstGeom>
        </p:spPr>
      </p:pic>
      <p:pic>
        <p:nvPicPr>
          <p:cNvPr id="19" name="Image 18"/>
          <p:cNvPicPr>
            <a:picLocks noChangeAspect="1"/>
          </p:cNvPicPr>
          <p:nvPr/>
        </p:nvPicPr>
        <p:blipFill>
          <a:blip r:embed="rId24"/>
          <a:stretch>
            <a:fillRect/>
          </a:stretch>
        </p:blipFill>
        <p:spPr>
          <a:xfrm>
            <a:off x="896610" y="529958"/>
            <a:ext cx="2176461" cy="682811"/>
          </a:xfrm>
          <a:prstGeom prst="rect">
            <a:avLst/>
          </a:prstGeom>
        </p:spPr>
      </p:pic>
      <p:pic>
        <p:nvPicPr>
          <p:cNvPr id="20" name="Image 19"/>
          <p:cNvPicPr>
            <a:picLocks noChangeAspect="1"/>
          </p:cNvPicPr>
          <p:nvPr/>
        </p:nvPicPr>
        <p:blipFill>
          <a:blip r:embed="rId25"/>
          <a:stretch>
            <a:fillRect/>
          </a:stretch>
        </p:blipFill>
        <p:spPr>
          <a:xfrm>
            <a:off x="3272885" y="849825"/>
            <a:ext cx="1774090" cy="658425"/>
          </a:xfrm>
          <a:prstGeom prst="rect">
            <a:avLst/>
          </a:prstGeom>
        </p:spPr>
      </p:pic>
      <p:pic>
        <p:nvPicPr>
          <p:cNvPr id="21" name="Image 20"/>
          <p:cNvPicPr>
            <a:picLocks noChangeAspect="1"/>
          </p:cNvPicPr>
          <p:nvPr/>
        </p:nvPicPr>
        <p:blipFill>
          <a:blip r:embed="rId26"/>
          <a:stretch>
            <a:fillRect/>
          </a:stretch>
        </p:blipFill>
        <p:spPr>
          <a:xfrm>
            <a:off x="2678342" y="3114068"/>
            <a:ext cx="714375" cy="607219"/>
          </a:xfrm>
          <a:prstGeom prst="rect">
            <a:avLst/>
          </a:prstGeom>
        </p:spPr>
      </p:pic>
      <p:pic>
        <p:nvPicPr>
          <p:cNvPr id="13" name="Image 12"/>
          <p:cNvPicPr>
            <a:picLocks noChangeAspect="1"/>
          </p:cNvPicPr>
          <p:nvPr/>
        </p:nvPicPr>
        <p:blipFill>
          <a:blip r:embed="rId27"/>
          <a:stretch>
            <a:fillRect/>
          </a:stretch>
        </p:blipFill>
        <p:spPr>
          <a:xfrm>
            <a:off x="2223041" y="3917340"/>
            <a:ext cx="1941024" cy="782314"/>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74816" y="5959041"/>
            <a:ext cx="1760996" cy="686788"/>
          </a:xfrm>
          <a:prstGeom prst="rect">
            <a:avLst/>
          </a:prstGeom>
        </p:spPr>
      </p:pic>
      <p:pic>
        <p:nvPicPr>
          <p:cNvPr id="1026" name="Picture 2" descr="C:\Users\Comptable\Desktop\dh kubler.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45980" y="5654028"/>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035812" y="4609722"/>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31"/>
          <a:stretch>
            <a:fillRect/>
          </a:stretch>
        </p:blipFill>
        <p:spPr>
          <a:xfrm>
            <a:off x="5338695" y="571205"/>
            <a:ext cx="1430220" cy="839583"/>
          </a:xfrm>
          <a:prstGeom prst="rect">
            <a:avLst/>
          </a:prstGeom>
        </p:spPr>
      </p:pic>
      <p:pic>
        <p:nvPicPr>
          <p:cNvPr id="24" name="Image 23"/>
          <p:cNvPicPr>
            <a:picLocks noChangeAspect="1"/>
          </p:cNvPicPr>
          <p:nvPr/>
        </p:nvPicPr>
        <p:blipFill>
          <a:blip r:embed="rId32"/>
          <a:stretch>
            <a:fillRect/>
          </a:stretch>
        </p:blipFill>
        <p:spPr>
          <a:xfrm>
            <a:off x="5128613" y="5782002"/>
            <a:ext cx="1440062" cy="617169"/>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33">
            <a:extLst>
              <a:ext uri="{28A0092B-C50C-407E-A947-70E740481C1C}">
                <a14:useLocalDpi xmlns:a14="http://schemas.microsoft.com/office/drawing/2010/main" val="0"/>
              </a:ext>
            </a:extLst>
          </a:blip>
          <a:srcRect t="21457" r="319" b="16558"/>
          <a:stretch/>
        </p:blipFill>
        <p:spPr>
          <a:xfrm>
            <a:off x="7167144" y="4856155"/>
            <a:ext cx="1390008" cy="797873"/>
          </a:xfrm>
          <a:prstGeom prst="rect">
            <a:avLst/>
          </a:prstGeom>
        </p:spPr>
      </p:pic>
      <p:pic>
        <p:nvPicPr>
          <p:cNvPr id="23" name="Image 22">
            <a:extLst>
              <a:ext uri="{FF2B5EF4-FFF2-40B4-BE49-F238E27FC236}">
                <a16:creationId xmlns:a16="http://schemas.microsoft.com/office/drawing/2014/main" id="{414671E1-4CAF-46F4-B422-29D536ABE757}"/>
              </a:ext>
            </a:extLst>
          </p:cNvPr>
          <p:cNvPicPr>
            <a:picLocks noChangeAspect="1"/>
          </p:cNvPicPr>
          <p:nvPr/>
        </p:nvPicPr>
        <p:blipFill>
          <a:blip r:embed="rId34"/>
          <a:stretch>
            <a:fillRect/>
          </a:stretch>
        </p:blipFill>
        <p:spPr>
          <a:xfrm>
            <a:off x="3635896" y="325340"/>
            <a:ext cx="1533333" cy="285714"/>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198763" y="5096034"/>
            <a:ext cx="1567663" cy="1567663"/>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2014166"/>
            <a:ext cx="1989762" cy="584621"/>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79" y="2900392"/>
            <a:ext cx="1642092" cy="711573"/>
          </a:xfrm>
          <a:prstGeom prst="rect">
            <a:avLst/>
          </a:prstGeom>
        </p:spPr>
      </p:pic>
      <p:pic>
        <p:nvPicPr>
          <p:cNvPr id="21" name="Image 20"/>
          <p:cNvPicPr>
            <a:picLocks noChangeAspect="1"/>
          </p:cNvPicPr>
          <p:nvPr/>
        </p:nvPicPr>
        <p:blipFill rotWithShape="1">
          <a:blip r:embed="rId6">
            <a:extLst>
              <a:ext uri="{28A0092B-C50C-407E-A947-70E740481C1C}">
                <a14:useLocalDpi xmlns:a14="http://schemas.microsoft.com/office/drawing/2010/main" val="0"/>
              </a:ext>
            </a:extLst>
          </a:blip>
          <a:srcRect b="22502"/>
          <a:stretch/>
        </p:blipFill>
        <p:spPr>
          <a:xfrm>
            <a:off x="2444872" y="592519"/>
            <a:ext cx="1620915" cy="907231"/>
          </a:xfrm>
          <a:prstGeom prst="rect">
            <a:avLst/>
          </a:prstGeom>
        </p:spPr>
      </p:pic>
      <p:pic>
        <p:nvPicPr>
          <p:cNvPr id="22"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440" y="3825690"/>
            <a:ext cx="1898979" cy="458920"/>
          </a:xfrm>
          <a:prstGeom prst="rect">
            <a:avLst/>
          </a:prstGeom>
        </p:spPr>
      </p:pic>
      <p:pic>
        <p:nvPicPr>
          <p:cNvPr id="9" name="Image 8"/>
          <p:cNvPicPr>
            <a:picLocks noChangeAspect="1"/>
          </p:cNvPicPr>
          <p:nvPr/>
        </p:nvPicPr>
        <p:blipFill>
          <a:blip r:embed="rId8"/>
          <a:stretch>
            <a:fillRect/>
          </a:stretch>
        </p:blipFill>
        <p:spPr>
          <a:xfrm>
            <a:off x="5883610" y="3051877"/>
            <a:ext cx="1152330" cy="553301"/>
          </a:xfrm>
          <a:prstGeom prst="rect">
            <a:avLst/>
          </a:prstGeom>
        </p:spPr>
      </p:pic>
      <p:pic>
        <p:nvPicPr>
          <p:cNvPr id="10" name="Image 9"/>
          <p:cNvPicPr>
            <a:picLocks noChangeAspect="1"/>
          </p:cNvPicPr>
          <p:nvPr/>
        </p:nvPicPr>
        <p:blipFill>
          <a:blip r:embed="rId9"/>
          <a:stretch>
            <a:fillRect/>
          </a:stretch>
        </p:blipFill>
        <p:spPr>
          <a:xfrm>
            <a:off x="3307559" y="1576292"/>
            <a:ext cx="1950513" cy="676030"/>
          </a:xfrm>
          <a:prstGeom prst="rect">
            <a:avLst/>
          </a:prstGeom>
        </p:spPr>
      </p:pic>
      <p:pic>
        <p:nvPicPr>
          <p:cNvPr id="12" name="Image 11"/>
          <p:cNvPicPr>
            <a:picLocks noChangeAspect="1"/>
          </p:cNvPicPr>
          <p:nvPr/>
        </p:nvPicPr>
        <p:blipFill>
          <a:blip r:embed="rId10"/>
          <a:stretch>
            <a:fillRect/>
          </a:stretch>
        </p:blipFill>
        <p:spPr>
          <a:xfrm>
            <a:off x="593427" y="1189029"/>
            <a:ext cx="1569087" cy="528668"/>
          </a:xfrm>
          <a:prstGeom prst="rect">
            <a:avLst/>
          </a:prstGeom>
        </p:spPr>
      </p:pic>
      <p:pic>
        <p:nvPicPr>
          <p:cNvPr id="29" name="Image 28"/>
          <p:cNvPicPr>
            <a:picLocks noChangeAspect="1"/>
          </p:cNvPicPr>
          <p:nvPr/>
        </p:nvPicPr>
        <p:blipFill>
          <a:blip r:embed="rId11"/>
          <a:stretch>
            <a:fillRect/>
          </a:stretch>
        </p:blipFill>
        <p:spPr>
          <a:xfrm>
            <a:off x="2410831" y="2570879"/>
            <a:ext cx="969349" cy="583812"/>
          </a:xfrm>
          <a:prstGeom prst="rect">
            <a:avLst/>
          </a:prstGeom>
        </p:spPr>
      </p:pic>
      <p:pic>
        <p:nvPicPr>
          <p:cNvPr id="34" name="Image 33"/>
          <p:cNvPicPr>
            <a:picLocks noChangeAspect="1"/>
          </p:cNvPicPr>
          <p:nvPr/>
        </p:nvPicPr>
        <p:blipFill>
          <a:blip r:embed="rId12"/>
          <a:stretch>
            <a:fillRect/>
          </a:stretch>
        </p:blipFill>
        <p:spPr>
          <a:xfrm>
            <a:off x="6459449" y="3803980"/>
            <a:ext cx="775229" cy="822499"/>
          </a:xfrm>
          <a:prstGeom prst="rect">
            <a:avLst/>
          </a:prstGeom>
        </p:spPr>
      </p:pic>
      <p:pic>
        <p:nvPicPr>
          <p:cNvPr id="35" name="Image 34"/>
          <p:cNvPicPr>
            <a:picLocks noChangeAspect="1"/>
          </p:cNvPicPr>
          <p:nvPr/>
        </p:nvPicPr>
        <p:blipFill>
          <a:blip r:embed="rId13"/>
          <a:stretch>
            <a:fillRect/>
          </a:stretch>
        </p:blipFill>
        <p:spPr>
          <a:xfrm>
            <a:off x="7498117" y="4123555"/>
            <a:ext cx="1310754" cy="774259"/>
          </a:xfrm>
          <a:prstGeom prst="rect">
            <a:avLst/>
          </a:prstGeom>
        </p:spPr>
      </p:pic>
      <p:pic>
        <p:nvPicPr>
          <p:cNvPr id="36" name="Image 35"/>
          <p:cNvPicPr>
            <a:picLocks noChangeAspect="1"/>
          </p:cNvPicPr>
          <p:nvPr/>
        </p:nvPicPr>
        <p:blipFill>
          <a:blip r:embed="rId14"/>
          <a:stretch>
            <a:fillRect/>
          </a:stretch>
        </p:blipFill>
        <p:spPr>
          <a:xfrm>
            <a:off x="4065787" y="228558"/>
            <a:ext cx="828529" cy="762042"/>
          </a:xfrm>
          <a:prstGeom prst="rect">
            <a:avLst/>
          </a:prstGeom>
        </p:spPr>
      </p:pic>
      <p:pic>
        <p:nvPicPr>
          <p:cNvPr id="37" name="Image 36"/>
          <p:cNvPicPr>
            <a:picLocks noChangeAspect="1"/>
          </p:cNvPicPr>
          <p:nvPr/>
        </p:nvPicPr>
        <p:blipFill>
          <a:blip r:embed="rId15"/>
          <a:stretch>
            <a:fillRect/>
          </a:stretch>
        </p:blipFill>
        <p:spPr>
          <a:xfrm>
            <a:off x="995405" y="4534936"/>
            <a:ext cx="986059" cy="559257"/>
          </a:xfrm>
          <a:prstGeom prst="rect">
            <a:avLst/>
          </a:prstGeom>
        </p:spPr>
      </p:pic>
      <p:pic>
        <p:nvPicPr>
          <p:cNvPr id="38" name="Image 37"/>
          <p:cNvPicPr>
            <a:picLocks noChangeAspect="1"/>
          </p:cNvPicPr>
          <p:nvPr/>
        </p:nvPicPr>
        <p:blipFill>
          <a:blip r:embed="rId16"/>
          <a:stretch>
            <a:fillRect/>
          </a:stretch>
        </p:blipFill>
        <p:spPr>
          <a:xfrm>
            <a:off x="2245008" y="4726952"/>
            <a:ext cx="1897593" cy="538037"/>
          </a:xfrm>
          <a:prstGeom prst="rect">
            <a:avLst/>
          </a:prstGeom>
        </p:spPr>
      </p:pic>
      <p:pic>
        <p:nvPicPr>
          <p:cNvPr id="39" name="Image 38"/>
          <p:cNvPicPr>
            <a:picLocks noChangeAspect="1"/>
          </p:cNvPicPr>
          <p:nvPr/>
        </p:nvPicPr>
        <p:blipFill>
          <a:blip r:embed="rId17"/>
          <a:stretch>
            <a:fillRect/>
          </a:stretch>
        </p:blipFill>
        <p:spPr>
          <a:xfrm>
            <a:off x="2294418" y="3306323"/>
            <a:ext cx="1440197" cy="381083"/>
          </a:xfrm>
          <a:prstGeom prst="rect">
            <a:avLst/>
          </a:prstGeom>
        </p:spPr>
      </p:pic>
      <p:pic>
        <p:nvPicPr>
          <p:cNvPr id="40" name="Image 39"/>
          <p:cNvPicPr>
            <a:picLocks noChangeAspect="1"/>
          </p:cNvPicPr>
          <p:nvPr/>
        </p:nvPicPr>
        <p:blipFill>
          <a:blip r:embed="rId18"/>
          <a:stretch>
            <a:fillRect/>
          </a:stretch>
        </p:blipFill>
        <p:spPr>
          <a:xfrm>
            <a:off x="2079030" y="1649411"/>
            <a:ext cx="923720" cy="923720"/>
          </a:xfrm>
          <a:prstGeom prst="rect">
            <a:avLst/>
          </a:prstGeom>
        </p:spPr>
      </p:pic>
      <p:pic>
        <p:nvPicPr>
          <p:cNvPr id="2" name="Imag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87568" y="2196992"/>
            <a:ext cx="1653465" cy="462970"/>
          </a:xfrm>
          <a:prstGeom prst="rect">
            <a:avLst/>
          </a:prstGeom>
        </p:spPr>
      </p:pic>
      <p:pic>
        <p:nvPicPr>
          <p:cNvPr id="4" name="Picture 2" descr="http://www.insco.fr/FR/logo.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10635" y="2793973"/>
            <a:ext cx="1797334" cy="76307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B9265C96-0EE7-4598-95E1-C0B514A949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1484" y="4045991"/>
            <a:ext cx="1284665" cy="360608"/>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33644" y="4920602"/>
            <a:ext cx="1048096" cy="958896"/>
          </a:xfrm>
          <a:prstGeom prst="rect">
            <a:avLst/>
          </a:prstGeom>
        </p:spPr>
      </p:pic>
      <p:pic>
        <p:nvPicPr>
          <p:cNvPr id="5" name="Image 4"/>
          <p:cNvPicPr>
            <a:picLocks noChangeAspect="1"/>
          </p:cNvPicPr>
          <p:nvPr/>
        </p:nvPicPr>
        <p:blipFill>
          <a:blip r:embed="rId23"/>
          <a:stretch>
            <a:fillRect/>
          </a:stretch>
        </p:blipFill>
        <p:spPr>
          <a:xfrm>
            <a:off x="2014817" y="5914064"/>
            <a:ext cx="1533333" cy="514286"/>
          </a:xfrm>
          <a:prstGeom prst="rect">
            <a:avLst/>
          </a:prstGeom>
        </p:spPr>
      </p:pic>
      <p:pic>
        <p:nvPicPr>
          <p:cNvPr id="18" name="Image 17">
            <a:extLst>
              <a:ext uri="{FF2B5EF4-FFF2-40B4-BE49-F238E27FC236}">
                <a16:creationId xmlns:a16="http://schemas.microsoft.com/office/drawing/2014/main" id="{E70C61F8-32E5-423E-B140-94F23CBFEE0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34376" y="4439286"/>
            <a:ext cx="1396760" cy="433477"/>
          </a:xfrm>
          <a:prstGeom prst="rect">
            <a:avLst/>
          </a:prstGeom>
        </p:spPr>
      </p:pic>
      <p:pic>
        <p:nvPicPr>
          <p:cNvPr id="7" name="Image 6"/>
          <p:cNvPicPr>
            <a:picLocks noChangeAspect="1"/>
          </p:cNvPicPr>
          <p:nvPr/>
        </p:nvPicPr>
        <p:blipFill>
          <a:blip r:embed="rId25"/>
          <a:stretch>
            <a:fillRect/>
          </a:stretch>
        </p:blipFill>
        <p:spPr>
          <a:xfrm>
            <a:off x="4181120" y="3062142"/>
            <a:ext cx="1396760" cy="625264"/>
          </a:xfrm>
          <a:prstGeom prst="rect">
            <a:avLst/>
          </a:prstGeom>
        </p:spPr>
      </p:pic>
      <p:pic>
        <p:nvPicPr>
          <p:cNvPr id="11" name="Image 10"/>
          <p:cNvPicPr>
            <a:picLocks noChangeAspect="1"/>
          </p:cNvPicPr>
          <p:nvPr/>
        </p:nvPicPr>
        <p:blipFill>
          <a:blip r:embed="rId26"/>
          <a:stretch>
            <a:fillRect/>
          </a:stretch>
        </p:blipFill>
        <p:spPr>
          <a:xfrm>
            <a:off x="3368138" y="2317601"/>
            <a:ext cx="1693502" cy="728991"/>
          </a:xfrm>
          <a:prstGeom prst="rect">
            <a:avLst/>
          </a:prstGeom>
        </p:spPr>
      </p:pic>
      <p:pic>
        <p:nvPicPr>
          <p:cNvPr id="26" name="Image 25"/>
          <p:cNvPicPr>
            <a:picLocks noChangeAspect="1"/>
          </p:cNvPicPr>
          <p:nvPr/>
        </p:nvPicPr>
        <p:blipFill>
          <a:blip r:embed="rId27"/>
          <a:stretch>
            <a:fillRect/>
          </a:stretch>
        </p:blipFill>
        <p:spPr>
          <a:xfrm>
            <a:off x="4708989" y="1071631"/>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11753" y="1128326"/>
            <a:ext cx="1554963" cy="904417"/>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498117" y="5366703"/>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232756" y="2088630"/>
            <a:ext cx="1489302" cy="667462"/>
          </a:xfrm>
          <a:prstGeom prst="rect">
            <a:avLst/>
          </a:prstGeom>
        </p:spPr>
      </p:pic>
      <p:pic>
        <p:nvPicPr>
          <p:cNvPr id="27" name="Image 26">
            <a:extLst>
              <a:ext uri="{FF2B5EF4-FFF2-40B4-BE49-F238E27FC236}">
                <a16:creationId xmlns:a16="http://schemas.microsoft.com/office/drawing/2014/main" id="{79B6E890-0579-45BD-8301-B22EFBDB14E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5175" y="353000"/>
            <a:ext cx="2060575" cy="504841"/>
          </a:xfrm>
          <a:prstGeom prst="rect">
            <a:avLst/>
          </a:prstGeom>
        </p:spPr>
      </p:pic>
      <p:pic>
        <p:nvPicPr>
          <p:cNvPr id="8" name="Image 7">
            <a:extLst>
              <a:ext uri="{FF2B5EF4-FFF2-40B4-BE49-F238E27FC236}">
                <a16:creationId xmlns:a16="http://schemas.microsoft.com/office/drawing/2014/main" id="{590AF0C3-870A-4CC3-B10C-1F7A83ED4B6B}"/>
              </a:ext>
            </a:extLst>
          </p:cNvPr>
          <p:cNvPicPr>
            <a:picLocks noChangeAspect="1"/>
          </p:cNvPicPr>
          <p:nvPr/>
        </p:nvPicPr>
        <p:blipFill>
          <a:blip r:embed="rId32"/>
          <a:stretch>
            <a:fillRect/>
          </a:stretch>
        </p:blipFill>
        <p:spPr>
          <a:xfrm>
            <a:off x="5273727" y="227210"/>
            <a:ext cx="1887610" cy="630821"/>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33"/>
          <a:stretch>
            <a:fillRect/>
          </a:stretch>
        </p:blipFill>
        <p:spPr>
          <a:xfrm>
            <a:off x="3423816" y="5237102"/>
            <a:ext cx="2316681" cy="627942"/>
          </a:xfrm>
          <a:prstGeom prst="rect">
            <a:avLst/>
          </a:prstGeom>
        </p:spPr>
      </p:pic>
      <p:pic>
        <p:nvPicPr>
          <p:cNvPr id="33" name="Image 32" descr="Une image contenant dessin&#10;&#10;Description générée automatiquement">
            <a:extLst>
              <a:ext uri="{FF2B5EF4-FFF2-40B4-BE49-F238E27FC236}">
                <a16:creationId xmlns:a16="http://schemas.microsoft.com/office/drawing/2014/main" id="{DC5CAB4B-0966-4845-B250-7B392011974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572000" y="3814958"/>
            <a:ext cx="1688243" cy="259989"/>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 Boardroom</Template>
  <TotalTime>817</TotalTime>
  <Words>1965</Words>
  <Application>Microsoft Office PowerPoint</Application>
  <PresentationFormat>Affichage à l'écran (4:3)</PresentationFormat>
  <Paragraphs>309</Paragraphs>
  <Slides>34</Slides>
  <Notes>32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34</vt:i4>
      </vt:variant>
    </vt:vector>
  </HeadingPairs>
  <TitlesOfParts>
    <vt:vector size="41" baseType="lpstr">
      <vt:lpstr>Arial</vt:lpstr>
      <vt:lpstr>Arial</vt:lpstr>
      <vt:lpstr>Calibri</vt:lpstr>
      <vt:lpstr>Verdana</vt:lpstr>
      <vt:lpstr>Wingdings</vt:lpstr>
      <vt:lpstr>1_Thème Office</vt:lpstr>
      <vt:lpstr>Chart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 2021</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Des Outils d'optimisation de gestion interne ... </vt:lpstr>
      <vt:lpstr>Présentation PowerPoint</vt:lpstr>
      <vt:lpstr>Présentation PowerPoint</vt:lpstr>
      <vt:lpstr>Des visites grands comptes et des rencontres thématiques telles que… </vt:lpstr>
      <vt:lpstr>Le Réseau Mesure, un levier à l’export</vt:lpstr>
      <vt:lpstr>Présentation PowerPoint</vt:lpstr>
      <vt:lpstr>Présentation PowerPoint</vt:lpstr>
      <vt:lpstr>Les actions du Réseau Mesure</vt:lpstr>
      <vt:lpstr>Présentation PowerPoint</vt:lpstr>
      <vt:lpstr>Les actions du Réseau Mesure</vt:lpstr>
      <vt:lpstr>Salons 2021</vt:lpstr>
      <vt:lpstr>Les fondamentaux du Réseau Mesure</vt:lpstr>
      <vt:lpstr>La gouvernance du Réseau Mesure</vt:lpstr>
      <vt:lpstr>La gouvernance du Réseau Mesure</vt:lpstr>
      <vt:lpstr>Grille de cotisations 202 1</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Estelle Duflot</cp:lastModifiedBy>
  <cp:revision>2194</cp:revision>
  <cp:lastPrinted>2018-11-23T13:26:01Z</cp:lastPrinted>
  <dcterms:modified xsi:type="dcterms:W3CDTF">2021-04-20T15:34:39Z</dcterms:modified>
</cp:coreProperties>
</file>