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84" r:id="rId2"/>
    <p:sldId id="863" r:id="rId3"/>
    <p:sldId id="864" r:id="rId4"/>
    <p:sldId id="1047" r:id="rId5"/>
    <p:sldId id="1046" r:id="rId6"/>
    <p:sldId id="261" r:id="rId7"/>
    <p:sldId id="264" r:id="rId8"/>
    <p:sldId id="318" r:id="rId9"/>
    <p:sldId id="1048" r:id="rId10"/>
    <p:sldId id="1055" r:id="rId11"/>
    <p:sldId id="1056" r:id="rId12"/>
    <p:sldId id="1057" r:id="rId13"/>
    <p:sldId id="1058" r:id="rId14"/>
    <p:sldId id="1059" r:id="rId15"/>
    <p:sldId id="269" r:id="rId16"/>
    <p:sldId id="1060" r:id="rId17"/>
    <p:sldId id="319" r:id="rId18"/>
    <p:sldId id="285" r:id="rId19"/>
    <p:sldId id="286" r:id="rId20"/>
    <p:sldId id="780" r:id="rId21"/>
    <p:sldId id="791" r:id="rId22"/>
    <p:sldId id="792" r:id="rId23"/>
    <p:sldId id="1054"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EC174F"/>
    <a:srgbClr val="00467E"/>
    <a:srgbClr val="C0504D"/>
    <a:srgbClr val="E50043"/>
    <a:srgbClr val="06508C"/>
    <a:srgbClr val="BF1153"/>
    <a:srgbClr val="8FB3CB"/>
    <a:srgbClr val="98C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33" autoAdjust="0"/>
  </p:normalViewPr>
  <p:slideViewPr>
    <p:cSldViewPr snapToGrid="0">
      <p:cViewPr varScale="1">
        <p:scale>
          <a:sx n="79" d="100"/>
          <a:sy n="79" d="100"/>
        </p:scale>
        <p:origin x="821"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Nouveau%20Feuille%20de%20calcul%20Microsoft%20Exce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esktop\Nouveau%20Feuille%20de%20calcul%20Microsoft%20Exc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Desktop\Nouveau%20Feuille%20de%20calcul%20Microsoft%20Exc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1600" b="1" i="0" u="none" strike="noStrike" kern="1200" baseline="0" noProof="0" dirty="0">
                <a:solidFill>
                  <a:srgbClr val="002060"/>
                </a:solidFill>
                <a:latin typeface="Arial" panose="020B0604020202020204" pitchFamily="34" charset="0"/>
                <a:ea typeface="+mn-ea"/>
                <a:cs typeface="Arial" panose="020B0604020202020204" pitchFamily="34" charset="0"/>
              </a:defRPr>
            </a:pPr>
            <a:r>
              <a:rPr lang="fr-FR" sz="1600" b="1" i="0" u="none" strike="noStrike" kern="1200" baseline="0" noProof="0" dirty="0">
                <a:solidFill>
                  <a:srgbClr val="00467E"/>
                </a:solidFill>
                <a:latin typeface="Arial" panose="020B0604020202020204" pitchFamily="34" charset="0"/>
                <a:ea typeface="+mn-ea"/>
                <a:cs typeface="Arial" panose="020B0604020202020204" pitchFamily="34" charset="0"/>
              </a:rPr>
              <a:t>INVESTISSEMENTS DES ENTREPRISES FRANÇAISES EN ALGÉRIE SUR LES 3 DERNIÈRES ANNÉES EN M €</a:t>
            </a:r>
          </a:p>
        </c:rich>
      </c:tx>
      <c:layout>
        <c:manualLayout>
          <c:xMode val="edge"/>
          <c:yMode val="edge"/>
          <c:x val="0.16731450648020801"/>
          <c:y val="6.0363801731757748E-4"/>
        </c:manualLayout>
      </c:layout>
      <c:overlay val="0"/>
      <c:spPr>
        <a:noFill/>
        <a:ln>
          <a:noFill/>
        </a:ln>
        <a:effectLst/>
      </c:spPr>
      <c:txPr>
        <a:bodyPr rot="0" spcFirstLastPara="1" vertOverflow="ellipsis" vert="horz" wrap="square" anchor="ctr" anchorCtr="1"/>
        <a:lstStyle/>
        <a:p>
          <a:pPr algn="ctr" rtl="0">
            <a:defRPr lang="fr-FR" sz="1600" b="1" i="0" u="none" strike="noStrike" kern="1200" baseline="0" noProof="0" dirty="0">
              <a:solidFill>
                <a:srgbClr val="002060"/>
              </a:solidFill>
              <a:latin typeface="Arial" panose="020B0604020202020204" pitchFamily="34" charset="0"/>
              <a:ea typeface="+mn-ea"/>
              <a:cs typeface="Arial" panose="020B0604020202020204" pitchFamily="34" charset="0"/>
            </a:defRPr>
          </a:pPr>
          <a:endParaRPr lang="fr-FR"/>
        </a:p>
      </c:txPr>
    </c:title>
    <c:autoTitleDeleted val="0"/>
    <c:plotArea>
      <c:layout/>
      <c:lineChart>
        <c:grouping val="stacked"/>
        <c:varyColors val="0"/>
        <c:ser>
          <c:idx val="0"/>
          <c:order val="0"/>
          <c:tx>
            <c:strRef>
              <c:f>Feuil1!$F$8</c:f>
              <c:strCache>
                <c:ptCount val="1"/>
                <c:pt idx="0">
                  <c:v>Mnts en M €</c:v>
                </c:pt>
              </c:strCache>
            </c:strRef>
          </c:tx>
          <c:spPr>
            <a:ln w="317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E30613"/>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Feuil1!$G$7:$I$7</c:f>
              <c:numCache>
                <c:formatCode>General</c:formatCode>
                <c:ptCount val="3"/>
                <c:pt idx="0">
                  <c:v>2016</c:v>
                </c:pt>
                <c:pt idx="1">
                  <c:v>2017</c:v>
                </c:pt>
                <c:pt idx="2">
                  <c:v>2018</c:v>
                </c:pt>
              </c:numCache>
            </c:numRef>
          </c:cat>
          <c:val>
            <c:numRef>
              <c:f>Feuil1!$G$8:$I$8</c:f>
              <c:numCache>
                <c:formatCode>General</c:formatCode>
                <c:ptCount val="3"/>
                <c:pt idx="0">
                  <c:v>67</c:v>
                </c:pt>
                <c:pt idx="1">
                  <c:v>182</c:v>
                </c:pt>
                <c:pt idx="2">
                  <c:v>283</c:v>
                </c:pt>
              </c:numCache>
            </c:numRef>
          </c:val>
          <c:smooth val="0"/>
          <c:extLst>
            <c:ext xmlns:c16="http://schemas.microsoft.com/office/drawing/2014/chart" uri="{C3380CC4-5D6E-409C-BE32-E72D297353CC}">
              <c16:uniqueId val="{00000000-4467-4657-AAB7-D05C58164AA6}"/>
            </c:ext>
          </c:extLst>
        </c:ser>
        <c:dLbls>
          <c:showLegendKey val="0"/>
          <c:showVal val="0"/>
          <c:showCatName val="0"/>
          <c:showSerName val="0"/>
          <c:showPercent val="0"/>
          <c:showBubbleSize val="0"/>
        </c:dLbls>
        <c:smooth val="0"/>
        <c:axId val="437760624"/>
        <c:axId val="437759056"/>
      </c:lineChart>
      <c:catAx>
        <c:axId val="43776062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06508C"/>
                </a:solidFill>
                <a:latin typeface="Arial" panose="020B0604020202020204" pitchFamily="34" charset="0"/>
                <a:ea typeface="+mn-ea"/>
                <a:cs typeface="Arial" panose="020B0604020202020204" pitchFamily="34" charset="0"/>
              </a:defRPr>
            </a:pPr>
            <a:endParaRPr lang="fr-FR"/>
          </a:p>
        </c:txPr>
        <c:crossAx val="437759056"/>
        <c:crosses val="autoZero"/>
        <c:auto val="1"/>
        <c:lblAlgn val="ctr"/>
        <c:lblOffset val="100"/>
        <c:noMultiLvlLbl val="0"/>
      </c:catAx>
      <c:valAx>
        <c:axId val="4377590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43776062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dirty="0">
                <a:solidFill>
                  <a:srgbClr val="00467E"/>
                </a:solidFill>
                <a:latin typeface="Arial" panose="020B0604020202020204" pitchFamily="34" charset="0"/>
                <a:cs typeface="Arial" panose="020B0604020202020204" pitchFamily="34" charset="0"/>
              </a:rPr>
              <a:t>RÉPARTITION DES INVESTISSEMENTS PAR SECTEUR D'ACTIVITÉ EN M €</a:t>
            </a:r>
          </a:p>
        </c:rich>
      </c:tx>
      <c:layout>
        <c:manualLayout>
          <c:xMode val="edge"/>
          <c:yMode val="edge"/>
          <c:x val="0.15154155730533683"/>
          <c:y val="4.166666666666666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1251-4BB2-8681-2B4D445330D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1251-4BB2-8681-2B4D445330D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1251-4BB2-8681-2B4D445330D7}"/>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6508C"/>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51-4BB2-8681-2B4D445330D7}"/>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6508C"/>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51-4BB2-8681-2B4D445330D7}"/>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6508C"/>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51-4BB2-8681-2B4D445330D7}"/>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Feuil1!$D$5:$D$7</c:f>
              <c:strCache>
                <c:ptCount val="3"/>
                <c:pt idx="0">
                  <c:v>Acti fin</c:v>
                </c:pt>
                <c:pt idx="1">
                  <c:v>Indus ma</c:v>
                </c:pt>
                <c:pt idx="2">
                  <c:v>Indus ext</c:v>
                </c:pt>
              </c:strCache>
            </c:strRef>
          </c:cat>
          <c:val>
            <c:numRef>
              <c:f>Feuil1!$E$5:$E$7</c:f>
              <c:numCache>
                <c:formatCode>General</c:formatCode>
                <c:ptCount val="3"/>
                <c:pt idx="0">
                  <c:v>965</c:v>
                </c:pt>
                <c:pt idx="1">
                  <c:v>766</c:v>
                </c:pt>
                <c:pt idx="2">
                  <c:v>603</c:v>
                </c:pt>
              </c:numCache>
            </c:numRef>
          </c:val>
          <c:extLst>
            <c:ext xmlns:c16="http://schemas.microsoft.com/office/drawing/2014/chart" uri="{C3380CC4-5D6E-409C-BE32-E72D297353CC}">
              <c16:uniqueId val="{00000006-1251-4BB2-8681-2B4D445330D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1600" b="1" i="0" u="none" strike="noStrike" kern="1200" spc="0" baseline="0">
                <a:solidFill>
                  <a:srgbClr val="002060"/>
                </a:solidFill>
                <a:latin typeface="Arial" panose="020B0604020202020204" pitchFamily="34" charset="0"/>
                <a:ea typeface="+mn-ea"/>
                <a:cs typeface="Arial" panose="020B0604020202020204" pitchFamily="34" charset="0"/>
              </a:defRPr>
            </a:pPr>
            <a:r>
              <a:rPr lang="fr-FR" sz="1600" b="1" i="0" u="none" strike="noStrike" kern="1200" baseline="0" dirty="0">
                <a:solidFill>
                  <a:srgbClr val="00467E"/>
                </a:solidFill>
                <a:latin typeface="Arial" panose="020B0604020202020204" pitchFamily="34" charset="0"/>
                <a:ea typeface="+mn-ea"/>
                <a:cs typeface="Arial" panose="020B0604020202020204" pitchFamily="34" charset="0"/>
              </a:rPr>
              <a:t>RÉPARTITION DE L'INVESTISSEMENT DANS L'INDUSTRIE MANUFACTURIÈRE EN M €</a:t>
            </a:r>
          </a:p>
        </c:rich>
      </c:tx>
      <c:layout>
        <c:manualLayout>
          <c:xMode val="edge"/>
          <c:yMode val="edge"/>
          <c:x val="0.14008333333333334"/>
          <c:y val="2.1002128987469171E-2"/>
        </c:manualLayout>
      </c:layout>
      <c:overlay val="0"/>
      <c:spPr>
        <a:noFill/>
        <a:ln>
          <a:noFill/>
        </a:ln>
        <a:effectLst/>
      </c:spPr>
      <c:txPr>
        <a:bodyPr rot="0" spcFirstLastPara="1" vertOverflow="ellipsis" vert="horz" wrap="square" anchor="ctr" anchorCtr="1"/>
        <a:lstStyle/>
        <a:p>
          <a:pPr algn="ctr" rtl="0">
            <a:defRPr lang="fr-FR" sz="1600" b="1" i="0" u="none" strike="noStrike" kern="1200" spc="0" baseline="0">
              <a:solidFill>
                <a:srgbClr val="002060"/>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0.31385914260717412"/>
          <c:y val="0.36496342156763201"/>
          <c:w val="0.37783748906386699"/>
          <c:h val="0.5713482010766981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C2-44B1-AAF7-5EA992910B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C2-44B1-AAF7-5EA992910B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C2-44B1-AAF7-5EA992910B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C2-44B1-AAF7-5EA992910B5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C2-44B1-AAF7-5EA992910B5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C2-44B1-AAF7-5EA992910B5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C2-44B1-AAF7-5EA992910B5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2-44B1-AAF7-5EA992910B51}"/>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002060"/>
                    </a:solidFill>
                    <a:latin typeface="Arial" panose="020B0604020202020204" pitchFamily="34" charset="0"/>
                    <a:ea typeface="+mn-ea"/>
                    <a:cs typeface="Arial" panose="020B0604020202020204" pitchFamily="34" charset="0"/>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Feuil1!$D$11:$D$14</c:f>
              <c:strCache>
                <c:ptCount val="4"/>
                <c:pt idx="0">
                  <c:v>Indu auto</c:v>
                </c:pt>
                <c:pt idx="1">
                  <c:v>Pharma</c:v>
                </c:pt>
                <c:pt idx="2">
                  <c:v>Aliment</c:v>
                </c:pt>
                <c:pt idx="3">
                  <c:v>Chimique </c:v>
                </c:pt>
              </c:strCache>
            </c:strRef>
          </c:cat>
          <c:val>
            <c:numRef>
              <c:f>Feuil1!$E$11:$E$14</c:f>
              <c:numCache>
                <c:formatCode>General</c:formatCode>
                <c:ptCount val="4"/>
                <c:pt idx="0">
                  <c:v>291</c:v>
                </c:pt>
                <c:pt idx="1">
                  <c:v>146</c:v>
                </c:pt>
                <c:pt idx="2">
                  <c:v>143</c:v>
                </c:pt>
                <c:pt idx="3">
                  <c:v>86</c:v>
                </c:pt>
              </c:numCache>
            </c:numRef>
          </c:val>
          <c:extLst>
            <c:ext xmlns:c16="http://schemas.microsoft.com/office/drawing/2014/chart" uri="{C3380CC4-5D6E-409C-BE32-E72D297353CC}">
              <c16:uniqueId val="{00000008-56C2-44B1-AAF7-5EA992910B5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208092738407699"/>
          <c:y val="0.92071646695902076"/>
          <c:w val="0.56250481189851265"/>
          <c:h val="7.0882681445991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3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58A374-53CD-48C6-AFD1-CEE58596FFC1}"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aa-ET"/>
        </a:p>
      </dgm:t>
    </dgm:pt>
    <dgm:pt modelId="{B027C5F7-9E20-402D-B0B4-A3AEB9B1C456}">
      <dgm:prSet phldrT="[Texte]"/>
      <dgm:spPr/>
      <dgm:t>
        <a:bodyPr/>
        <a:lstStyle/>
        <a:p>
          <a:r>
            <a:rPr lang="fr-FR" b="1" dirty="0">
              <a:solidFill>
                <a:schemeClr val="bg1"/>
              </a:solidFill>
            </a:rPr>
            <a:t>1</a:t>
          </a:r>
          <a:r>
            <a:rPr lang="fr-FR" b="1" baseline="30000" dirty="0">
              <a:solidFill>
                <a:schemeClr val="bg1"/>
              </a:solidFill>
            </a:rPr>
            <a:t>ère</a:t>
          </a:r>
          <a:r>
            <a:rPr lang="fr-FR" b="1" dirty="0">
              <a:solidFill>
                <a:schemeClr val="bg1"/>
              </a:solidFill>
            </a:rPr>
            <a:t> partie </a:t>
          </a:r>
          <a:endParaRPr lang="aa-ET" b="1" dirty="0">
            <a:solidFill>
              <a:schemeClr val="bg1"/>
            </a:solidFill>
          </a:endParaRPr>
        </a:p>
      </dgm:t>
    </dgm:pt>
    <dgm:pt modelId="{01222BEA-C5ED-4EA2-B353-9E98D49F3ED4}" type="parTrans" cxnId="{D257F235-E23F-408A-BDF6-E2C97A3DE49B}">
      <dgm:prSet/>
      <dgm:spPr/>
      <dgm:t>
        <a:bodyPr/>
        <a:lstStyle/>
        <a:p>
          <a:endParaRPr lang="aa-ET"/>
        </a:p>
      </dgm:t>
    </dgm:pt>
    <dgm:pt modelId="{133085B2-5A24-461E-B740-7E9D7BB3ABEA}" type="sibTrans" cxnId="{D257F235-E23F-408A-BDF6-E2C97A3DE49B}">
      <dgm:prSet/>
      <dgm:spPr/>
      <dgm:t>
        <a:bodyPr/>
        <a:lstStyle/>
        <a:p>
          <a:endParaRPr lang="aa-ET"/>
        </a:p>
      </dgm:t>
    </dgm:pt>
    <dgm:pt modelId="{D9A03696-FBD4-4972-B1D6-571D609C6FB6}">
      <dgm:prSet phldrT="[Texte]"/>
      <dgm:spPr/>
      <dgm:t>
        <a:bodyPr/>
        <a:lstStyle/>
        <a:p>
          <a:r>
            <a:rPr lang="fr-FR" b="1" dirty="0">
              <a:solidFill>
                <a:schemeClr val="bg1"/>
              </a:solidFill>
            </a:rPr>
            <a:t>2</a:t>
          </a:r>
          <a:r>
            <a:rPr lang="fr-FR" b="1" baseline="30000" dirty="0">
              <a:solidFill>
                <a:schemeClr val="bg1"/>
              </a:solidFill>
            </a:rPr>
            <a:t>ème</a:t>
          </a:r>
          <a:r>
            <a:rPr lang="fr-FR" b="1" dirty="0">
              <a:solidFill>
                <a:schemeClr val="bg1"/>
              </a:solidFill>
            </a:rPr>
            <a:t> partie </a:t>
          </a:r>
          <a:endParaRPr lang="aa-ET" dirty="0">
            <a:solidFill>
              <a:schemeClr val="bg1"/>
            </a:solidFill>
          </a:endParaRPr>
        </a:p>
      </dgm:t>
    </dgm:pt>
    <dgm:pt modelId="{F3B2BFCB-20A2-4C57-BDBC-E1237EE0308E}" type="parTrans" cxnId="{601FFEAA-549C-41F1-90B5-E9BE7C5F31D2}">
      <dgm:prSet/>
      <dgm:spPr/>
      <dgm:t>
        <a:bodyPr/>
        <a:lstStyle/>
        <a:p>
          <a:endParaRPr lang="aa-ET"/>
        </a:p>
      </dgm:t>
    </dgm:pt>
    <dgm:pt modelId="{900E425A-2950-4992-81BA-822DDD94AAC6}" type="sibTrans" cxnId="{601FFEAA-549C-41F1-90B5-E9BE7C5F31D2}">
      <dgm:prSet/>
      <dgm:spPr/>
      <dgm:t>
        <a:bodyPr/>
        <a:lstStyle/>
        <a:p>
          <a:endParaRPr lang="aa-ET"/>
        </a:p>
      </dgm:t>
    </dgm:pt>
    <dgm:pt modelId="{49C3495C-5817-43AE-8657-5DE23D86E9D8}">
      <dgm:prSet/>
      <dgm:spPr/>
      <dgm:t>
        <a:bodyPr/>
        <a:lstStyle/>
        <a:p>
          <a:r>
            <a:rPr lang="fr-FR" dirty="0"/>
            <a:t>Cadre macro-économique</a:t>
          </a:r>
        </a:p>
      </dgm:t>
    </dgm:pt>
    <dgm:pt modelId="{53738136-21B2-45D2-BB92-B3B84481AC76}" type="parTrans" cxnId="{2875D924-EF8E-44C5-BBE8-83C8DB3AC8F1}">
      <dgm:prSet/>
      <dgm:spPr/>
      <dgm:t>
        <a:bodyPr/>
        <a:lstStyle/>
        <a:p>
          <a:endParaRPr lang="aa-ET"/>
        </a:p>
      </dgm:t>
    </dgm:pt>
    <dgm:pt modelId="{7D94C3AA-79FF-4FD9-B6B7-BA37159B51E1}" type="sibTrans" cxnId="{2875D924-EF8E-44C5-BBE8-83C8DB3AC8F1}">
      <dgm:prSet/>
      <dgm:spPr/>
      <dgm:t>
        <a:bodyPr/>
        <a:lstStyle/>
        <a:p>
          <a:endParaRPr lang="aa-ET"/>
        </a:p>
      </dgm:t>
    </dgm:pt>
    <dgm:pt modelId="{2124E27D-3A53-408E-B830-3C07B7C52E64}">
      <dgm:prSet/>
      <dgm:spPr/>
      <dgm:t>
        <a:bodyPr/>
        <a:lstStyle/>
        <a:p>
          <a:r>
            <a:rPr lang="fr-FR" dirty="0"/>
            <a:t>Réglementation et Pratique des Affaires</a:t>
          </a:r>
        </a:p>
      </dgm:t>
    </dgm:pt>
    <dgm:pt modelId="{41A2E82D-F17A-437C-A24D-D4070DB94BAD}" type="parTrans" cxnId="{7798A953-B052-42D4-B8B3-FEEA49911C6C}">
      <dgm:prSet/>
      <dgm:spPr/>
      <dgm:t>
        <a:bodyPr/>
        <a:lstStyle/>
        <a:p>
          <a:endParaRPr lang="aa-ET"/>
        </a:p>
      </dgm:t>
    </dgm:pt>
    <dgm:pt modelId="{C85996E4-D7E4-4B82-B69E-A483D2AF99C0}" type="sibTrans" cxnId="{7798A953-B052-42D4-B8B3-FEEA49911C6C}">
      <dgm:prSet/>
      <dgm:spPr/>
      <dgm:t>
        <a:bodyPr/>
        <a:lstStyle/>
        <a:p>
          <a:endParaRPr lang="aa-ET"/>
        </a:p>
      </dgm:t>
    </dgm:pt>
    <dgm:pt modelId="{B3B7A38B-A802-4558-AD42-758DBBDEA8BC}" type="pres">
      <dgm:prSet presAssocID="{2958A374-53CD-48C6-AFD1-CEE58596FFC1}" presName="Name0" presStyleCnt="0">
        <dgm:presLayoutVars>
          <dgm:chMax val="7"/>
          <dgm:chPref val="7"/>
          <dgm:dir/>
        </dgm:presLayoutVars>
      </dgm:prSet>
      <dgm:spPr/>
    </dgm:pt>
    <dgm:pt modelId="{514C9C9D-1EA2-4DDF-ACB6-9265046A0639}" type="pres">
      <dgm:prSet presAssocID="{2958A374-53CD-48C6-AFD1-CEE58596FFC1}" presName="Name1" presStyleCnt="0"/>
      <dgm:spPr/>
    </dgm:pt>
    <dgm:pt modelId="{4EDF0A55-F920-4411-AF8D-DF1CFF58BE8A}" type="pres">
      <dgm:prSet presAssocID="{2958A374-53CD-48C6-AFD1-CEE58596FFC1}" presName="cycle" presStyleCnt="0"/>
      <dgm:spPr/>
    </dgm:pt>
    <dgm:pt modelId="{C3949DED-FD2F-44E9-A213-1BA1E21A36CA}" type="pres">
      <dgm:prSet presAssocID="{2958A374-53CD-48C6-AFD1-CEE58596FFC1}" presName="srcNode" presStyleLbl="node1" presStyleIdx="0" presStyleCnt="2"/>
      <dgm:spPr/>
    </dgm:pt>
    <dgm:pt modelId="{F10BF54A-9BA3-402C-8F41-7D4ACA33A680}" type="pres">
      <dgm:prSet presAssocID="{2958A374-53CD-48C6-AFD1-CEE58596FFC1}" presName="conn" presStyleLbl="parChTrans1D2" presStyleIdx="0" presStyleCnt="1"/>
      <dgm:spPr/>
    </dgm:pt>
    <dgm:pt modelId="{05ABB4B8-2B29-4F97-954A-AD27497DC65C}" type="pres">
      <dgm:prSet presAssocID="{2958A374-53CD-48C6-AFD1-CEE58596FFC1}" presName="extraNode" presStyleLbl="node1" presStyleIdx="0" presStyleCnt="2"/>
      <dgm:spPr/>
    </dgm:pt>
    <dgm:pt modelId="{3174D762-090E-4399-AC67-EABD45A18B3A}" type="pres">
      <dgm:prSet presAssocID="{2958A374-53CD-48C6-AFD1-CEE58596FFC1}" presName="dstNode" presStyleLbl="node1" presStyleIdx="0" presStyleCnt="2"/>
      <dgm:spPr/>
    </dgm:pt>
    <dgm:pt modelId="{3ED2229E-3840-4622-80D6-42830672C9D7}" type="pres">
      <dgm:prSet presAssocID="{B027C5F7-9E20-402D-B0B4-A3AEB9B1C456}" presName="text_1" presStyleLbl="node1" presStyleIdx="0" presStyleCnt="2">
        <dgm:presLayoutVars>
          <dgm:bulletEnabled val="1"/>
        </dgm:presLayoutVars>
      </dgm:prSet>
      <dgm:spPr/>
    </dgm:pt>
    <dgm:pt modelId="{61B39542-C1D6-426A-91D2-A7918993F9B8}" type="pres">
      <dgm:prSet presAssocID="{B027C5F7-9E20-402D-B0B4-A3AEB9B1C456}" presName="accent_1" presStyleCnt="0"/>
      <dgm:spPr/>
    </dgm:pt>
    <dgm:pt modelId="{0653FE4A-3DE6-4561-BF46-897796F99BDE}" type="pres">
      <dgm:prSet presAssocID="{B027C5F7-9E20-402D-B0B4-A3AEB9B1C456}" presName="accentRepeatNode" presStyleLbl="solidFgAcc1" presStyleIdx="0" presStyleCnt="2"/>
      <dgm:spPr/>
    </dgm:pt>
    <dgm:pt modelId="{DB547D38-8A3B-4F87-95AF-3398CA9D4171}" type="pres">
      <dgm:prSet presAssocID="{D9A03696-FBD4-4972-B1D6-571D609C6FB6}" presName="text_2" presStyleLbl="node1" presStyleIdx="1" presStyleCnt="2">
        <dgm:presLayoutVars>
          <dgm:bulletEnabled val="1"/>
        </dgm:presLayoutVars>
      </dgm:prSet>
      <dgm:spPr/>
    </dgm:pt>
    <dgm:pt modelId="{413C53BE-B440-464D-A5FC-D10711B3B11D}" type="pres">
      <dgm:prSet presAssocID="{D9A03696-FBD4-4972-B1D6-571D609C6FB6}" presName="accent_2" presStyleCnt="0"/>
      <dgm:spPr/>
    </dgm:pt>
    <dgm:pt modelId="{3A8C7FA8-34F6-4D62-96E8-AAB37EB3DB57}" type="pres">
      <dgm:prSet presAssocID="{D9A03696-FBD4-4972-B1D6-571D609C6FB6}" presName="accentRepeatNode" presStyleLbl="solidFgAcc1" presStyleIdx="1" presStyleCnt="2"/>
      <dgm:spPr/>
    </dgm:pt>
  </dgm:ptLst>
  <dgm:cxnLst>
    <dgm:cxn modelId="{2875D924-EF8E-44C5-BBE8-83C8DB3AC8F1}" srcId="{B027C5F7-9E20-402D-B0B4-A3AEB9B1C456}" destId="{49C3495C-5817-43AE-8657-5DE23D86E9D8}" srcOrd="0" destOrd="0" parTransId="{53738136-21B2-45D2-BB92-B3B84481AC76}" sibTransId="{7D94C3AA-79FF-4FD9-B6B7-BA37159B51E1}"/>
    <dgm:cxn modelId="{5A39142D-3895-4FC7-8BFA-ADF659CCFB9F}" type="presOf" srcId="{7D94C3AA-79FF-4FD9-B6B7-BA37159B51E1}" destId="{F10BF54A-9BA3-402C-8F41-7D4ACA33A680}" srcOrd="0" destOrd="0" presId="urn:microsoft.com/office/officeart/2008/layout/VerticalCurvedList"/>
    <dgm:cxn modelId="{D257F235-E23F-408A-BDF6-E2C97A3DE49B}" srcId="{2958A374-53CD-48C6-AFD1-CEE58596FFC1}" destId="{B027C5F7-9E20-402D-B0B4-A3AEB9B1C456}" srcOrd="0" destOrd="0" parTransId="{01222BEA-C5ED-4EA2-B353-9E98D49F3ED4}" sibTransId="{133085B2-5A24-461E-B740-7E9D7BB3ABEA}"/>
    <dgm:cxn modelId="{1D21663D-4200-4C06-9863-70B340025C86}" type="presOf" srcId="{2124E27D-3A53-408E-B830-3C07B7C52E64}" destId="{DB547D38-8A3B-4F87-95AF-3398CA9D4171}" srcOrd="0" destOrd="1" presId="urn:microsoft.com/office/officeart/2008/layout/VerticalCurvedList"/>
    <dgm:cxn modelId="{E273816B-58E0-45ED-9D6C-281768476665}" type="presOf" srcId="{D9A03696-FBD4-4972-B1D6-571D609C6FB6}" destId="{DB547D38-8A3B-4F87-95AF-3398CA9D4171}" srcOrd="0" destOrd="0" presId="urn:microsoft.com/office/officeart/2008/layout/VerticalCurvedList"/>
    <dgm:cxn modelId="{7798A953-B052-42D4-B8B3-FEEA49911C6C}" srcId="{D9A03696-FBD4-4972-B1D6-571D609C6FB6}" destId="{2124E27D-3A53-408E-B830-3C07B7C52E64}" srcOrd="0" destOrd="0" parTransId="{41A2E82D-F17A-437C-A24D-D4070DB94BAD}" sibTransId="{C85996E4-D7E4-4B82-B69E-A483D2AF99C0}"/>
    <dgm:cxn modelId="{B536467E-ADD6-4CE8-8C81-AB42F3BDD5D6}" type="presOf" srcId="{B027C5F7-9E20-402D-B0B4-A3AEB9B1C456}" destId="{3ED2229E-3840-4622-80D6-42830672C9D7}" srcOrd="0" destOrd="0" presId="urn:microsoft.com/office/officeart/2008/layout/VerticalCurvedList"/>
    <dgm:cxn modelId="{54046D97-1028-4068-AF29-1A824D102050}" type="presOf" srcId="{2958A374-53CD-48C6-AFD1-CEE58596FFC1}" destId="{B3B7A38B-A802-4558-AD42-758DBBDEA8BC}" srcOrd="0" destOrd="0" presId="urn:microsoft.com/office/officeart/2008/layout/VerticalCurvedList"/>
    <dgm:cxn modelId="{601FFEAA-549C-41F1-90B5-E9BE7C5F31D2}" srcId="{2958A374-53CD-48C6-AFD1-CEE58596FFC1}" destId="{D9A03696-FBD4-4972-B1D6-571D609C6FB6}" srcOrd="1" destOrd="0" parTransId="{F3B2BFCB-20A2-4C57-BDBC-E1237EE0308E}" sibTransId="{900E425A-2950-4992-81BA-822DDD94AAC6}"/>
    <dgm:cxn modelId="{D0D9A6C9-DA16-4ACC-A833-C1118CA551C3}" type="presOf" srcId="{49C3495C-5817-43AE-8657-5DE23D86E9D8}" destId="{3ED2229E-3840-4622-80D6-42830672C9D7}" srcOrd="0" destOrd="1" presId="urn:microsoft.com/office/officeart/2008/layout/VerticalCurvedList"/>
    <dgm:cxn modelId="{F67FAD0A-9FD7-4061-AD91-C383FEE9A0AB}" type="presParOf" srcId="{B3B7A38B-A802-4558-AD42-758DBBDEA8BC}" destId="{514C9C9D-1EA2-4DDF-ACB6-9265046A0639}" srcOrd="0" destOrd="0" presId="urn:microsoft.com/office/officeart/2008/layout/VerticalCurvedList"/>
    <dgm:cxn modelId="{39E67332-C1F1-4B00-893D-B263B2990AB3}" type="presParOf" srcId="{514C9C9D-1EA2-4DDF-ACB6-9265046A0639}" destId="{4EDF0A55-F920-4411-AF8D-DF1CFF58BE8A}" srcOrd="0" destOrd="0" presId="urn:microsoft.com/office/officeart/2008/layout/VerticalCurvedList"/>
    <dgm:cxn modelId="{CF6ADC61-61BD-4BC5-BE11-0B4FA5AA8C76}" type="presParOf" srcId="{4EDF0A55-F920-4411-AF8D-DF1CFF58BE8A}" destId="{C3949DED-FD2F-44E9-A213-1BA1E21A36CA}" srcOrd="0" destOrd="0" presId="urn:microsoft.com/office/officeart/2008/layout/VerticalCurvedList"/>
    <dgm:cxn modelId="{E2D65359-94DF-4CCC-B910-0BFFDB5E7CEC}" type="presParOf" srcId="{4EDF0A55-F920-4411-AF8D-DF1CFF58BE8A}" destId="{F10BF54A-9BA3-402C-8F41-7D4ACA33A680}" srcOrd="1" destOrd="0" presId="urn:microsoft.com/office/officeart/2008/layout/VerticalCurvedList"/>
    <dgm:cxn modelId="{93487157-772A-45AA-86CF-479B4CE62E84}" type="presParOf" srcId="{4EDF0A55-F920-4411-AF8D-DF1CFF58BE8A}" destId="{05ABB4B8-2B29-4F97-954A-AD27497DC65C}" srcOrd="2" destOrd="0" presId="urn:microsoft.com/office/officeart/2008/layout/VerticalCurvedList"/>
    <dgm:cxn modelId="{6865F841-07BE-4577-924D-085DF3769CB9}" type="presParOf" srcId="{4EDF0A55-F920-4411-AF8D-DF1CFF58BE8A}" destId="{3174D762-090E-4399-AC67-EABD45A18B3A}" srcOrd="3" destOrd="0" presId="urn:microsoft.com/office/officeart/2008/layout/VerticalCurvedList"/>
    <dgm:cxn modelId="{F26B4388-878F-4A76-A384-334EA84E9746}" type="presParOf" srcId="{514C9C9D-1EA2-4DDF-ACB6-9265046A0639}" destId="{3ED2229E-3840-4622-80D6-42830672C9D7}" srcOrd="1" destOrd="0" presId="urn:microsoft.com/office/officeart/2008/layout/VerticalCurvedList"/>
    <dgm:cxn modelId="{B2ECC0F9-FD97-4461-8326-2CD880C60392}" type="presParOf" srcId="{514C9C9D-1EA2-4DDF-ACB6-9265046A0639}" destId="{61B39542-C1D6-426A-91D2-A7918993F9B8}" srcOrd="2" destOrd="0" presId="urn:microsoft.com/office/officeart/2008/layout/VerticalCurvedList"/>
    <dgm:cxn modelId="{D56FAC3C-AB90-4406-BC5D-DD066F1F01A9}" type="presParOf" srcId="{61B39542-C1D6-426A-91D2-A7918993F9B8}" destId="{0653FE4A-3DE6-4561-BF46-897796F99BDE}" srcOrd="0" destOrd="0" presId="urn:microsoft.com/office/officeart/2008/layout/VerticalCurvedList"/>
    <dgm:cxn modelId="{D8440396-6E0B-494A-9A54-6DF45B6F4C2C}" type="presParOf" srcId="{514C9C9D-1EA2-4DDF-ACB6-9265046A0639}" destId="{DB547D38-8A3B-4F87-95AF-3398CA9D4171}" srcOrd="3" destOrd="0" presId="urn:microsoft.com/office/officeart/2008/layout/VerticalCurvedList"/>
    <dgm:cxn modelId="{60FDFA98-CFD8-49A8-AEE3-DFC4E7880059}" type="presParOf" srcId="{514C9C9D-1EA2-4DDF-ACB6-9265046A0639}" destId="{413C53BE-B440-464D-A5FC-D10711B3B11D}" srcOrd="4" destOrd="0" presId="urn:microsoft.com/office/officeart/2008/layout/VerticalCurvedList"/>
    <dgm:cxn modelId="{F4B68B1F-8BE2-4CA7-9500-4A0E2A1E9996}" type="presParOf" srcId="{413C53BE-B440-464D-A5FC-D10711B3B11D}" destId="{3A8C7FA8-34F6-4D62-96E8-AAB37EB3DB5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226397-72EA-491E-94C8-E65F147F1912}" type="doc">
      <dgm:prSet loTypeId="urn:microsoft.com/office/officeart/2005/8/layout/chevron1" loCatId="process" qsTypeId="urn:microsoft.com/office/officeart/2005/8/quickstyle/simple4" qsCatId="simple" csTypeId="urn:microsoft.com/office/officeart/2005/8/colors/colorful5" csCatId="colorful" phldr="1"/>
      <dgm:spPr/>
    </dgm:pt>
    <dgm:pt modelId="{0E6A76EB-C1D2-4C96-8DF6-2C28795A88DC}">
      <dgm:prSet phldrT="[Texte]" custT="1"/>
      <dgm:spPr/>
      <dgm:t>
        <a:bodyPr/>
        <a:lstStyle/>
        <a:p>
          <a:r>
            <a:rPr lang="fr-FR" sz="2000" b="1" dirty="0"/>
            <a:t>1962</a:t>
          </a:r>
          <a:endParaRPr lang="aa-ET" sz="2000" b="1" dirty="0"/>
        </a:p>
      </dgm:t>
    </dgm:pt>
    <dgm:pt modelId="{6CF435FB-1643-4A84-BA17-7759542E6B6B}" type="parTrans" cxnId="{86F48B15-057B-4D31-A5F3-012AD4EAABF7}">
      <dgm:prSet/>
      <dgm:spPr/>
      <dgm:t>
        <a:bodyPr/>
        <a:lstStyle/>
        <a:p>
          <a:endParaRPr lang="aa-ET"/>
        </a:p>
      </dgm:t>
    </dgm:pt>
    <dgm:pt modelId="{AFBC3103-881E-4910-A001-2AD25E17A3BA}" type="sibTrans" cxnId="{86F48B15-057B-4D31-A5F3-012AD4EAABF7}">
      <dgm:prSet/>
      <dgm:spPr/>
      <dgm:t>
        <a:bodyPr/>
        <a:lstStyle/>
        <a:p>
          <a:endParaRPr lang="aa-ET"/>
        </a:p>
      </dgm:t>
    </dgm:pt>
    <dgm:pt modelId="{BD0B6500-9498-49D8-84F9-FE5AA25A32FD}">
      <dgm:prSet phldrT="[Texte]" custT="1"/>
      <dgm:spPr/>
      <dgm: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1971</a:t>
          </a:r>
          <a:endParaRPr lang="aa-ET" sz="2000" b="1" kern="1200" dirty="0">
            <a:solidFill>
              <a:prstClr val="white"/>
            </a:solidFill>
            <a:latin typeface="Calibri" panose="020F0502020204030204"/>
            <a:ea typeface="+mn-ea"/>
            <a:cs typeface="+mn-cs"/>
          </a:endParaRPr>
        </a:p>
      </dgm:t>
    </dgm:pt>
    <dgm:pt modelId="{5B9B1EA0-FFB5-40EC-9A35-97611F0EAE7E}" type="parTrans" cxnId="{AB8B5177-E983-4FB0-B88E-5C696A41A68D}">
      <dgm:prSet/>
      <dgm:spPr/>
      <dgm:t>
        <a:bodyPr/>
        <a:lstStyle/>
        <a:p>
          <a:endParaRPr lang="aa-ET"/>
        </a:p>
      </dgm:t>
    </dgm:pt>
    <dgm:pt modelId="{8E525EC0-AC50-42F1-A2BA-29BFFD6FA017}" type="sibTrans" cxnId="{AB8B5177-E983-4FB0-B88E-5C696A41A68D}">
      <dgm:prSet/>
      <dgm:spPr/>
      <dgm:t>
        <a:bodyPr/>
        <a:lstStyle/>
        <a:p>
          <a:endParaRPr lang="aa-ET"/>
        </a:p>
      </dgm:t>
    </dgm:pt>
    <dgm:pt modelId="{BE6667D6-D2F8-4E7E-B6DF-CFF2FDA69F46}">
      <dgm:prSet phldrT="[Texte]" custT="1"/>
      <dgm:spPr/>
      <dgm: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1988</a:t>
          </a:r>
        </a:p>
      </dgm:t>
    </dgm:pt>
    <dgm:pt modelId="{2CC277E6-86F0-4D7C-8D48-116328386B81}" type="parTrans" cxnId="{CDC30CD1-E13E-425E-A943-FF7163EBE8AD}">
      <dgm:prSet/>
      <dgm:spPr/>
      <dgm:t>
        <a:bodyPr/>
        <a:lstStyle/>
        <a:p>
          <a:endParaRPr lang="aa-ET"/>
        </a:p>
      </dgm:t>
    </dgm:pt>
    <dgm:pt modelId="{2FD8D6C0-CD96-4F5C-A4AD-1FC5F2D6DC3C}" type="sibTrans" cxnId="{CDC30CD1-E13E-425E-A943-FF7163EBE8AD}">
      <dgm:prSet/>
      <dgm:spPr/>
      <dgm:t>
        <a:bodyPr/>
        <a:lstStyle/>
        <a:p>
          <a:endParaRPr lang="aa-ET"/>
        </a:p>
      </dgm:t>
    </dgm:pt>
    <dgm:pt modelId="{DDAA9D4D-4D43-4210-85D7-9665ED083CF8}">
      <dgm:prSet phldrT="[Texte]" custT="1"/>
      <dgm:spPr/>
      <dgm:t>
        <a:bodyPr/>
        <a:lstStyle/>
        <a:p>
          <a:pPr marL="0" lvl="0" indent="0" algn="ctr" defTabSz="889000">
            <a:lnSpc>
              <a:spcPct val="90000"/>
            </a:lnSpc>
            <a:spcBef>
              <a:spcPct val="0"/>
            </a:spcBef>
            <a:spcAft>
              <a:spcPct val="35000"/>
            </a:spcAft>
            <a:buNone/>
          </a:pPr>
          <a:r>
            <a:rPr lang="fr-FR" sz="1800" b="1" kern="1200" dirty="0">
              <a:solidFill>
                <a:prstClr val="white"/>
              </a:solidFill>
              <a:latin typeface="Calibri" panose="020F0502020204030204"/>
              <a:ea typeface="+mn-ea"/>
              <a:cs typeface="+mn-cs"/>
            </a:rPr>
            <a:t>1992 – 2001</a:t>
          </a:r>
        </a:p>
      </dgm:t>
    </dgm:pt>
    <dgm:pt modelId="{A1D37748-1CD4-47A5-99C9-DEFB192E51E7}" type="parTrans" cxnId="{0A897884-0A38-43B1-95E2-BEF654203E31}">
      <dgm:prSet/>
      <dgm:spPr/>
      <dgm:t>
        <a:bodyPr/>
        <a:lstStyle/>
        <a:p>
          <a:endParaRPr lang="aa-ET"/>
        </a:p>
      </dgm:t>
    </dgm:pt>
    <dgm:pt modelId="{5D248048-5131-4FD0-A169-6A2477C420C4}" type="sibTrans" cxnId="{0A897884-0A38-43B1-95E2-BEF654203E31}">
      <dgm:prSet/>
      <dgm:spPr/>
      <dgm:t>
        <a:bodyPr/>
        <a:lstStyle/>
        <a:p>
          <a:endParaRPr lang="aa-ET"/>
        </a:p>
      </dgm:t>
    </dgm:pt>
    <dgm:pt modelId="{2FC86A17-ABBE-4A74-89B3-09E9C28A031C}">
      <dgm:prSet phldrT="[Texte]" custT="1"/>
      <dgm:spPr/>
      <dgm:t>
        <a:bodyPr/>
        <a:lstStyle/>
        <a:p>
          <a:r>
            <a:rPr lang="fr-FR" sz="2000" b="1" kern="1200" dirty="0">
              <a:solidFill>
                <a:prstClr val="white"/>
              </a:solidFill>
              <a:latin typeface="Calibri" panose="020F0502020204030204"/>
              <a:ea typeface="+mn-ea"/>
              <a:cs typeface="+mn-cs"/>
            </a:rPr>
            <a:t>2002</a:t>
          </a:r>
        </a:p>
      </dgm:t>
    </dgm:pt>
    <dgm:pt modelId="{F9EB82D2-AA41-4CE7-B761-B9CE6EB0A6C3}" type="parTrans" cxnId="{20134DF3-E86C-4C0B-BDEF-C503CD7E6CF2}">
      <dgm:prSet/>
      <dgm:spPr/>
      <dgm:t>
        <a:bodyPr/>
        <a:lstStyle/>
        <a:p>
          <a:endParaRPr lang="aa-ET"/>
        </a:p>
      </dgm:t>
    </dgm:pt>
    <dgm:pt modelId="{1B00841C-7C72-42AB-A428-70FE7EDD9474}" type="sibTrans" cxnId="{20134DF3-E86C-4C0B-BDEF-C503CD7E6CF2}">
      <dgm:prSet/>
      <dgm:spPr/>
      <dgm:t>
        <a:bodyPr/>
        <a:lstStyle/>
        <a:p>
          <a:endParaRPr lang="aa-ET"/>
        </a:p>
      </dgm:t>
    </dgm:pt>
    <dgm:pt modelId="{3222E457-CEB0-4284-87A0-102764DF58BF}">
      <dgm:prSet phldrT="[Texte]" custT="1"/>
      <dgm:spPr/>
      <dgm: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2009</a:t>
          </a:r>
        </a:p>
      </dgm:t>
    </dgm:pt>
    <dgm:pt modelId="{B7CD5ACA-27E0-4308-8549-FA574701020F}" type="parTrans" cxnId="{56BD1DCF-46CF-43CC-877A-B8B8658C9F2F}">
      <dgm:prSet/>
      <dgm:spPr/>
      <dgm:t>
        <a:bodyPr/>
        <a:lstStyle/>
        <a:p>
          <a:endParaRPr lang="aa-ET"/>
        </a:p>
      </dgm:t>
    </dgm:pt>
    <dgm:pt modelId="{1667C829-29D9-4347-AA0C-C6AD62DCBD86}" type="sibTrans" cxnId="{56BD1DCF-46CF-43CC-877A-B8B8658C9F2F}">
      <dgm:prSet/>
      <dgm:spPr/>
      <dgm:t>
        <a:bodyPr/>
        <a:lstStyle/>
        <a:p>
          <a:endParaRPr lang="aa-ET"/>
        </a:p>
      </dgm:t>
    </dgm:pt>
    <dgm:pt modelId="{CE4D3594-665D-4828-B5E8-9B55607DAF60}">
      <dgm:prSet phldrT="[Texte]" custT="1"/>
      <dgm:spPr/>
      <dgm: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2012</a:t>
          </a:r>
        </a:p>
      </dgm:t>
    </dgm:pt>
    <dgm:pt modelId="{F209D2DA-27BC-40FE-A65E-ABE502D4B57A}" type="parTrans" cxnId="{A079F710-4B21-4080-9914-70F70B4B57E7}">
      <dgm:prSet/>
      <dgm:spPr/>
      <dgm:t>
        <a:bodyPr/>
        <a:lstStyle/>
        <a:p>
          <a:endParaRPr lang="aa-ET"/>
        </a:p>
      </dgm:t>
    </dgm:pt>
    <dgm:pt modelId="{71710489-8D89-4434-BD3D-E8BF8DDEC0CD}" type="sibTrans" cxnId="{A079F710-4B21-4080-9914-70F70B4B57E7}">
      <dgm:prSet/>
      <dgm:spPr/>
      <dgm:t>
        <a:bodyPr/>
        <a:lstStyle/>
        <a:p>
          <a:endParaRPr lang="aa-ET"/>
        </a:p>
      </dgm:t>
    </dgm:pt>
    <dgm:pt modelId="{19200F76-7258-4CF7-AAAA-AD8B0054A3BB}">
      <dgm:prSet phldrT="[Texte]" custT="1"/>
      <dgm:spPr/>
      <dgm: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2015</a:t>
          </a:r>
        </a:p>
      </dgm:t>
    </dgm:pt>
    <dgm:pt modelId="{B9EB33C9-268B-441A-8630-CA91BFC9EFA8}" type="parTrans" cxnId="{2475452A-628B-4C85-9805-8EB8E327DC85}">
      <dgm:prSet/>
      <dgm:spPr/>
      <dgm:t>
        <a:bodyPr/>
        <a:lstStyle/>
        <a:p>
          <a:endParaRPr lang="aa-ET"/>
        </a:p>
      </dgm:t>
    </dgm:pt>
    <dgm:pt modelId="{7C9F3B35-6C77-489D-8379-759156C68B66}" type="sibTrans" cxnId="{2475452A-628B-4C85-9805-8EB8E327DC85}">
      <dgm:prSet/>
      <dgm:spPr/>
      <dgm:t>
        <a:bodyPr/>
        <a:lstStyle/>
        <a:p>
          <a:endParaRPr lang="aa-ET"/>
        </a:p>
      </dgm:t>
    </dgm:pt>
    <dgm:pt modelId="{C8D9BA43-EEB7-48CE-9815-7F7AF857EB4F}">
      <dgm:prSet phldrT="[Texte]" custT="1"/>
      <dgm:spPr/>
      <dgm: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2017</a:t>
          </a:r>
        </a:p>
      </dgm:t>
    </dgm:pt>
    <dgm:pt modelId="{D4CB6828-8DD7-4520-95AE-823DDCD33F84}" type="parTrans" cxnId="{48D30912-E8DD-4D81-B4F3-EC589056139C}">
      <dgm:prSet/>
      <dgm:spPr/>
      <dgm:t>
        <a:bodyPr/>
        <a:lstStyle/>
        <a:p>
          <a:endParaRPr lang="aa-ET"/>
        </a:p>
      </dgm:t>
    </dgm:pt>
    <dgm:pt modelId="{BD362352-8A48-4203-B460-C343CB97DAF4}" type="sibTrans" cxnId="{48D30912-E8DD-4D81-B4F3-EC589056139C}">
      <dgm:prSet/>
      <dgm:spPr/>
      <dgm:t>
        <a:bodyPr/>
        <a:lstStyle/>
        <a:p>
          <a:endParaRPr lang="aa-ET"/>
        </a:p>
      </dgm:t>
    </dgm:pt>
    <dgm:pt modelId="{330E5D76-0077-4D0B-B63E-E975D147B910}">
      <dgm:prSet phldrT="[Texte]" custT="1"/>
      <dgm:spPr/>
      <dgm: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2019</a:t>
          </a:r>
        </a:p>
      </dgm:t>
    </dgm:pt>
    <dgm:pt modelId="{B069BB5A-A06D-4879-B599-28909007FBC5}" type="parTrans" cxnId="{178FC90F-F484-43C6-8673-C9933878FAB3}">
      <dgm:prSet/>
      <dgm:spPr/>
      <dgm:t>
        <a:bodyPr/>
        <a:lstStyle/>
        <a:p>
          <a:endParaRPr lang="aa-ET"/>
        </a:p>
      </dgm:t>
    </dgm:pt>
    <dgm:pt modelId="{E79CF2A0-D196-4FC3-A905-85F6E0E12FF4}" type="sibTrans" cxnId="{178FC90F-F484-43C6-8673-C9933878FAB3}">
      <dgm:prSet/>
      <dgm:spPr/>
      <dgm:t>
        <a:bodyPr/>
        <a:lstStyle/>
        <a:p>
          <a:endParaRPr lang="aa-ET"/>
        </a:p>
      </dgm:t>
    </dgm:pt>
    <dgm:pt modelId="{642A9583-F86D-47CD-A351-7CDC12B5C4E1}" type="pres">
      <dgm:prSet presAssocID="{AF226397-72EA-491E-94C8-E65F147F1912}" presName="Name0" presStyleCnt="0">
        <dgm:presLayoutVars>
          <dgm:dir/>
          <dgm:animLvl val="lvl"/>
          <dgm:resizeHandles val="exact"/>
        </dgm:presLayoutVars>
      </dgm:prSet>
      <dgm:spPr/>
    </dgm:pt>
    <dgm:pt modelId="{0FA2E90A-5867-459C-A947-4095766A63BB}" type="pres">
      <dgm:prSet presAssocID="{0E6A76EB-C1D2-4C96-8DF6-2C28795A88DC}" presName="parTxOnly" presStyleLbl="node1" presStyleIdx="0" presStyleCnt="10">
        <dgm:presLayoutVars>
          <dgm:chMax val="0"/>
          <dgm:chPref val="0"/>
          <dgm:bulletEnabled val="1"/>
        </dgm:presLayoutVars>
      </dgm:prSet>
      <dgm:spPr/>
    </dgm:pt>
    <dgm:pt modelId="{7D3898F9-B919-44D9-AC0C-5C0A91F6C050}" type="pres">
      <dgm:prSet presAssocID="{AFBC3103-881E-4910-A001-2AD25E17A3BA}" presName="parTxOnlySpace" presStyleCnt="0"/>
      <dgm:spPr/>
    </dgm:pt>
    <dgm:pt modelId="{8DFC0B5F-11AD-44F0-9289-73A142975C60}" type="pres">
      <dgm:prSet presAssocID="{BD0B6500-9498-49D8-84F9-FE5AA25A32FD}" presName="parTxOnly" presStyleLbl="node1" presStyleIdx="1" presStyleCnt="10">
        <dgm:presLayoutVars>
          <dgm:chMax val="0"/>
          <dgm:chPref val="0"/>
          <dgm:bulletEnabled val="1"/>
        </dgm:presLayoutVars>
      </dgm:prSet>
      <dgm:spPr/>
    </dgm:pt>
    <dgm:pt modelId="{ECC0BEBF-96C9-491D-BF12-1E7754F93AA9}" type="pres">
      <dgm:prSet presAssocID="{8E525EC0-AC50-42F1-A2BA-29BFFD6FA017}" presName="parTxOnlySpace" presStyleCnt="0"/>
      <dgm:spPr/>
    </dgm:pt>
    <dgm:pt modelId="{7E0D1784-D035-436C-80C3-BE0BA29FF110}" type="pres">
      <dgm:prSet presAssocID="{BE6667D6-D2F8-4E7E-B6DF-CFF2FDA69F46}" presName="parTxOnly" presStyleLbl="node1" presStyleIdx="2" presStyleCnt="10">
        <dgm:presLayoutVars>
          <dgm:chMax val="0"/>
          <dgm:chPref val="0"/>
          <dgm:bulletEnabled val="1"/>
        </dgm:presLayoutVars>
      </dgm:prSet>
      <dgm:spPr/>
    </dgm:pt>
    <dgm:pt modelId="{89F97E41-CCD2-4499-BBA7-749E71CB03C9}" type="pres">
      <dgm:prSet presAssocID="{2FD8D6C0-CD96-4F5C-A4AD-1FC5F2D6DC3C}" presName="parTxOnlySpace" presStyleCnt="0"/>
      <dgm:spPr/>
    </dgm:pt>
    <dgm:pt modelId="{E0C0D65B-DF3A-454B-9EF8-FD0DF67DCE45}" type="pres">
      <dgm:prSet presAssocID="{DDAA9D4D-4D43-4210-85D7-9665ED083CF8}" presName="parTxOnly" presStyleLbl="node1" presStyleIdx="3" presStyleCnt="10">
        <dgm:presLayoutVars>
          <dgm:chMax val="0"/>
          <dgm:chPref val="0"/>
          <dgm:bulletEnabled val="1"/>
        </dgm:presLayoutVars>
      </dgm:prSet>
      <dgm:spPr/>
    </dgm:pt>
    <dgm:pt modelId="{2B86749A-ABE0-4C6C-AC0A-9091D1E02C19}" type="pres">
      <dgm:prSet presAssocID="{5D248048-5131-4FD0-A169-6A2477C420C4}" presName="parTxOnlySpace" presStyleCnt="0"/>
      <dgm:spPr/>
    </dgm:pt>
    <dgm:pt modelId="{E240E4DE-A104-4E04-94DC-5255C07721AA}" type="pres">
      <dgm:prSet presAssocID="{2FC86A17-ABBE-4A74-89B3-09E9C28A031C}" presName="parTxOnly" presStyleLbl="node1" presStyleIdx="4" presStyleCnt="10">
        <dgm:presLayoutVars>
          <dgm:chMax val="0"/>
          <dgm:chPref val="0"/>
          <dgm:bulletEnabled val="1"/>
        </dgm:presLayoutVars>
      </dgm:prSet>
      <dgm:spPr/>
    </dgm:pt>
    <dgm:pt modelId="{6A06AE4E-E50D-4C81-8AD7-F756877A1009}" type="pres">
      <dgm:prSet presAssocID="{1B00841C-7C72-42AB-A428-70FE7EDD9474}" presName="parTxOnlySpace" presStyleCnt="0"/>
      <dgm:spPr/>
    </dgm:pt>
    <dgm:pt modelId="{436EDE7E-8D7E-48E3-9394-E89EEA8432AD}" type="pres">
      <dgm:prSet presAssocID="{3222E457-CEB0-4284-87A0-102764DF58BF}" presName="parTxOnly" presStyleLbl="node1" presStyleIdx="5" presStyleCnt="10">
        <dgm:presLayoutVars>
          <dgm:chMax val="0"/>
          <dgm:chPref val="0"/>
          <dgm:bulletEnabled val="1"/>
        </dgm:presLayoutVars>
      </dgm:prSet>
      <dgm:spPr/>
    </dgm:pt>
    <dgm:pt modelId="{E904EA7E-686B-4F88-94F0-06AC805CA63F}" type="pres">
      <dgm:prSet presAssocID="{1667C829-29D9-4347-AA0C-C6AD62DCBD86}" presName="parTxOnlySpace" presStyleCnt="0"/>
      <dgm:spPr/>
    </dgm:pt>
    <dgm:pt modelId="{622C5548-9BF6-416D-88FD-031FC2DD44B9}" type="pres">
      <dgm:prSet presAssocID="{CE4D3594-665D-4828-B5E8-9B55607DAF60}" presName="parTxOnly" presStyleLbl="node1" presStyleIdx="6" presStyleCnt="10">
        <dgm:presLayoutVars>
          <dgm:chMax val="0"/>
          <dgm:chPref val="0"/>
          <dgm:bulletEnabled val="1"/>
        </dgm:presLayoutVars>
      </dgm:prSet>
      <dgm:spPr/>
    </dgm:pt>
    <dgm:pt modelId="{DD2F31D9-8A35-4370-9E6B-DB5DC45B3D00}" type="pres">
      <dgm:prSet presAssocID="{71710489-8D89-4434-BD3D-E8BF8DDEC0CD}" presName="parTxOnlySpace" presStyleCnt="0"/>
      <dgm:spPr/>
    </dgm:pt>
    <dgm:pt modelId="{F358ACBA-64DF-4DF1-BC8C-09142FBF0128}" type="pres">
      <dgm:prSet presAssocID="{19200F76-7258-4CF7-AAAA-AD8B0054A3BB}" presName="parTxOnly" presStyleLbl="node1" presStyleIdx="7" presStyleCnt="10">
        <dgm:presLayoutVars>
          <dgm:chMax val="0"/>
          <dgm:chPref val="0"/>
          <dgm:bulletEnabled val="1"/>
        </dgm:presLayoutVars>
      </dgm:prSet>
      <dgm:spPr/>
    </dgm:pt>
    <dgm:pt modelId="{3C34E679-87B1-4585-8002-87BA3C128E2C}" type="pres">
      <dgm:prSet presAssocID="{7C9F3B35-6C77-489D-8379-759156C68B66}" presName="parTxOnlySpace" presStyleCnt="0"/>
      <dgm:spPr/>
    </dgm:pt>
    <dgm:pt modelId="{A220C2C1-3428-4F37-8C77-7061AB11BBBF}" type="pres">
      <dgm:prSet presAssocID="{C8D9BA43-EEB7-48CE-9815-7F7AF857EB4F}" presName="parTxOnly" presStyleLbl="node1" presStyleIdx="8" presStyleCnt="10">
        <dgm:presLayoutVars>
          <dgm:chMax val="0"/>
          <dgm:chPref val="0"/>
          <dgm:bulletEnabled val="1"/>
        </dgm:presLayoutVars>
      </dgm:prSet>
      <dgm:spPr/>
    </dgm:pt>
    <dgm:pt modelId="{B3D26C5F-4A81-403D-AEF1-2E81D3BB2A16}" type="pres">
      <dgm:prSet presAssocID="{BD362352-8A48-4203-B460-C343CB97DAF4}" presName="parTxOnlySpace" presStyleCnt="0"/>
      <dgm:spPr/>
    </dgm:pt>
    <dgm:pt modelId="{644475DB-B733-472C-B869-A1E4FFF40D63}" type="pres">
      <dgm:prSet presAssocID="{330E5D76-0077-4D0B-B63E-E975D147B910}" presName="parTxOnly" presStyleLbl="node1" presStyleIdx="9" presStyleCnt="10">
        <dgm:presLayoutVars>
          <dgm:chMax val="0"/>
          <dgm:chPref val="0"/>
          <dgm:bulletEnabled val="1"/>
        </dgm:presLayoutVars>
      </dgm:prSet>
      <dgm:spPr/>
    </dgm:pt>
  </dgm:ptLst>
  <dgm:cxnLst>
    <dgm:cxn modelId="{178FC90F-F484-43C6-8673-C9933878FAB3}" srcId="{AF226397-72EA-491E-94C8-E65F147F1912}" destId="{330E5D76-0077-4D0B-B63E-E975D147B910}" srcOrd="9" destOrd="0" parTransId="{B069BB5A-A06D-4879-B599-28909007FBC5}" sibTransId="{E79CF2A0-D196-4FC3-A905-85F6E0E12FF4}"/>
    <dgm:cxn modelId="{A079F710-4B21-4080-9914-70F70B4B57E7}" srcId="{AF226397-72EA-491E-94C8-E65F147F1912}" destId="{CE4D3594-665D-4828-B5E8-9B55607DAF60}" srcOrd="6" destOrd="0" parTransId="{F209D2DA-27BC-40FE-A65E-ABE502D4B57A}" sibTransId="{71710489-8D89-4434-BD3D-E8BF8DDEC0CD}"/>
    <dgm:cxn modelId="{48D30912-E8DD-4D81-B4F3-EC589056139C}" srcId="{AF226397-72EA-491E-94C8-E65F147F1912}" destId="{C8D9BA43-EEB7-48CE-9815-7F7AF857EB4F}" srcOrd="8" destOrd="0" parTransId="{D4CB6828-8DD7-4520-95AE-823DDCD33F84}" sibTransId="{BD362352-8A48-4203-B460-C343CB97DAF4}"/>
    <dgm:cxn modelId="{86F48B15-057B-4D31-A5F3-012AD4EAABF7}" srcId="{AF226397-72EA-491E-94C8-E65F147F1912}" destId="{0E6A76EB-C1D2-4C96-8DF6-2C28795A88DC}" srcOrd="0" destOrd="0" parTransId="{6CF435FB-1643-4A84-BA17-7759542E6B6B}" sibTransId="{AFBC3103-881E-4910-A001-2AD25E17A3BA}"/>
    <dgm:cxn modelId="{2475452A-628B-4C85-9805-8EB8E327DC85}" srcId="{AF226397-72EA-491E-94C8-E65F147F1912}" destId="{19200F76-7258-4CF7-AAAA-AD8B0054A3BB}" srcOrd="7" destOrd="0" parTransId="{B9EB33C9-268B-441A-8630-CA91BFC9EFA8}" sibTransId="{7C9F3B35-6C77-489D-8379-759156C68B66}"/>
    <dgm:cxn modelId="{7BE2F23A-564F-42FF-B976-86DAFC6AAF2A}" type="presOf" srcId="{BE6667D6-D2F8-4E7E-B6DF-CFF2FDA69F46}" destId="{7E0D1784-D035-436C-80C3-BE0BA29FF110}" srcOrd="0" destOrd="0" presId="urn:microsoft.com/office/officeart/2005/8/layout/chevron1"/>
    <dgm:cxn modelId="{5EECF93B-F990-42C4-BBDE-9638CCB1A414}" type="presOf" srcId="{0E6A76EB-C1D2-4C96-8DF6-2C28795A88DC}" destId="{0FA2E90A-5867-459C-A947-4095766A63BB}" srcOrd="0" destOrd="0" presId="urn:microsoft.com/office/officeart/2005/8/layout/chevron1"/>
    <dgm:cxn modelId="{8052D562-25E5-43BE-801C-BC2FEC7825B7}" type="presOf" srcId="{2FC86A17-ABBE-4A74-89B3-09E9C28A031C}" destId="{E240E4DE-A104-4E04-94DC-5255C07721AA}" srcOrd="0" destOrd="0" presId="urn:microsoft.com/office/officeart/2005/8/layout/chevron1"/>
    <dgm:cxn modelId="{2CDD7A6B-426B-4606-AA89-3A3614FE8808}" type="presOf" srcId="{AF226397-72EA-491E-94C8-E65F147F1912}" destId="{642A9583-F86D-47CD-A351-7CDC12B5C4E1}" srcOrd="0" destOrd="0" presId="urn:microsoft.com/office/officeart/2005/8/layout/chevron1"/>
    <dgm:cxn modelId="{2307486D-2D98-410E-B49A-D83D2D05BEE2}" type="presOf" srcId="{CE4D3594-665D-4828-B5E8-9B55607DAF60}" destId="{622C5548-9BF6-416D-88FD-031FC2DD44B9}" srcOrd="0" destOrd="0" presId="urn:microsoft.com/office/officeart/2005/8/layout/chevron1"/>
    <dgm:cxn modelId="{AB8B5177-E983-4FB0-B88E-5C696A41A68D}" srcId="{AF226397-72EA-491E-94C8-E65F147F1912}" destId="{BD0B6500-9498-49D8-84F9-FE5AA25A32FD}" srcOrd="1" destOrd="0" parTransId="{5B9B1EA0-FFB5-40EC-9A35-97611F0EAE7E}" sibTransId="{8E525EC0-AC50-42F1-A2BA-29BFFD6FA017}"/>
    <dgm:cxn modelId="{0A897884-0A38-43B1-95E2-BEF654203E31}" srcId="{AF226397-72EA-491E-94C8-E65F147F1912}" destId="{DDAA9D4D-4D43-4210-85D7-9665ED083CF8}" srcOrd="3" destOrd="0" parTransId="{A1D37748-1CD4-47A5-99C9-DEFB192E51E7}" sibTransId="{5D248048-5131-4FD0-A169-6A2477C420C4}"/>
    <dgm:cxn modelId="{7F30FE99-12D5-4AE5-99B7-7943490DA56F}" type="presOf" srcId="{C8D9BA43-EEB7-48CE-9815-7F7AF857EB4F}" destId="{A220C2C1-3428-4F37-8C77-7061AB11BBBF}" srcOrd="0" destOrd="0" presId="urn:microsoft.com/office/officeart/2005/8/layout/chevron1"/>
    <dgm:cxn modelId="{F476D3B0-F553-4BB7-A723-86B40B1BE142}" type="presOf" srcId="{19200F76-7258-4CF7-AAAA-AD8B0054A3BB}" destId="{F358ACBA-64DF-4DF1-BC8C-09142FBF0128}" srcOrd="0" destOrd="0" presId="urn:microsoft.com/office/officeart/2005/8/layout/chevron1"/>
    <dgm:cxn modelId="{C45D0BB2-B30B-420E-8923-1F218B33986C}" type="presOf" srcId="{330E5D76-0077-4D0B-B63E-E975D147B910}" destId="{644475DB-B733-472C-B869-A1E4FFF40D63}" srcOrd="0" destOrd="0" presId="urn:microsoft.com/office/officeart/2005/8/layout/chevron1"/>
    <dgm:cxn modelId="{56BD1DCF-46CF-43CC-877A-B8B8658C9F2F}" srcId="{AF226397-72EA-491E-94C8-E65F147F1912}" destId="{3222E457-CEB0-4284-87A0-102764DF58BF}" srcOrd="5" destOrd="0" parTransId="{B7CD5ACA-27E0-4308-8549-FA574701020F}" sibTransId="{1667C829-29D9-4347-AA0C-C6AD62DCBD86}"/>
    <dgm:cxn modelId="{CDC30CD1-E13E-425E-A943-FF7163EBE8AD}" srcId="{AF226397-72EA-491E-94C8-E65F147F1912}" destId="{BE6667D6-D2F8-4E7E-B6DF-CFF2FDA69F46}" srcOrd="2" destOrd="0" parTransId="{2CC277E6-86F0-4D7C-8D48-116328386B81}" sibTransId="{2FD8D6C0-CD96-4F5C-A4AD-1FC5F2D6DC3C}"/>
    <dgm:cxn modelId="{0D651CD9-8E37-412B-894C-95D9A1A92791}" type="presOf" srcId="{BD0B6500-9498-49D8-84F9-FE5AA25A32FD}" destId="{8DFC0B5F-11AD-44F0-9289-73A142975C60}" srcOrd="0" destOrd="0" presId="urn:microsoft.com/office/officeart/2005/8/layout/chevron1"/>
    <dgm:cxn modelId="{B47DB5EC-8AA6-4DB8-A1C3-9301F79119B4}" type="presOf" srcId="{DDAA9D4D-4D43-4210-85D7-9665ED083CF8}" destId="{E0C0D65B-DF3A-454B-9EF8-FD0DF67DCE45}" srcOrd="0" destOrd="0" presId="urn:microsoft.com/office/officeart/2005/8/layout/chevron1"/>
    <dgm:cxn modelId="{20134DF3-E86C-4C0B-BDEF-C503CD7E6CF2}" srcId="{AF226397-72EA-491E-94C8-E65F147F1912}" destId="{2FC86A17-ABBE-4A74-89B3-09E9C28A031C}" srcOrd="4" destOrd="0" parTransId="{F9EB82D2-AA41-4CE7-B761-B9CE6EB0A6C3}" sibTransId="{1B00841C-7C72-42AB-A428-70FE7EDD9474}"/>
    <dgm:cxn modelId="{AE6605F9-4F2A-40AF-A06F-8974540063FF}" type="presOf" srcId="{3222E457-CEB0-4284-87A0-102764DF58BF}" destId="{436EDE7E-8D7E-48E3-9394-E89EEA8432AD}" srcOrd="0" destOrd="0" presId="urn:microsoft.com/office/officeart/2005/8/layout/chevron1"/>
    <dgm:cxn modelId="{D3CC4266-0857-4AAA-9220-CB74A3E6473C}" type="presParOf" srcId="{642A9583-F86D-47CD-A351-7CDC12B5C4E1}" destId="{0FA2E90A-5867-459C-A947-4095766A63BB}" srcOrd="0" destOrd="0" presId="urn:microsoft.com/office/officeart/2005/8/layout/chevron1"/>
    <dgm:cxn modelId="{C1C69C96-02EE-4267-A543-068E66B3B31C}" type="presParOf" srcId="{642A9583-F86D-47CD-A351-7CDC12B5C4E1}" destId="{7D3898F9-B919-44D9-AC0C-5C0A91F6C050}" srcOrd="1" destOrd="0" presId="urn:microsoft.com/office/officeart/2005/8/layout/chevron1"/>
    <dgm:cxn modelId="{7EEACDCD-377A-482B-BE67-ED62FB0E3F97}" type="presParOf" srcId="{642A9583-F86D-47CD-A351-7CDC12B5C4E1}" destId="{8DFC0B5F-11AD-44F0-9289-73A142975C60}" srcOrd="2" destOrd="0" presId="urn:microsoft.com/office/officeart/2005/8/layout/chevron1"/>
    <dgm:cxn modelId="{D57D4394-08B6-4F29-84AB-8A314E392873}" type="presParOf" srcId="{642A9583-F86D-47CD-A351-7CDC12B5C4E1}" destId="{ECC0BEBF-96C9-491D-BF12-1E7754F93AA9}" srcOrd="3" destOrd="0" presId="urn:microsoft.com/office/officeart/2005/8/layout/chevron1"/>
    <dgm:cxn modelId="{1994A1A1-0FA9-4BAC-9DFA-4DD6EB8E5692}" type="presParOf" srcId="{642A9583-F86D-47CD-A351-7CDC12B5C4E1}" destId="{7E0D1784-D035-436C-80C3-BE0BA29FF110}" srcOrd="4" destOrd="0" presId="urn:microsoft.com/office/officeart/2005/8/layout/chevron1"/>
    <dgm:cxn modelId="{E94AD361-0A2B-42EB-80AF-BA48114F4FC3}" type="presParOf" srcId="{642A9583-F86D-47CD-A351-7CDC12B5C4E1}" destId="{89F97E41-CCD2-4499-BBA7-749E71CB03C9}" srcOrd="5" destOrd="0" presId="urn:microsoft.com/office/officeart/2005/8/layout/chevron1"/>
    <dgm:cxn modelId="{C5D64432-ACDA-47C5-B555-42572B2BFDA1}" type="presParOf" srcId="{642A9583-F86D-47CD-A351-7CDC12B5C4E1}" destId="{E0C0D65B-DF3A-454B-9EF8-FD0DF67DCE45}" srcOrd="6" destOrd="0" presId="urn:microsoft.com/office/officeart/2005/8/layout/chevron1"/>
    <dgm:cxn modelId="{46C2F265-6A28-4FF6-8E90-7CAF7F74F696}" type="presParOf" srcId="{642A9583-F86D-47CD-A351-7CDC12B5C4E1}" destId="{2B86749A-ABE0-4C6C-AC0A-9091D1E02C19}" srcOrd="7" destOrd="0" presId="urn:microsoft.com/office/officeart/2005/8/layout/chevron1"/>
    <dgm:cxn modelId="{053A69E3-3EAE-4E1A-AAA9-55117ACEAED5}" type="presParOf" srcId="{642A9583-F86D-47CD-A351-7CDC12B5C4E1}" destId="{E240E4DE-A104-4E04-94DC-5255C07721AA}" srcOrd="8" destOrd="0" presId="urn:microsoft.com/office/officeart/2005/8/layout/chevron1"/>
    <dgm:cxn modelId="{DD49F40D-3A69-48BF-8D62-2912F8F7FAC5}" type="presParOf" srcId="{642A9583-F86D-47CD-A351-7CDC12B5C4E1}" destId="{6A06AE4E-E50D-4C81-8AD7-F756877A1009}" srcOrd="9" destOrd="0" presId="urn:microsoft.com/office/officeart/2005/8/layout/chevron1"/>
    <dgm:cxn modelId="{72CE8F57-C8FC-467F-BCA1-6819ADE390E7}" type="presParOf" srcId="{642A9583-F86D-47CD-A351-7CDC12B5C4E1}" destId="{436EDE7E-8D7E-48E3-9394-E89EEA8432AD}" srcOrd="10" destOrd="0" presId="urn:microsoft.com/office/officeart/2005/8/layout/chevron1"/>
    <dgm:cxn modelId="{4FF0DC48-AF1D-4CFF-8131-66291E77AF2B}" type="presParOf" srcId="{642A9583-F86D-47CD-A351-7CDC12B5C4E1}" destId="{E904EA7E-686B-4F88-94F0-06AC805CA63F}" srcOrd="11" destOrd="0" presId="urn:microsoft.com/office/officeart/2005/8/layout/chevron1"/>
    <dgm:cxn modelId="{09543383-7BB5-4D3D-8E90-E92236D11FA9}" type="presParOf" srcId="{642A9583-F86D-47CD-A351-7CDC12B5C4E1}" destId="{622C5548-9BF6-416D-88FD-031FC2DD44B9}" srcOrd="12" destOrd="0" presId="urn:microsoft.com/office/officeart/2005/8/layout/chevron1"/>
    <dgm:cxn modelId="{2DA6E7AE-F51B-4E6B-B937-8271DF321DED}" type="presParOf" srcId="{642A9583-F86D-47CD-A351-7CDC12B5C4E1}" destId="{DD2F31D9-8A35-4370-9E6B-DB5DC45B3D00}" srcOrd="13" destOrd="0" presId="urn:microsoft.com/office/officeart/2005/8/layout/chevron1"/>
    <dgm:cxn modelId="{3C7D526D-C225-465D-A422-B33AAAFAFBEC}" type="presParOf" srcId="{642A9583-F86D-47CD-A351-7CDC12B5C4E1}" destId="{F358ACBA-64DF-4DF1-BC8C-09142FBF0128}" srcOrd="14" destOrd="0" presId="urn:microsoft.com/office/officeart/2005/8/layout/chevron1"/>
    <dgm:cxn modelId="{3869C541-925B-4784-AC2D-0A45FE71BCCD}" type="presParOf" srcId="{642A9583-F86D-47CD-A351-7CDC12B5C4E1}" destId="{3C34E679-87B1-4585-8002-87BA3C128E2C}" srcOrd="15" destOrd="0" presId="urn:microsoft.com/office/officeart/2005/8/layout/chevron1"/>
    <dgm:cxn modelId="{ECBB86F7-81D3-4FB0-9B1A-E27616B2302A}" type="presParOf" srcId="{642A9583-F86D-47CD-A351-7CDC12B5C4E1}" destId="{A220C2C1-3428-4F37-8C77-7061AB11BBBF}" srcOrd="16" destOrd="0" presId="urn:microsoft.com/office/officeart/2005/8/layout/chevron1"/>
    <dgm:cxn modelId="{FD9D0CD4-52F3-44A4-ACD5-ED0CA34942B9}" type="presParOf" srcId="{642A9583-F86D-47CD-A351-7CDC12B5C4E1}" destId="{B3D26C5F-4A81-403D-AEF1-2E81D3BB2A16}" srcOrd="17" destOrd="0" presId="urn:microsoft.com/office/officeart/2005/8/layout/chevron1"/>
    <dgm:cxn modelId="{4701CB02-5D76-454E-87B7-3C1C41B415E2}" type="presParOf" srcId="{642A9583-F86D-47CD-A351-7CDC12B5C4E1}" destId="{644475DB-B733-472C-B869-A1E4FFF40D63}" srcOrd="1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D8EEF3-AA5A-4A11-828B-B43A27EC2A65}" type="doc">
      <dgm:prSet loTypeId="urn:microsoft.com/office/officeart/2005/8/layout/chevron1" loCatId="process" qsTypeId="urn:microsoft.com/office/officeart/2005/8/quickstyle/simple1" qsCatId="simple" csTypeId="urn:microsoft.com/office/officeart/2005/8/colors/colorful5" csCatId="colorful" phldr="1"/>
      <dgm:spPr/>
    </dgm:pt>
    <dgm:pt modelId="{227BF6E4-724D-464E-BE57-8D88D5316097}">
      <dgm:prSet phldrT="[Texte]" custT="1"/>
      <dgm:spPr/>
      <dgm:t>
        <a:bodyPr/>
        <a:lstStyle/>
        <a:p>
          <a:pPr marL="0" lvl="0" indent="0" algn="ctr" defTabSz="889000">
            <a:lnSpc>
              <a:spcPct val="90000"/>
            </a:lnSpc>
            <a:spcBef>
              <a:spcPct val="0"/>
            </a:spcBef>
            <a:spcAft>
              <a:spcPct val="35000"/>
            </a:spcAft>
            <a:buNone/>
          </a:pPr>
          <a:r>
            <a:rPr lang="fr-FR" sz="1600" b="1" kern="1200" dirty="0">
              <a:solidFill>
                <a:prstClr val="white"/>
              </a:solidFill>
              <a:latin typeface="Calibri" panose="020F0502020204030204"/>
              <a:ea typeface="+mn-ea"/>
              <a:cs typeface="+mn-cs"/>
            </a:rPr>
            <a:t>2020</a:t>
          </a:r>
        </a:p>
        <a:p>
          <a:pPr marL="0" lvl="0" indent="0" algn="ctr" defTabSz="889000">
            <a:lnSpc>
              <a:spcPct val="90000"/>
            </a:lnSpc>
            <a:spcBef>
              <a:spcPct val="0"/>
            </a:spcBef>
            <a:spcAft>
              <a:spcPct val="35000"/>
            </a:spcAft>
            <a:buNone/>
          </a:pPr>
          <a:r>
            <a:rPr lang="fr-FR" sz="1600" b="1" kern="1200" dirty="0">
              <a:solidFill>
                <a:prstClr val="white"/>
              </a:solidFill>
              <a:latin typeface="Calibri" panose="020F0502020204030204"/>
              <a:ea typeface="+mn-ea"/>
              <a:cs typeface="+mn-cs"/>
            </a:rPr>
            <a:t>Covid-19</a:t>
          </a:r>
          <a:endParaRPr lang="aa-ET" sz="1600" b="1" kern="1200" dirty="0">
            <a:solidFill>
              <a:prstClr val="white"/>
            </a:solidFill>
            <a:latin typeface="Calibri" panose="020F0502020204030204"/>
            <a:ea typeface="+mn-ea"/>
            <a:cs typeface="+mn-cs"/>
          </a:endParaRPr>
        </a:p>
      </dgm:t>
    </dgm:pt>
    <dgm:pt modelId="{FEFF39A8-44EA-4890-B825-4B2D55007946}" type="parTrans" cxnId="{67A6EE67-2664-4E74-BD95-83C18D25BCF5}">
      <dgm:prSet/>
      <dgm:spPr/>
      <dgm:t>
        <a:bodyPr/>
        <a:lstStyle/>
        <a:p>
          <a:endParaRPr lang="aa-ET"/>
        </a:p>
      </dgm:t>
    </dgm:pt>
    <dgm:pt modelId="{3DB87618-6690-42A4-8A4B-9047279CE80E}" type="sibTrans" cxnId="{67A6EE67-2664-4E74-BD95-83C18D25BCF5}">
      <dgm:prSet/>
      <dgm:spPr/>
      <dgm:t>
        <a:bodyPr/>
        <a:lstStyle/>
        <a:p>
          <a:endParaRPr lang="aa-ET"/>
        </a:p>
      </dgm:t>
    </dgm:pt>
    <dgm:pt modelId="{5EADAB66-3C88-4AC1-B37E-1B365D73CD1D}">
      <dgm:prSet phldrT="[Texte]" custT="1"/>
      <dgm:spPr/>
      <dgm:t>
        <a:bodyPr/>
        <a:lstStyle/>
        <a:p>
          <a:pPr marL="0" lvl="0" indent="0" algn="ctr" defTabSz="889000">
            <a:lnSpc>
              <a:spcPct val="90000"/>
            </a:lnSpc>
            <a:spcBef>
              <a:spcPct val="0"/>
            </a:spcBef>
            <a:spcAft>
              <a:spcPct val="35000"/>
            </a:spcAft>
            <a:buNone/>
          </a:pPr>
          <a:r>
            <a:rPr lang="fr-FR" sz="1600" b="1" kern="1200" dirty="0">
              <a:solidFill>
                <a:prstClr val="white"/>
              </a:solidFill>
              <a:latin typeface="Calibri" panose="020F0502020204030204"/>
              <a:ea typeface="+mn-ea"/>
              <a:cs typeface="+mn-cs"/>
            </a:rPr>
            <a:t>2021</a:t>
          </a:r>
        </a:p>
        <a:p>
          <a:pPr marL="0" lvl="0" indent="0" algn="ctr" defTabSz="889000">
            <a:lnSpc>
              <a:spcPct val="90000"/>
            </a:lnSpc>
            <a:spcBef>
              <a:spcPct val="0"/>
            </a:spcBef>
            <a:spcAft>
              <a:spcPct val="35000"/>
            </a:spcAft>
            <a:buNone/>
          </a:pPr>
          <a:r>
            <a:rPr lang="fr-FR" sz="1600" b="1" kern="1200" dirty="0">
              <a:solidFill>
                <a:prstClr val="white"/>
              </a:solidFill>
              <a:latin typeface="Calibri" panose="020F0502020204030204"/>
              <a:ea typeface="+mn-ea"/>
              <a:cs typeface="+mn-cs"/>
            </a:rPr>
            <a:t>Début de la vaccination nationale</a:t>
          </a:r>
          <a:endParaRPr lang="aa-ET" sz="1600" b="1" kern="1200" dirty="0">
            <a:solidFill>
              <a:prstClr val="white"/>
            </a:solidFill>
            <a:latin typeface="Calibri" panose="020F0502020204030204"/>
            <a:ea typeface="+mn-ea"/>
            <a:cs typeface="+mn-cs"/>
          </a:endParaRPr>
        </a:p>
      </dgm:t>
    </dgm:pt>
    <dgm:pt modelId="{56778846-DE03-4C76-A31D-682369632166}" type="parTrans" cxnId="{F4223A46-5FC9-4341-A297-383BBB465E98}">
      <dgm:prSet/>
      <dgm:spPr/>
      <dgm:t>
        <a:bodyPr/>
        <a:lstStyle/>
        <a:p>
          <a:endParaRPr lang="aa-ET"/>
        </a:p>
      </dgm:t>
    </dgm:pt>
    <dgm:pt modelId="{5393968A-A54E-4FF1-86F8-B5973CD5F7C7}" type="sibTrans" cxnId="{F4223A46-5FC9-4341-A297-383BBB465E98}">
      <dgm:prSet/>
      <dgm:spPr/>
      <dgm:t>
        <a:bodyPr/>
        <a:lstStyle/>
        <a:p>
          <a:endParaRPr lang="aa-ET"/>
        </a:p>
      </dgm:t>
    </dgm:pt>
    <dgm:pt modelId="{4182D4CC-CBF2-471D-81F8-602DF4602B61}" type="pres">
      <dgm:prSet presAssocID="{BCD8EEF3-AA5A-4A11-828B-B43A27EC2A65}" presName="Name0" presStyleCnt="0">
        <dgm:presLayoutVars>
          <dgm:dir/>
          <dgm:animLvl val="lvl"/>
          <dgm:resizeHandles val="exact"/>
        </dgm:presLayoutVars>
      </dgm:prSet>
      <dgm:spPr/>
    </dgm:pt>
    <dgm:pt modelId="{2C98FE6E-CEFF-4E41-AE29-806ADC98E016}" type="pres">
      <dgm:prSet presAssocID="{227BF6E4-724D-464E-BE57-8D88D5316097}" presName="parTxOnly" presStyleLbl="node1" presStyleIdx="0" presStyleCnt="2">
        <dgm:presLayoutVars>
          <dgm:chMax val="0"/>
          <dgm:chPref val="0"/>
          <dgm:bulletEnabled val="1"/>
        </dgm:presLayoutVars>
      </dgm:prSet>
      <dgm:spPr/>
    </dgm:pt>
    <dgm:pt modelId="{843FEE6E-B25F-40DE-A09D-E85EAC84B26D}" type="pres">
      <dgm:prSet presAssocID="{3DB87618-6690-42A4-8A4B-9047279CE80E}" presName="parTxOnlySpace" presStyleCnt="0"/>
      <dgm:spPr/>
    </dgm:pt>
    <dgm:pt modelId="{D41B62CC-B95A-4135-92E8-FE21D0FC81DB}" type="pres">
      <dgm:prSet presAssocID="{5EADAB66-3C88-4AC1-B37E-1B365D73CD1D}" presName="parTxOnly" presStyleLbl="node1" presStyleIdx="1" presStyleCnt="2">
        <dgm:presLayoutVars>
          <dgm:chMax val="0"/>
          <dgm:chPref val="0"/>
          <dgm:bulletEnabled val="1"/>
        </dgm:presLayoutVars>
      </dgm:prSet>
      <dgm:spPr/>
    </dgm:pt>
  </dgm:ptLst>
  <dgm:cxnLst>
    <dgm:cxn modelId="{F4223A46-5FC9-4341-A297-383BBB465E98}" srcId="{BCD8EEF3-AA5A-4A11-828B-B43A27EC2A65}" destId="{5EADAB66-3C88-4AC1-B37E-1B365D73CD1D}" srcOrd="1" destOrd="0" parTransId="{56778846-DE03-4C76-A31D-682369632166}" sibTransId="{5393968A-A54E-4FF1-86F8-B5973CD5F7C7}"/>
    <dgm:cxn modelId="{67A6EE67-2664-4E74-BD95-83C18D25BCF5}" srcId="{BCD8EEF3-AA5A-4A11-828B-B43A27EC2A65}" destId="{227BF6E4-724D-464E-BE57-8D88D5316097}" srcOrd="0" destOrd="0" parTransId="{FEFF39A8-44EA-4890-B825-4B2D55007946}" sibTransId="{3DB87618-6690-42A4-8A4B-9047279CE80E}"/>
    <dgm:cxn modelId="{84DB4098-AA15-437B-BCC5-EEB23A93A344}" type="presOf" srcId="{227BF6E4-724D-464E-BE57-8D88D5316097}" destId="{2C98FE6E-CEFF-4E41-AE29-806ADC98E016}" srcOrd="0" destOrd="0" presId="urn:microsoft.com/office/officeart/2005/8/layout/chevron1"/>
    <dgm:cxn modelId="{47620FB3-E049-4B13-8371-DEBDEAA3119D}" type="presOf" srcId="{5EADAB66-3C88-4AC1-B37E-1B365D73CD1D}" destId="{D41B62CC-B95A-4135-92E8-FE21D0FC81DB}" srcOrd="0" destOrd="0" presId="urn:microsoft.com/office/officeart/2005/8/layout/chevron1"/>
    <dgm:cxn modelId="{15369AF4-7431-4FD0-9ECB-BA7C8B27CE94}" type="presOf" srcId="{BCD8EEF3-AA5A-4A11-828B-B43A27EC2A65}" destId="{4182D4CC-CBF2-471D-81F8-602DF4602B61}" srcOrd="0" destOrd="0" presId="urn:microsoft.com/office/officeart/2005/8/layout/chevron1"/>
    <dgm:cxn modelId="{E30150C9-AA53-40DB-ACBA-2C475B3699F2}" type="presParOf" srcId="{4182D4CC-CBF2-471D-81F8-602DF4602B61}" destId="{2C98FE6E-CEFF-4E41-AE29-806ADC98E016}" srcOrd="0" destOrd="0" presId="urn:microsoft.com/office/officeart/2005/8/layout/chevron1"/>
    <dgm:cxn modelId="{6959A8B4-3CAC-4C9F-BA04-159225DFC48C}" type="presParOf" srcId="{4182D4CC-CBF2-471D-81F8-602DF4602B61}" destId="{843FEE6E-B25F-40DE-A09D-E85EAC84B26D}" srcOrd="1" destOrd="0" presId="urn:microsoft.com/office/officeart/2005/8/layout/chevron1"/>
    <dgm:cxn modelId="{BA9D7AB5-C5C8-4315-8354-414FE967AE13}" type="presParOf" srcId="{4182D4CC-CBF2-471D-81F8-602DF4602B61}" destId="{D41B62CC-B95A-4135-92E8-FE21D0FC81DB}" srcOrd="2"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BF54A-9BA3-402C-8F41-7D4ACA33A680}">
      <dsp:nvSpPr>
        <dsp:cNvPr id="0" name=""/>
        <dsp:cNvSpPr/>
      </dsp:nvSpPr>
      <dsp:spPr>
        <a:xfrm>
          <a:off x="-5419064" y="-836144"/>
          <a:ext cx="6502196" cy="6502196"/>
        </a:xfrm>
        <a:prstGeom prst="blockArc">
          <a:avLst>
            <a:gd name="adj1" fmla="val 18900000"/>
            <a:gd name="adj2" fmla="val 2700000"/>
            <a:gd name="adj3" fmla="val 33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D2229E-3840-4622-80D6-42830672C9D7}">
      <dsp:nvSpPr>
        <dsp:cNvPr id="0" name=""/>
        <dsp:cNvSpPr/>
      </dsp:nvSpPr>
      <dsp:spPr>
        <a:xfrm>
          <a:off x="887857" y="690000"/>
          <a:ext cx="7957126" cy="137980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5223" tIns="99060" rIns="99060" bIns="99060" numCol="1" spcCol="1270" anchor="t" anchorCtr="0">
          <a:noAutofit/>
        </a:bodyPr>
        <a:lstStyle/>
        <a:p>
          <a:pPr marL="0" lvl="0" indent="0" algn="l" defTabSz="1733550">
            <a:lnSpc>
              <a:spcPct val="90000"/>
            </a:lnSpc>
            <a:spcBef>
              <a:spcPct val="0"/>
            </a:spcBef>
            <a:spcAft>
              <a:spcPct val="35000"/>
            </a:spcAft>
            <a:buNone/>
          </a:pPr>
          <a:r>
            <a:rPr lang="fr-FR" sz="3900" b="1" kern="1200" dirty="0">
              <a:solidFill>
                <a:schemeClr val="bg1"/>
              </a:solidFill>
            </a:rPr>
            <a:t>1</a:t>
          </a:r>
          <a:r>
            <a:rPr lang="fr-FR" sz="3900" b="1" kern="1200" baseline="30000" dirty="0">
              <a:solidFill>
                <a:schemeClr val="bg1"/>
              </a:solidFill>
            </a:rPr>
            <a:t>ère</a:t>
          </a:r>
          <a:r>
            <a:rPr lang="fr-FR" sz="3900" b="1" kern="1200" dirty="0">
              <a:solidFill>
                <a:schemeClr val="bg1"/>
              </a:solidFill>
            </a:rPr>
            <a:t> partie </a:t>
          </a:r>
          <a:endParaRPr lang="aa-ET" sz="3900" b="1" kern="1200" dirty="0">
            <a:solidFill>
              <a:schemeClr val="bg1"/>
            </a:solidFill>
          </a:endParaRPr>
        </a:p>
        <a:p>
          <a:pPr marL="285750" lvl="1" indent="-285750" algn="l" defTabSz="1333500">
            <a:lnSpc>
              <a:spcPct val="90000"/>
            </a:lnSpc>
            <a:spcBef>
              <a:spcPct val="0"/>
            </a:spcBef>
            <a:spcAft>
              <a:spcPct val="15000"/>
            </a:spcAft>
            <a:buChar char="•"/>
          </a:pPr>
          <a:r>
            <a:rPr lang="fr-FR" sz="3000" kern="1200" dirty="0"/>
            <a:t>Cadre macro-économique</a:t>
          </a:r>
        </a:p>
      </dsp:txBody>
      <dsp:txXfrm>
        <a:off x="887857" y="690000"/>
        <a:ext cx="7957126" cy="1379808"/>
      </dsp:txXfrm>
    </dsp:sp>
    <dsp:sp modelId="{0653FE4A-3DE6-4561-BF46-897796F99BDE}">
      <dsp:nvSpPr>
        <dsp:cNvPr id="0" name=""/>
        <dsp:cNvSpPr/>
      </dsp:nvSpPr>
      <dsp:spPr>
        <a:xfrm>
          <a:off x="25477" y="517524"/>
          <a:ext cx="1724760" cy="17247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547D38-8A3B-4F87-95AF-3398CA9D4171}">
      <dsp:nvSpPr>
        <dsp:cNvPr id="0" name=""/>
        <dsp:cNvSpPr/>
      </dsp:nvSpPr>
      <dsp:spPr>
        <a:xfrm>
          <a:off x="887857" y="2760099"/>
          <a:ext cx="7957126" cy="137980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5223" tIns="99060" rIns="99060" bIns="99060" numCol="1" spcCol="1270" anchor="t" anchorCtr="0">
          <a:noAutofit/>
        </a:bodyPr>
        <a:lstStyle/>
        <a:p>
          <a:pPr marL="0" lvl="0" indent="0" algn="l" defTabSz="1733550">
            <a:lnSpc>
              <a:spcPct val="90000"/>
            </a:lnSpc>
            <a:spcBef>
              <a:spcPct val="0"/>
            </a:spcBef>
            <a:spcAft>
              <a:spcPct val="35000"/>
            </a:spcAft>
            <a:buNone/>
          </a:pPr>
          <a:r>
            <a:rPr lang="fr-FR" sz="3900" b="1" kern="1200" dirty="0">
              <a:solidFill>
                <a:schemeClr val="bg1"/>
              </a:solidFill>
            </a:rPr>
            <a:t>2</a:t>
          </a:r>
          <a:r>
            <a:rPr lang="fr-FR" sz="3900" b="1" kern="1200" baseline="30000" dirty="0">
              <a:solidFill>
                <a:schemeClr val="bg1"/>
              </a:solidFill>
            </a:rPr>
            <a:t>ème</a:t>
          </a:r>
          <a:r>
            <a:rPr lang="fr-FR" sz="3900" b="1" kern="1200" dirty="0">
              <a:solidFill>
                <a:schemeClr val="bg1"/>
              </a:solidFill>
            </a:rPr>
            <a:t> partie </a:t>
          </a:r>
          <a:endParaRPr lang="aa-ET" sz="3900" kern="1200" dirty="0">
            <a:solidFill>
              <a:schemeClr val="bg1"/>
            </a:solidFill>
          </a:endParaRPr>
        </a:p>
        <a:p>
          <a:pPr marL="285750" lvl="1" indent="-285750" algn="l" defTabSz="1333500">
            <a:lnSpc>
              <a:spcPct val="90000"/>
            </a:lnSpc>
            <a:spcBef>
              <a:spcPct val="0"/>
            </a:spcBef>
            <a:spcAft>
              <a:spcPct val="15000"/>
            </a:spcAft>
            <a:buChar char="•"/>
          </a:pPr>
          <a:r>
            <a:rPr lang="fr-FR" sz="3000" kern="1200" dirty="0"/>
            <a:t>Réglementation et Pratique des Affaires</a:t>
          </a:r>
        </a:p>
      </dsp:txBody>
      <dsp:txXfrm>
        <a:off x="887857" y="2760099"/>
        <a:ext cx="7957126" cy="1379808"/>
      </dsp:txXfrm>
    </dsp:sp>
    <dsp:sp modelId="{3A8C7FA8-34F6-4D62-96E8-AAB37EB3DB57}">
      <dsp:nvSpPr>
        <dsp:cNvPr id="0" name=""/>
        <dsp:cNvSpPr/>
      </dsp:nvSpPr>
      <dsp:spPr>
        <a:xfrm>
          <a:off x="25477" y="2587623"/>
          <a:ext cx="1724760" cy="172476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2E90A-5867-459C-A947-4095766A63BB}">
      <dsp:nvSpPr>
        <dsp:cNvPr id="0" name=""/>
        <dsp:cNvSpPr/>
      </dsp:nvSpPr>
      <dsp:spPr>
        <a:xfrm>
          <a:off x="1488" y="3161109"/>
          <a:ext cx="1339453" cy="535781"/>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t>1962</a:t>
          </a:r>
          <a:endParaRPr lang="aa-ET" sz="2000" b="1" kern="1200" dirty="0"/>
        </a:p>
      </dsp:txBody>
      <dsp:txXfrm>
        <a:off x="269379" y="3161109"/>
        <a:ext cx="803672" cy="535781"/>
      </dsp:txXfrm>
    </dsp:sp>
    <dsp:sp modelId="{8DFC0B5F-11AD-44F0-9289-73A142975C60}">
      <dsp:nvSpPr>
        <dsp:cNvPr id="0" name=""/>
        <dsp:cNvSpPr/>
      </dsp:nvSpPr>
      <dsp:spPr>
        <a:xfrm>
          <a:off x="1206996" y="3161109"/>
          <a:ext cx="1339453" cy="535781"/>
        </a:xfrm>
        <a:prstGeom prst="chevron">
          <a:avLst/>
        </a:prstGeom>
        <a:gradFill rotWithShape="0">
          <a:gsLst>
            <a:gs pos="0">
              <a:schemeClr val="accent5">
                <a:hueOff val="-817038"/>
                <a:satOff val="-1136"/>
                <a:lumOff val="-436"/>
                <a:alphaOff val="0"/>
                <a:satMod val="103000"/>
                <a:lumMod val="102000"/>
                <a:tint val="94000"/>
              </a:schemeClr>
            </a:gs>
            <a:gs pos="50000">
              <a:schemeClr val="accent5">
                <a:hueOff val="-817038"/>
                <a:satOff val="-1136"/>
                <a:lumOff val="-436"/>
                <a:alphaOff val="0"/>
                <a:satMod val="110000"/>
                <a:lumMod val="100000"/>
                <a:shade val="100000"/>
              </a:schemeClr>
            </a:gs>
            <a:gs pos="100000">
              <a:schemeClr val="accent5">
                <a:hueOff val="-817038"/>
                <a:satOff val="-1136"/>
                <a:lumOff val="-4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1971</a:t>
          </a:r>
          <a:endParaRPr lang="aa-ET" sz="2000" b="1" kern="1200" dirty="0">
            <a:solidFill>
              <a:prstClr val="white"/>
            </a:solidFill>
            <a:latin typeface="Calibri" panose="020F0502020204030204"/>
            <a:ea typeface="+mn-ea"/>
            <a:cs typeface="+mn-cs"/>
          </a:endParaRPr>
        </a:p>
      </dsp:txBody>
      <dsp:txXfrm>
        <a:off x="1474887" y="3161109"/>
        <a:ext cx="803672" cy="535781"/>
      </dsp:txXfrm>
    </dsp:sp>
    <dsp:sp modelId="{7E0D1784-D035-436C-80C3-BE0BA29FF110}">
      <dsp:nvSpPr>
        <dsp:cNvPr id="0" name=""/>
        <dsp:cNvSpPr/>
      </dsp:nvSpPr>
      <dsp:spPr>
        <a:xfrm>
          <a:off x="2412503" y="3161109"/>
          <a:ext cx="1339453" cy="535781"/>
        </a:xfrm>
        <a:prstGeom prst="chevron">
          <a:avLst/>
        </a:prstGeom>
        <a:gradFill rotWithShape="0">
          <a:gsLst>
            <a:gs pos="0">
              <a:schemeClr val="accent5">
                <a:hueOff val="-1634077"/>
                <a:satOff val="-2273"/>
                <a:lumOff val="-872"/>
                <a:alphaOff val="0"/>
                <a:satMod val="103000"/>
                <a:lumMod val="102000"/>
                <a:tint val="94000"/>
              </a:schemeClr>
            </a:gs>
            <a:gs pos="50000">
              <a:schemeClr val="accent5">
                <a:hueOff val="-1634077"/>
                <a:satOff val="-2273"/>
                <a:lumOff val="-872"/>
                <a:alphaOff val="0"/>
                <a:satMod val="110000"/>
                <a:lumMod val="100000"/>
                <a:shade val="100000"/>
              </a:schemeClr>
            </a:gs>
            <a:gs pos="100000">
              <a:schemeClr val="accent5">
                <a:hueOff val="-1634077"/>
                <a:satOff val="-2273"/>
                <a:lumOff val="-8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1988</a:t>
          </a:r>
        </a:p>
      </dsp:txBody>
      <dsp:txXfrm>
        <a:off x="2680394" y="3161109"/>
        <a:ext cx="803672" cy="535781"/>
      </dsp:txXfrm>
    </dsp:sp>
    <dsp:sp modelId="{E0C0D65B-DF3A-454B-9EF8-FD0DF67DCE45}">
      <dsp:nvSpPr>
        <dsp:cNvPr id="0" name=""/>
        <dsp:cNvSpPr/>
      </dsp:nvSpPr>
      <dsp:spPr>
        <a:xfrm>
          <a:off x="3618011" y="3161109"/>
          <a:ext cx="1339453" cy="535781"/>
        </a:xfrm>
        <a:prstGeom prst="chevron">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89000">
            <a:lnSpc>
              <a:spcPct val="90000"/>
            </a:lnSpc>
            <a:spcBef>
              <a:spcPct val="0"/>
            </a:spcBef>
            <a:spcAft>
              <a:spcPct val="35000"/>
            </a:spcAft>
            <a:buNone/>
          </a:pPr>
          <a:r>
            <a:rPr lang="fr-FR" sz="1800" b="1" kern="1200" dirty="0">
              <a:solidFill>
                <a:prstClr val="white"/>
              </a:solidFill>
              <a:latin typeface="Calibri" panose="020F0502020204030204"/>
              <a:ea typeface="+mn-ea"/>
              <a:cs typeface="+mn-cs"/>
            </a:rPr>
            <a:t>1992 – 2001</a:t>
          </a:r>
        </a:p>
      </dsp:txBody>
      <dsp:txXfrm>
        <a:off x="3885902" y="3161109"/>
        <a:ext cx="803672" cy="535781"/>
      </dsp:txXfrm>
    </dsp:sp>
    <dsp:sp modelId="{E240E4DE-A104-4E04-94DC-5255C07721AA}">
      <dsp:nvSpPr>
        <dsp:cNvPr id="0" name=""/>
        <dsp:cNvSpPr/>
      </dsp:nvSpPr>
      <dsp:spPr>
        <a:xfrm>
          <a:off x="4823519" y="3161109"/>
          <a:ext cx="1339453" cy="535781"/>
        </a:xfrm>
        <a:prstGeom prst="chevron">
          <a:avLst/>
        </a:prstGeom>
        <a:gradFill rotWithShape="0">
          <a:gsLst>
            <a:gs pos="0">
              <a:schemeClr val="accent5">
                <a:hueOff val="-3268153"/>
                <a:satOff val="-4546"/>
                <a:lumOff val="-1743"/>
                <a:alphaOff val="0"/>
                <a:satMod val="103000"/>
                <a:lumMod val="102000"/>
                <a:tint val="94000"/>
              </a:schemeClr>
            </a:gs>
            <a:gs pos="50000">
              <a:schemeClr val="accent5">
                <a:hueOff val="-3268153"/>
                <a:satOff val="-4546"/>
                <a:lumOff val="-1743"/>
                <a:alphaOff val="0"/>
                <a:satMod val="110000"/>
                <a:lumMod val="100000"/>
                <a:shade val="100000"/>
              </a:schemeClr>
            </a:gs>
            <a:gs pos="100000">
              <a:schemeClr val="accent5">
                <a:hueOff val="-3268153"/>
                <a:satOff val="-4546"/>
                <a:lumOff val="-17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2002</a:t>
          </a:r>
        </a:p>
      </dsp:txBody>
      <dsp:txXfrm>
        <a:off x="5091410" y="3161109"/>
        <a:ext cx="803672" cy="535781"/>
      </dsp:txXfrm>
    </dsp:sp>
    <dsp:sp modelId="{436EDE7E-8D7E-48E3-9394-E89EEA8432AD}">
      <dsp:nvSpPr>
        <dsp:cNvPr id="0" name=""/>
        <dsp:cNvSpPr/>
      </dsp:nvSpPr>
      <dsp:spPr>
        <a:xfrm>
          <a:off x="6029027" y="3161109"/>
          <a:ext cx="1339453" cy="535781"/>
        </a:xfrm>
        <a:prstGeom prst="chevron">
          <a:avLst/>
        </a:prstGeom>
        <a:gradFill rotWithShape="0">
          <a:gsLst>
            <a:gs pos="0">
              <a:schemeClr val="accent5">
                <a:hueOff val="-4085191"/>
                <a:satOff val="-5682"/>
                <a:lumOff val="-2179"/>
                <a:alphaOff val="0"/>
                <a:satMod val="103000"/>
                <a:lumMod val="102000"/>
                <a:tint val="94000"/>
              </a:schemeClr>
            </a:gs>
            <a:gs pos="50000">
              <a:schemeClr val="accent5">
                <a:hueOff val="-4085191"/>
                <a:satOff val="-5682"/>
                <a:lumOff val="-2179"/>
                <a:alphaOff val="0"/>
                <a:satMod val="110000"/>
                <a:lumMod val="100000"/>
                <a:shade val="100000"/>
              </a:schemeClr>
            </a:gs>
            <a:gs pos="100000">
              <a:schemeClr val="accent5">
                <a:hueOff val="-4085191"/>
                <a:satOff val="-5682"/>
                <a:lumOff val="-21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2009</a:t>
          </a:r>
        </a:p>
      </dsp:txBody>
      <dsp:txXfrm>
        <a:off x="6296918" y="3161109"/>
        <a:ext cx="803672" cy="535781"/>
      </dsp:txXfrm>
    </dsp:sp>
    <dsp:sp modelId="{622C5548-9BF6-416D-88FD-031FC2DD44B9}">
      <dsp:nvSpPr>
        <dsp:cNvPr id="0" name=""/>
        <dsp:cNvSpPr/>
      </dsp:nvSpPr>
      <dsp:spPr>
        <a:xfrm>
          <a:off x="7234535" y="3161109"/>
          <a:ext cx="1339453" cy="535781"/>
        </a:xfrm>
        <a:prstGeom prst="chevron">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2012</a:t>
          </a:r>
        </a:p>
      </dsp:txBody>
      <dsp:txXfrm>
        <a:off x="7502426" y="3161109"/>
        <a:ext cx="803672" cy="535781"/>
      </dsp:txXfrm>
    </dsp:sp>
    <dsp:sp modelId="{F358ACBA-64DF-4DF1-BC8C-09142FBF0128}">
      <dsp:nvSpPr>
        <dsp:cNvPr id="0" name=""/>
        <dsp:cNvSpPr/>
      </dsp:nvSpPr>
      <dsp:spPr>
        <a:xfrm>
          <a:off x="8440042" y="3161109"/>
          <a:ext cx="1339453" cy="535781"/>
        </a:xfrm>
        <a:prstGeom prst="chevron">
          <a:avLst/>
        </a:prstGeom>
        <a:gradFill rotWithShape="0">
          <a:gsLst>
            <a:gs pos="0">
              <a:schemeClr val="accent5">
                <a:hueOff val="-5719268"/>
                <a:satOff val="-7955"/>
                <a:lumOff val="-3050"/>
                <a:alphaOff val="0"/>
                <a:satMod val="103000"/>
                <a:lumMod val="102000"/>
                <a:tint val="94000"/>
              </a:schemeClr>
            </a:gs>
            <a:gs pos="50000">
              <a:schemeClr val="accent5">
                <a:hueOff val="-5719268"/>
                <a:satOff val="-7955"/>
                <a:lumOff val="-3050"/>
                <a:alphaOff val="0"/>
                <a:satMod val="110000"/>
                <a:lumMod val="100000"/>
                <a:shade val="100000"/>
              </a:schemeClr>
            </a:gs>
            <a:gs pos="100000">
              <a:schemeClr val="accent5">
                <a:hueOff val="-5719268"/>
                <a:satOff val="-7955"/>
                <a:lumOff val="-305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2015</a:t>
          </a:r>
        </a:p>
      </dsp:txBody>
      <dsp:txXfrm>
        <a:off x="8707933" y="3161109"/>
        <a:ext cx="803672" cy="535781"/>
      </dsp:txXfrm>
    </dsp:sp>
    <dsp:sp modelId="{A220C2C1-3428-4F37-8C77-7061AB11BBBF}">
      <dsp:nvSpPr>
        <dsp:cNvPr id="0" name=""/>
        <dsp:cNvSpPr/>
      </dsp:nvSpPr>
      <dsp:spPr>
        <a:xfrm>
          <a:off x="9645550" y="3161109"/>
          <a:ext cx="1339453" cy="535781"/>
        </a:xfrm>
        <a:prstGeom prst="chevron">
          <a:avLst/>
        </a:prstGeom>
        <a:gradFill rotWithShape="0">
          <a:gsLst>
            <a:gs pos="0">
              <a:schemeClr val="accent5">
                <a:hueOff val="-6536306"/>
                <a:satOff val="-9092"/>
                <a:lumOff val="-3486"/>
                <a:alphaOff val="0"/>
                <a:satMod val="103000"/>
                <a:lumMod val="102000"/>
                <a:tint val="94000"/>
              </a:schemeClr>
            </a:gs>
            <a:gs pos="50000">
              <a:schemeClr val="accent5">
                <a:hueOff val="-6536306"/>
                <a:satOff val="-9092"/>
                <a:lumOff val="-3486"/>
                <a:alphaOff val="0"/>
                <a:satMod val="110000"/>
                <a:lumMod val="100000"/>
                <a:shade val="100000"/>
              </a:schemeClr>
            </a:gs>
            <a:gs pos="100000">
              <a:schemeClr val="accent5">
                <a:hueOff val="-6536306"/>
                <a:satOff val="-9092"/>
                <a:lumOff val="-34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2017</a:t>
          </a:r>
        </a:p>
      </dsp:txBody>
      <dsp:txXfrm>
        <a:off x="9913441" y="3161109"/>
        <a:ext cx="803672" cy="535781"/>
      </dsp:txXfrm>
    </dsp:sp>
    <dsp:sp modelId="{644475DB-B733-472C-B869-A1E4FFF40D63}">
      <dsp:nvSpPr>
        <dsp:cNvPr id="0" name=""/>
        <dsp:cNvSpPr/>
      </dsp:nvSpPr>
      <dsp:spPr>
        <a:xfrm>
          <a:off x="10851058" y="3161109"/>
          <a:ext cx="1339453" cy="535781"/>
        </a:xfrm>
        <a:prstGeom prst="chevron">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prstClr val="white"/>
              </a:solidFill>
              <a:latin typeface="Calibri" panose="020F0502020204030204"/>
              <a:ea typeface="+mn-ea"/>
              <a:cs typeface="+mn-cs"/>
            </a:rPr>
            <a:t>2019</a:t>
          </a:r>
        </a:p>
      </dsp:txBody>
      <dsp:txXfrm>
        <a:off x="11118949" y="3161109"/>
        <a:ext cx="803672" cy="535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8FE6E-CEFF-4E41-AE29-806ADC98E016}">
      <dsp:nvSpPr>
        <dsp:cNvPr id="0" name=""/>
        <dsp:cNvSpPr/>
      </dsp:nvSpPr>
      <dsp:spPr>
        <a:xfrm>
          <a:off x="4085" y="308243"/>
          <a:ext cx="2442117" cy="97684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889000">
            <a:lnSpc>
              <a:spcPct val="90000"/>
            </a:lnSpc>
            <a:spcBef>
              <a:spcPct val="0"/>
            </a:spcBef>
            <a:spcAft>
              <a:spcPct val="35000"/>
            </a:spcAft>
            <a:buNone/>
          </a:pPr>
          <a:r>
            <a:rPr lang="fr-FR" sz="1600" b="1" kern="1200" dirty="0">
              <a:solidFill>
                <a:prstClr val="white"/>
              </a:solidFill>
              <a:latin typeface="Calibri" panose="020F0502020204030204"/>
              <a:ea typeface="+mn-ea"/>
              <a:cs typeface="+mn-cs"/>
            </a:rPr>
            <a:t>2020</a:t>
          </a:r>
        </a:p>
        <a:p>
          <a:pPr marL="0" lvl="0" indent="0" algn="ctr" defTabSz="889000">
            <a:lnSpc>
              <a:spcPct val="90000"/>
            </a:lnSpc>
            <a:spcBef>
              <a:spcPct val="0"/>
            </a:spcBef>
            <a:spcAft>
              <a:spcPct val="35000"/>
            </a:spcAft>
            <a:buNone/>
          </a:pPr>
          <a:r>
            <a:rPr lang="fr-FR" sz="1600" b="1" kern="1200" dirty="0">
              <a:solidFill>
                <a:prstClr val="white"/>
              </a:solidFill>
              <a:latin typeface="Calibri" panose="020F0502020204030204"/>
              <a:ea typeface="+mn-ea"/>
              <a:cs typeface="+mn-cs"/>
            </a:rPr>
            <a:t>Covid-19</a:t>
          </a:r>
          <a:endParaRPr lang="aa-ET" sz="1600" b="1" kern="1200" dirty="0">
            <a:solidFill>
              <a:prstClr val="white"/>
            </a:solidFill>
            <a:latin typeface="Calibri" panose="020F0502020204030204"/>
            <a:ea typeface="+mn-ea"/>
            <a:cs typeface="+mn-cs"/>
          </a:endParaRPr>
        </a:p>
      </dsp:txBody>
      <dsp:txXfrm>
        <a:off x="492509" y="308243"/>
        <a:ext cx="1465270" cy="976847"/>
      </dsp:txXfrm>
    </dsp:sp>
    <dsp:sp modelId="{D41B62CC-B95A-4135-92E8-FE21D0FC81DB}">
      <dsp:nvSpPr>
        <dsp:cNvPr id="0" name=""/>
        <dsp:cNvSpPr/>
      </dsp:nvSpPr>
      <dsp:spPr>
        <a:xfrm>
          <a:off x="2201991" y="308243"/>
          <a:ext cx="2442117" cy="976847"/>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889000">
            <a:lnSpc>
              <a:spcPct val="90000"/>
            </a:lnSpc>
            <a:spcBef>
              <a:spcPct val="0"/>
            </a:spcBef>
            <a:spcAft>
              <a:spcPct val="35000"/>
            </a:spcAft>
            <a:buNone/>
          </a:pPr>
          <a:r>
            <a:rPr lang="fr-FR" sz="1600" b="1" kern="1200" dirty="0">
              <a:solidFill>
                <a:prstClr val="white"/>
              </a:solidFill>
              <a:latin typeface="Calibri" panose="020F0502020204030204"/>
              <a:ea typeface="+mn-ea"/>
              <a:cs typeface="+mn-cs"/>
            </a:rPr>
            <a:t>2021</a:t>
          </a:r>
        </a:p>
        <a:p>
          <a:pPr marL="0" lvl="0" indent="0" algn="ctr" defTabSz="889000">
            <a:lnSpc>
              <a:spcPct val="90000"/>
            </a:lnSpc>
            <a:spcBef>
              <a:spcPct val="0"/>
            </a:spcBef>
            <a:spcAft>
              <a:spcPct val="35000"/>
            </a:spcAft>
            <a:buNone/>
          </a:pPr>
          <a:r>
            <a:rPr lang="fr-FR" sz="1600" b="1" kern="1200" dirty="0">
              <a:solidFill>
                <a:prstClr val="white"/>
              </a:solidFill>
              <a:latin typeface="Calibri" panose="020F0502020204030204"/>
              <a:ea typeface="+mn-ea"/>
              <a:cs typeface="+mn-cs"/>
            </a:rPr>
            <a:t>Début de la vaccination nationale</a:t>
          </a:r>
          <a:endParaRPr lang="aa-ET" sz="1600" b="1" kern="1200" dirty="0">
            <a:solidFill>
              <a:prstClr val="white"/>
            </a:solidFill>
            <a:latin typeface="Calibri" panose="020F0502020204030204"/>
            <a:ea typeface="+mn-ea"/>
            <a:cs typeface="+mn-cs"/>
          </a:endParaRPr>
        </a:p>
      </dsp:txBody>
      <dsp:txXfrm>
        <a:off x="2690415" y="308243"/>
        <a:ext cx="1465270" cy="97684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49.png"/></Relationships>
</file>

<file path=ppt/drawings/drawing1.xml><?xml version="1.0" encoding="utf-8"?>
<c:userShapes xmlns:c="http://schemas.openxmlformats.org/drawingml/2006/chart">
  <cdr:relSizeAnchor xmlns:cdr="http://schemas.openxmlformats.org/drawingml/2006/chartDrawing">
    <cdr:from>
      <cdr:x>0.25258</cdr:x>
      <cdr:y>0.48033</cdr:y>
    </cdr:from>
    <cdr:to>
      <cdr:x>0.9956</cdr:x>
      <cdr:y>1</cdr:y>
    </cdr:to>
    <cdr:sp macro="" textlink="">
      <cdr:nvSpPr>
        <cdr:cNvPr id="2" name="ZoneTexte 1"/>
        <cdr:cNvSpPr txBox="1"/>
      </cdr:nvSpPr>
      <cdr:spPr>
        <a:xfrm xmlns:a="http://schemas.openxmlformats.org/drawingml/2006/main">
          <a:off x="2736304" y="4109219"/>
          <a:ext cx="8049379" cy="29814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0.25258</cdr:x>
      <cdr:y>0.48033</cdr:y>
    </cdr:from>
    <cdr:to>
      <cdr:x>0.9956</cdr:x>
      <cdr:y>1</cdr:y>
    </cdr:to>
    <cdr:sp macro="" textlink="">
      <cdr:nvSpPr>
        <cdr:cNvPr id="2" name="ZoneTexte 1"/>
        <cdr:cNvSpPr txBox="1"/>
      </cdr:nvSpPr>
      <cdr:spPr>
        <a:xfrm xmlns:a="http://schemas.openxmlformats.org/drawingml/2006/main">
          <a:off x="2736304" y="4109219"/>
          <a:ext cx="8049379" cy="29814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dirty="0"/>
        </a:p>
      </cdr:txBody>
    </cdr:sp>
  </cdr:relSizeAnchor>
  <cdr:relSizeAnchor xmlns:cdr="http://schemas.openxmlformats.org/drawingml/2006/chartDrawing">
    <cdr:from>
      <cdr:x>0.04934</cdr:x>
      <cdr:y>0.17408</cdr:y>
    </cdr:from>
    <cdr:to>
      <cdr:x>0.26791</cdr:x>
      <cdr:y>0.39102</cdr:y>
    </cdr:to>
    <cdr:pic>
      <cdr:nvPicPr>
        <cdr:cNvPr id="3" name="Image 2">
          <a:extLst xmlns:a="http://schemas.openxmlformats.org/drawingml/2006/main">
            <a:ext uri="{FF2B5EF4-FFF2-40B4-BE49-F238E27FC236}">
              <a16:creationId xmlns:a16="http://schemas.microsoft.com/office/drawing/2014/main" id="{C13F4CFB-FFEB-44BE-ABBF-AD57713BFA4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34473" y="998759"/>
          <a:ext cx="2367881" cy="124463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A2635-263D-43B8-A996-AA4E6526B2AF}" type="datetimeFigureOut">
              <a:rPr lang="fr-FR" smtClean="0"/>
              <a:t>14/12/2021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E040E-C7C5-4090-B2DF-D1F41A8505C2}" type="slidenum">
              <a:rPr lang="fr-FR" smtClean="0"/>
              <a:t>‹N°›</a:t>
            </a:fld>
            <a:endParaRPr lang="fr-FR"/>
          </a:p>
        </p:txBody>
      </p:sp>
    </p:spTree>
    <p:extLst>
      <p:ext uri="{BB962C8B-B14F-4D97-AF65-F5344CB8AC3E}">
        <p14:creationId xmlns:p14="http://schemas.microsoft.com/office/powerpoint/2010/main" val="2985216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Creative &amp;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2CA3AB2B-189A-4C92-A457-C6A3833631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254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a:extLst>
              <a:ext uri="{FF2B5EF4-FFF2-40B4-BE49-F238E27FC236}">
                <a16:creationId xmlns:a16="http://schemas.microsoft.com/office/drawing/2014/main" id="{E1244B21-D67A-448D-8700-C400FA5C20F2}"/>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95235" name="Espace réservé des commentaires 2">
            <a:extLst>
              <a:ext uri="{FF2B5EF4-FFF2-40B4-BE49-F238E27FC236}">
                <a16:creationId xmlns:a16="http://schemas.microsoft.com/office/drawing/2014/main" id="{3AB4A7F1-8A44-4868-B9B0-350A85BD382C}"/>
              </a:ext>
            </a:extLst>
          </p:cNvPr>
          <p:cNvSpPr>
            <a:spLocks noGrp="1" noChangeArrowheads="1"/>
          </p:cNvSpPr>
          <p:nvPr>
            <p:ph type="body" idx="1"/>
          </p:nvPr>
        </p:nvSpPr>
        <p:spPr bwMode="auto">
          <a:xfrm>
            <a:off x="1063625" y="4932363"/>
            <a:ext cx="4768850" cy="345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fr-FR" altLang="fr-FR" sz="800">
                <a:latin typeface="Arial" panose="020B0604020202020204" pitchFamily="34" charset="0"/>
                <a:cs typeface="Arial" panose="020B0604020202020204" pitchFamily="34" charset="0"/>
              </a:rPr>
              <a:t>17H45 - ESTELLE</a:t>
            </a:r>
          </a:p>
        </p:txBody>
      </p:sp>
      <p:sp>
        <p:nvSpPr>
          <p:cNvPr id="95236" name="Espace réservé du numéro de diapositive 3">
            <a:extLst>
              <a:ext uri="{FF2B5EF4-FFF2-40B4-BE49-F238E27FC236}">
                <a16:creationId xmlns:a16="http://schemas.microsoft.com/office/drawing/2014/main" id="{A090C83A-273C-4402-948C-E6C60A6F4163}"/>
              </a:ext>
            </a:extLst>
          </p:cNvPr>
          <p:cNvSpPr txBox="1">
            <a:spLocks noGrp="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1" tIns="45375" rIns="90751" bIns="45375"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13ABC0C-820C-4A56-B3A4-F6D4D500760D}" type="slidenum">
              <a:rPr lang="fr-FR" altLang="fr-FR"/>
              <a:pPr algn="r" eaLnBrk="1" hangingPunct="1">
                <a:spcBef>
                  <a:spcPct val="0"/>
                </a:spcBef>
              </a:pPr>
              <a:t>20</a:t>
            </a:fld>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a:extLst>
              <a:ext uri="{FF2B5EF4-FFF2-40B4-BE49-F238E27FC236}">
                <a16:creationId xmlns:a16="http://schemas.microsoft.com/office/drawing/2014/main" id="{3D1EEBBC-27D5-4492-9387-85FA387D13E5}"/>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97283" name="Espace réservé des commentaires 2">
            <a:extLst>
              <a:ext uri="{FF2B5EF4-FFF2-40B4-BE49-F238E27FC236}">
                <a16:creationId xmlns:a16="http://schemas.microsoft.com/office/drawing/2014/main" id="{D2C44EB6-825B-4B55-8A65-6A595BD5EDB9}"/>
              </a:ext>
            </a:extLst>
          </p:cNvPr>
          <p:cNvSpPr>
            <a:spLocks noGrp="1" noChangeArrowheads="1"/>
          </p:cNvSpPr>
          <p:nvPr>
            <p:ph type="body" idx="1"/>
          </p:nvPr>
        </p:nvSpPr>
        <p:spPr bwMode="auto">
          <a:xfrm>
            <a:off x="1063625" y="5365750"/>
            <a:ext cx="4679950" cy="2663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fr-FR" altLang="fr-FR" sz="800">
                <a:latin typeface="Arial" panose="020B0604020202020204" pitchFamily="34" charset="0"/>
                <a:cs typeface="Arial" panose="020B0604020202020204" pitchFamily="34" charset="0"/>
              </a:rPr>
              <a:t>17H45 - ESTELLE</a:t>
            </a:r>
          </a:p>
        </p:txBody>
      </p:sp>
      <p:sp>
        <p:nvSpPr>
          <p:cNvPr id="97284" name="Espace réservé du numéro de diapositive 3">
            <a:extLst>
              <a:ext uri="{FF2B5EF4-FFF2-40B4-BE49-F238E27FC236}">
                <a16:creationId xmlns:a16="http://schemas.microsoft.com/office/drawing/2014/main" id="{BB712569-080C-4B4B-BED9-491D882DA0A3}"/>
              </a:ext>
            </a:extLst>
          </p:cNvPr>
          <p:cNvSpPr txBox="1">
            <a:spLocks noGrp="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1" tIns="45375" rIns="90751" bIns="45375"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2504ED6-5C3F-4E47-B34D-D703D8A3FA1C}" type="slidenum">
              <a:rPr lang="fr-FR" altLang="fr-FR"/>
              <a:pPr algn="r" eaLnBrk="1" hangingPunct="1">
                <a:spcBef>
                  <a:spcPct val="0"/>
                </a:spcBef>
              </a:pPr>
              <a:t>21</a:t>
            </a:fld>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e l'image des diapositives 1">
            <a:extLst>
              <a:ext uri="{FF2B5EF4-FFF2-40B4-BE49-F238E27FC236}">
                <a16:creationId xmlns:a16="http://schemas.microsoft.com/office/drawing/2014/main" id="{38E5F0D3-5C3D-4C8D-92D3-BA9E25D50556}"/>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99331" name="Espace réservé des commentaires 2">
            <a:extLst>
              <a:ext uri="{FF2B5EF4-FFF2-40B4-BE49-F238E27FC236}">
                <a16:creationId xmlns:a16="http://schemas.microsoft.com/office/drawing/2014/main" id="{A84CAD3F-908A-4B85-ADD4-F992F4C74B40}"/>
              </a:ext>
            </a:extLst>
          </p:cNvPr>
          <p:cNvSpPr>
            <a:spLocks noGrp="1" noChangeArrowheads="1"/>
          </p:cNvSpPr>
          <p:nvPr>
            <p:ph type="body" idx="1"/>
          </p:nvPr>
        </p:nvSpPr>
        <p:spPr bwMode="auto">
          <a:xfrm>
            <a:off x="903288" y="4830763"/>
            <a:ext cx="4929187" cy="2693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fr-FR" altLang="fr-FR" sz="800">
                <a:latin typeface="Arial" panose="020B0604020202020204" pitchFamily="34" charset="0"/>
                <a:cs typeface="Arial" panose="020B0604020202020204" pitchFamily="34" charset="0"/>
              </a:rPr>
              <a:t>17H45 - ESTELLE</a:t>
            </a:r>
          </a:p>
        </p:txBody>
      </p:sp>
      <p:sp>
        <p:nvSpPr>
          <p:cNvPr id="99332" name="Espace réservé du numéro de diapositive 3">
            <a:extLst>
              <a:ext uri="{FF2B5EF4-FFF2-40B4-BE49-F238E27FC236}">
                <a16:creationId xmlns:a16="http://schemas.microsoft.com/office/drawing/2014/main" id="{461520F3-C187-4F6F-80C9-F95633AFB590}"/>
              </a:ext>
            </a:extLst>
          </p:cNvPr>
          <p:cNvSpPr txBox="1">
            <a:spLocks noGrp="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1" tIns="45375" rIns="90751" bIns="45375"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475B381-B07C-42DF-ABA8-9628D56D3030}" type="slidenum">
              <a:rPr lang="fr-FR" altLang="fr-FR"/>
              <a:pPr algn="r" eaLnBrk="1" hangingPunct="1">
                <a:spcBef>
                  <a:spcPct val="0"/>
                </a:spcBef>
              </a:pPr>
              <a:t>22</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IDE: 283 M€ contre 67 M€ en 2016 et 182 M€ en 2017</a:t>
            </a:r>
          </a:p>
          <a:p>
            <a:r>
              <a:rPr lang="fr-FR" dirty="0"/>
              <a:t>Les IDE sont principalement concentrés dans trois secteurs : i) les activités financières et d’assurance (965 M EUR, 36,3% du total), ii) l’industrie manufacturière (766 M EUR, 28,8%) – décomposable entre industrie automobile (291 M EUR), pharmaceutique (146 M EUR), alimentaire (143 M EUR) et chimique (86 M EUR) – et iii) les industries extractives (603 M EUR, 22,7%). L’ensemble des quinze autres secteurs ne représente que 10,8% du total (les IDE non-ventilés 1,4% du total).</a:t>
            </a:r>
            <a:endParaRPr lang="x-none" dirty="0"/>
          </a:p>
          <a:p>
            <a:endParaRPr lang="x-none" dirty="0"/>
          </a:p>
          <a:p>
            <a:endParaRPr lang="fr-FR" dirty="0"/>
          </a:p>
        </p:txBody>
      </p:sp>
      <p:sp>
        <p:nvSpPr>
          <p:cNvPr id="4" name="Espace réservé du numéro de diapositive 3"/>
          <p:cNvSpPr>
            <a:spLocks noGrp="1"/>
          </p:cNvSpPr>
          <p:nvPr>
            <p:ph type="sldNum" sz="quarter" idx="10"/>
          </p:nvPr>
        </p:nvSpPr>
        <p:spPr/>
        <p:txBody>
          <a:bodyPr/>
          <a:lstStyle/>
          <a:p>
            <a:fld id="{3F7E040E-C7C5-4090-B2DF-D1F41A8505C2}" type="slidenum">
              <a:rPr lang="fr-FR" smtClean="0"/>
              <a:t>7</a:t>
            </a:fld>
            <a:endParaRPr lang="fr-FR"/>
          </a:p>
        </p:txBody>
      </p:sp>
    </p:spTree>
    <p:extLst>
      <p:ext uri="{BB962C8B-B14F-4D97-AF65-F5344CB8AC3E}">
        <p14:creationId xmlns:p14="http://schemas.microsoft.com/office/powerpoint/2010/main" val="270708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06D8AB1-2715-4142-A62F-19714B72BB29}" type="slidenum">
              <a:rPr lang="fr-FR" smtClean="0"/>
              <a:pPr/>
              <a:t>8</a:t>
            </a:fld>
            <a:endParaRPr lang="fr-FR"/>
          </a:p>
        </p:txBody>
      </p:sp>
    </p:spTree>
    <p:extLst>
      <p:ext uri="{BB962C8B-B14F-4D97-AF65-F5344CB8AC3E}">
        <p14:creationId xmlns:p14="http://schemas.microsoft.com/office/powerpoint/2010/main" val="323453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1F138E-B9D7-40A9-8F86-E1009690F680}"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214755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1F138E-B9D7-40A9-8F86-E1009690F680}"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325718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1F138E-B9D7-40A9-8F86-E1009690F680}"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172031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1F138E-B9D7-40A9-8F86-E1009690F680}"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346407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1F138E-B9D7-40A9-8F86-E1009690F680}"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4010702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600" b="1" dirty="0">
                <a:solidFill>
                  <a:srgbClr val="FF0000"/>
                </a:solidFill>
                <a:ea typeface="Calibri" panose="020F0502020204030204" pitchFamily="34" charset="0"/>
                <a:cs typeface="Arial" panose="020B0604020202020204" pitchFamily="34" charset="0"/>
              </a:rPr>
              <a:t>Energie et Hydrocarbures.</a:t>
            </a:r>
            <a:endParaRPr lang="fr-FR" sz="1600" dirty="0">
              <a:ea typeface="Calibri" panose="020F0502020204030204" pitchFamily="34" charset="0"/>
              <a:cs typeface="Arial" panose="020B0604020202020204" pitchFamily="34" charset="0"/>
            </a:endParaRPr>
          </a:p>
          <a:p>
            <a:pPr>
              <a:lnSpc>
                <a:spcPct val="107000"/>
              </a:lnSpc>
            </a:pPr>
            <a:r>
              <a:rPr lang="fr-FR" sz="1200" b="1" dirty="0">
                <a:solidFill>
                  <a:schemeClr val="accent1">
                    <a:lumMod val="50000"/>
                  </a:schemeClr>
                </a:solidFill>
                <a:ea typeface="Calibri" panose="020F0502020204030204" pitchFamily="34" charset="0"/>
                <a:cs typeface="Arial" panose="020B0604020202020204" pitchFamily="34" charset="0"/>
              </a:rPr>
              <a:t>96%</a:t>
            </a:r>
            <a:r>
              <a:rPr lang="fr-FR" sz="1200" dirty="0">
                <a:solidFill>
                  <a:schemeClr val="accent1">
                    <a:lumMod val="50000"/>
                  </a:schemeClr>
                </a:solidFill>
                <a:ea typeface="Calibri" panose="020F0502020204030204" pitchFamily="34" charset="0"/>
                <a:cs typeface="Arial" panose="020B0604020202020204" pitchFamily="34" charset="0"/>
              </a:rPr>
              <a:t> des recettes de l'Etat en devises provenaient du pétrole et du gaz / </a:t>
            </a:r>
            <a:r>
              <a:rPr lang="fr-FR" sz="1200" b="1" dirty="0">
                <a:solidFill>
                  <a:schemeClr val="accent1">
                    <a:lumMod val="50000"/>
                  </a:schemeClr>
                </a:solidFill>
                <a:ea typeface="Calibri" panose="020F0502020204030204" pitchFamily="34" charset="0"/>
                <a:cs typeface="Arial" panose="020B0604020202020204" pitchFamily="34" charset="0"/>
              </a:rPr>
              <a:t>22 milliards </a:t>
            </a:r>
            <a:r>
              <a:rPr lang="fr-FR" sz="1200" dirty="0">
                <a:solidFill>
                  <a:schemeClr val="accent1">
                    <a:lumMod val="50000"/>
                  </a:schemeClr>
                </a:solidFill>
                <a:ea typeface="Calibri" panose="020F0502020204030204" pitchFamily="34" charset="0"/>
                <a:cs typeface="Arial" panose="020B0604020202020204" pitchFamily="34" charset="0"/>
              </a:rPr>
              <a:t>de dollars de recettes pétrolières en 2020</a:t>
            </a:r>
          </a:p>
          <a:p>
            <a:pPr>
              <a:lnSpc>
                <a:spcPct val="107000"/>
              </a:lnSpc>
            </a:pPr>
            <a:r>
              <a:rPr lang="fr-FR" sz="1200" dirty="0">
                <a:solidFill>
                  <a:schemeClr val="accent1">
                    <a:lumMod val="50000"/>
                  </a:schemeClr>
                </a:solidFill>
                <a:ea typeface="Calibri" panose="020F0502020204030204" pitchFamily="34" charset="0"/>
                <a:cs typeface="Arial" panose="020B0604020202020204" pitchFamily="34" charset="0"/>
              </a:rPr>
              <a:t>Production de </a:t>
            </a:r>
            <a:r>
              <a:rPr lang="fr-FR" sz="1200" b="1" dirty="0">
                <a:solidFill>
                  <a:schemeClr val="accent1">
                    <a:lumMod val="50000"/>
                  </a:schemeClr>
                </a:solidFill>
                <a:ea typeface="Calibri" panose="020F0502020204030204" pitchFamily="34" charset="0"/>
                <a:cs typeface="Arial" panose="020B0604020202020204" pitchFamily="34" charset="0"/>
              </a:rPr>
              <a:t>1 million </a:t>
            </a:r>
            <a:r>
              <a:rPr lang="fr-FR" sz="1200" dirty="0">
                <a:solidFill>
                  <a:schemeClr val="accent1">
                    <a:lumMod val="50000"/>
                  </a:schemeClr>
                </a:solidFill>
                <a:ea typeface="Calibri" panose="020F0502020204030204" pitchFamily="34" charset="0"/>
                <a:cs typeface="Arial" panose="020B0604020202020204" pitchFamily="34" charset="0"/>
              </a:rPr>
              <a:t>de barils de </a:t>
            </a:r>
            <a:r>
              <a:rPr lang="fr-FR" sz="1200" b="1" dirty="0">
                <a:solidFill>
                  <a:schemeClr val="accent1">
                    <a:lumMod val="50000"/>
                  </a:schemeClr>
                </a:solidFill>
                <a:ea typeface="Calibri" panose="020F0502020204030204" pitchFamily="34" charset="0"/>
                <a:cs typeface="Arial" panose="020B0604020202020204" pitchFamily="34" charset="0"/>
              </a:rPr>
              <a:t>pétrole</a:t>
            </a:r>
            <a:r>
              <a:rPr lang="fr-FR" sz="1200" dirty="0">
                <a:solidFill>
                  <a:schemeClr val="accent1">
                    <a:lumMod val="50000"/>
                  </a:schemeClr>
                </a:solidFill>
                <a:ea typeface="Calibri" panose="020F0502020204030204" pitchFamily="34" charset="0"/>
                <a:cs typeface="Arial" panose="020B0604020202020204" pitchFamily="34" charset="0"/>
              </a:rPr>
              <a:t> par jour / </a:t>
            </a:r>
            <a:r>
              <a:rPr lang="fr-FR" sz="1200" b="1" dirty="0">
                <a:solidFill>
                  <a:schemeClr val="accent1">
                    <a:lumMod val="50000"/>
                  </a:schemeClr>
                </a:solidFill>
                <a:ea typeface="Calibri" panose="020F0502020204030204" pitchFamily="34" charset="0"/>
                <a:cs typeface="Arial" panose="020B0604020202020204" pitchFamily="34" charset="0"/>
              </a:rPr>
              <a:t>2ème</a:t>
            </a:r>
            <a:r>
              <a:rPr lang="fr-FR" sz="1200" dirty="0">
                <a:solidFill>
                  <a:schemeClr val="accent1">
                    <a:lumMod val="50000"/>
                  </a:schemeClr>
                </a:solidFill>
                <a:ea typeface="Calibri" panose="020F0502020204030204" pitchFamily="34" charset="0"/>
                <a:cs typeface="Arial" panose="020B0604020202020204" pitchFamily="34" charset="0"/>
              </a:rPr>
              <a:t> plus grand producteur de pétrole en Afrique</a:t>
            </a:r>
          </a:p>
          <a:p>
            <a:pPr>
              <a:lnSpc>
                <a:spcPct val="107000"/>
              </a:lnSpc>
              <a:spcAft>
                <a:spcPts val="0"/>
              </a:spcAft>
            </a:pPr>
            <a:r>
              <a:rPr lang="fr-FR" sz="1200" dirty="0">
                <a:solidFill>
                  <a:schemeClr val="accent1">
                    <a:lumMod val="50000"/>
                  </a:schemeClr>
                </a:solidFill>
                <a:ea typeface="Calibri" panose="020F0502020204030204" pitchFamily="34" charset="0"/>
                <a:cs typeface="Arial" panose="020B0604020202020204" pitchFamily="34" charset="0"/>
              </a:rPr>
              <a:t>Parmi les dix premiers producteurs mondiaux de </a:t>
            </a:r>
            <a:r>
              <a:rPr lang="fr-FR" sz="1200" b="1" dirty="0">
                <a:solidFill>
                  <a:schemeClr val="accent1">
                    <a:lumMod val="50000"/>
                  </a:schemeClr>
                </a:solidFill>
                <a:ea typeface="Calibri" panose="020F0502020204030204" pitchFamily="34" charset="0"/>
                <a:cs typeface="Arial" panose="020B0604020202020204" pitchFamily="34" charset="0"/>
              </a:rPr>
              <a:t>gaz</a:t>
            </a:r>
            <a:r>
              <a:rPr lang="fr-FR" sz="1200" dirty="0">
                <a:solidFill>
                  <a:schemeClr val="accent1">
                    <a:lumMod val="50000"/>
                  </a:schemeClr>
                </a:solidFill>
                <a:ea typeface="Calibri" panose="020F0502020204030204" pitchFamily="34" charset="0"/>
                <a:cs typeface="Arial" panose="020B0604020202020204" pitchFamily="34" charset="0"/>
              </a:rPr>
              <a:t> avec </a:t>
            </a:r>
            <a:r>
              <a:rPr lang="fr-FR" sz="1200" b="1" dirty="0">
                <a:solidFill>
                  <a:schemeClr val="accent1">
                    <a:lumMod val="50000"/>
                  </a:schemeClr>
                </a:solidFill>
                <a:ea typeface="Calibri" panose="020F0502020204030204" pitchFamily="34" charset="0"/>
                <a:cs typeface="Arial" panose="020B0604020202020204" pitchFamily="34" charset="0"/>
              </a:rPr>
              <a:t>2.500 milliards m3 </a:t>
            </a:r>
            <a:r>
              <a:rPr lang="fr-FR" sz="1200" dirty="0">
                <a:solidFill>
                  <a:schemeClr val="accent1">
                    <a:lumMod val="50000"/>
                  </a:schemeClr>
                </a:solidFill>
                <a:ea typeface="Calibri" panose="020F0502020204030204" pitchFamily="34" charset="0"/>
                <a:cs typeface="Arial" panose="020B0604020202020204" pitchFamily="34" charset="0"/>
              </a:rPr>
              <a:t>de gaz de réserves.</a:t>
            </a:r>
          </a:p>
          <a:p>
            <a:pPr>
              <a:lnSpc>
                <a:spcPct val="107000"/>
              </a:lnSpc>
              <a:spcAft>
                <a:spcPts val="0"/>
              </a:spcAft>
            </a:pPr>
            <a:r>
              <a:rPr lang="fr-FR" sz="1200" dirty="0">
                <a:solidFill>
                  <a:schemeClr val="accent1">
                    <a:lumMod val="50000"/>
                  </a:schemeClr>
                </a:solidFill>
              </a:rPr>
              <a:t>Programme d’investissement en 2021 : </a:t>
            </a:r>
            <a:r>
              <a:rPr lang="fr-FR" sz="1200" b="1" dirty="0">
                <a:solidFill>
                  <a:schemeClr val="accent1">
                    <a:lumMod val="50000"/>
                  </a:schemeClr>
                </a:solidFill>
              </a:rPr>
              <a:t>40 milliards de dollars </a:t>
            </a:r>
            <a:r>
              <a:rPr lang="fr-FR" sz="1200" dirty="0">
                <a:solidFill>
                  <a:schemeClr val="accent1">
                    <a:lumMod val="50000"/>
                  </a:schemeClr>
                </a:solidFill>
              </a:rPr>
              <a:t>sur cinq ans par la Sonatrach /Entreprise nationale des hydrocarbures.</a:t>
            </a:r>
            <a:endParaRPr lang="fr-FR" sz="1200" dirty="0">
              <a:solidFill>
                <a:schemeClr val="accent1">
                  <a:lumMod val="50000"/>
                </a:schemeClr>
              </a:solidFill>
              <a:ea typeface="Calibri" panose="020F0502020204030204" pitchFamily="34" charset="0"/>
              <a:cs typeface="Arial" panose="020B0604020202020204" pitchFamily="34" charset="0"/>
            </a:endParaRPr>
          </a:p>
          <a:p>
            <a:pPr>
              <a:lnSpc>
                <a:spcPct val="107000"/>
              </a:lnSpc>
              <a:spcAft>
                <a:spcPts val="0"/>
              </a:spcAft>
            </a:pPr>
            <a:r>
              <a:rPr lang="fr-FR" sz="1100" dirty="0">
                <a:ea typeface="Calibri" panose="020F0502020204030204" pitchFamily="34" charset="0"/>
                <a:cs typeface="Arial" panose="020B0604020202020204" pitchFamily="34" charset="0"/>
              </a:rPr>
              <a:t> </a:t>
            </a:r>
          </a:p>
          <a:p>
            <a:pPr>
              <a:lnSpc>
                <a:spcPct val="107000"/>
              </a:lnSpc>
              <a:spcAft>
                <a:spcPts val="800"/>
              </a:spcAft>
            </a:pPr>
            <a:r>
              <a:rPr lang="fr-FR" sz="1600" b="1" dirty="0">
                <a:solidFill>
                  <a:srgbClr val="FF0000"/>
                </a:solidFill>
                <a:ea typeface="Calibri" panose="020F0502020204030204" pitchFamily="34" charset="0"/>
                <a:cs typeface="Arial" panose="020B0604020202020204" pitchFamily="34" charset="0"/>
              </a:rPr>
              <a:t>Energies</a:t>
            </a:r>
            <a:r>
              <a:rPr lang="fr-FR" sz="1200" b="1" dirty="0">
                <a:solidFill>
                  <a:srgbClr val="FF0000"/>
                </a:solidFill>
                <a:ea typeface="Calibri" panose="020F0502020204030204" pitchFamily="34" charset="0"/>
                <a:cs typeface="Arial" panose="020B0604020202020204" pitchFamily="34" charset="0"/>
              </a:rPr>
              <a:t> Renouvelables et de l’Efficacité Energétique.</a:t>
            </a:r>
            <a:endParaRPr lang="fr-FR" sz="1200" dirty="0">
              <a:ea typeface="Calibri" panose="020F0502020204030204" pitchFamily="34" charset="0"/>
              <a:cs typeface="Arial" panose="020B0604020202020204" pitchFamily="34" charset="0"/>
            </a:endParaRPr>
          </a:p>
          <a:p>
            <a:pPr algn="just">
              <a:lnSpc>
                <a:spcPct val="107000"/>
              </a:lnSpc>
              <a:spcAft>
                <a:spcPts val="0"/>
              </a:spcAft>
            </a:pPr>
            <a:r>
              <a:rPr lang="fr-FR" sz="1200" dirty="0">
                <a:solidFill>
                  <a:schemeClr val="accent1">
                    <a:lumMod val="50000"/>
                  </a:schemeClr>
                </a:solidFill>
                <a:ea typeface="Calibri" panose="020F0502020204030204" pitchFamily="34" charset="0"/>
                <a:cs typeface="Arial" panose="020B0604020202020204" pitchFamily="34" charset="0"/>
              </a:rPr>
              <a:t>Programme de développement des énergies renouvelables prévoyant la production de </a:t>
            </a:r>
            <a:r>
              <a:rPr lang="fr-FR" sz="1200" b="1" dirty="0">
                <a:solidFill>
                  <a:schemeClr val="accent1">
                    <a:lumMod val="50000"/>
                  </a:schemeClr>
                </a:solidFill>
                <a:ea typeface="Calibri" panose="020F0502020204030204" pitchFamily="34" charset="0"/>
                <a:cs typeface="Arial" panose="020B0604020202020204" pitchFamily="34" charset="0"/>
              </a:rPr>
              <a:t>15.000 MW </a:t>
            </a:r>
            <a:r>
              <a:rPr lang="fr-FR" sz="1200" dirty="0">
                <a:solidFill>
                  <a:schemeClr val="accent1">
                    <a:lumMod val="50000"/>
                  </a:schemeClr>
                </a:solidFill>
                <a:ea typeface="Calibri" panose="020F0502020204030204" pitchFamily="34" charset="0"/>
                <a:cs typeface="Arial" panose="020B0604020202020204" pitchFamily="34" charset="0"/>
              </a:rPr>
              <a:t>électricité à l’horizon 2035, dont </a:t>
            </a:r>
            <a:r>
              <a:rPr lang="fr-FR" sz="1200" b="1" dirty="0">
                <a:solidFill>
                  <a:schemeClr val="accent1">
                    <a:lumMod val="50000"/>
                  </a:schemeClr>
                </a:solidFill>
                <a:ea typeface="Calibri" panose="020F0502020204030204" pitchFamily="34" charset="0"/>
                <a:cs typeface="Arial" panose="020B0604020202020204" pitchFamily="34" charset="0"/>
              </a:rPr>
              <a:t>4.000 MW </a:t>
            </a:r>
            <a:r>
              <a:rPr lang="fr-FR" sz="1200" dirty="0">
                <a:solidFill>
                  <a:schemeClr val="accent1">
                    <a:lumMod val="50000"/>
                  </a:schemeClr>
                </a:solidFill>
                <a:ea typeface="Calibri" panose="020F0502020204030204" pitchFamily="34" charset="0"/>
                <a:cs typeface="Arial" panose="020B0604020202020204" pitchFamily="34" charset="0"/>
              </a:rPr>
              <a:t>d’ici à 2024 à travers la création de partenariats gagnant-gagnant avec les pays jouissant d'une grande expérience en la matière.</a:t>
            </a:r>
          </a:p>
          <a:p>
            <a:pPr algn="just">
              <a:lnSpc>
                <a:spcPct val="107000"/>
              </a:lnSpc>
              <a:spcAft>
                <a:spcPts val="0"/>
              </a:spcAft>
            </a:pPr>
            <a:r>
              <a:rPr lang="fr-FR" sz="1200" dirty="0">
                <a:solidFill>
                  <a:schemeClr val="accent1">
                    <a:lumMod val="50000"/>
                  </a:schemeClr>
                </a:solidFill>
                <a:ea typeface="Calibri" panose="020F0502020204030204" pitchFamily="34" charset="0"/>
                <a:cs typeface="Arial" panose="020B0604020202020204" pitchFamily="34" charset="0"/>
              </a:rPr>
              <a:t>Coût du projet : </a:t>
            </a:r>
            <a:r>
              <a:rPr lang="fr-FR" sz="1200" b="1" dirty="0">
                <a:solidFill>
                  <a:schemeClr val="accent1">
                    <a:lumMod val="50000"/>
                  </a:schemeClr>
                </a:solidFill>
                <a:ea typeface="Calibri" panose="020F0502020204030204" pitchFamily="34" charset="0"/>
                <a:cs typeface="Arial" panose="020B0604020202020204" pitchFamily="34" charset="0"/>
              </a:rPr>
              <a:t>3,6 milliards </a:t>
            </a:r>
            <a:r>
              <a:rPr lang="fr-FR" sz="1200" dirty="0">
                <a:solidFill>
                  <a:schemeClr val="accent1">
                    <a:lumMod val="50000"/>
                  </a:schemeClr>
                </a:solidFill>
                <a:ea typeface="Calibri" panose="020F0502020204030204" pitchFamily="34" charset="0"/>
                <a:cs typeface="Arial" panose="020B0604020202020204" pitchFamily="34" charset="0"/>
              </a:rPr>
              <a:t>de dollars à l’État, l’équivalent de près de 390 milliards de dinars algériens.</a:t>
            </a:r>
          </a:p>
          <a:p>
            <a:pPr algn="just">
              <a:lnSpc>
                <a:spcPct val="107000"/>
              </a:lnSpc>
              <a:spcAft>
                <a:spcPts val="0"/>
              </a:spcAft>
            </a:pPr>
            <a:r>
              <a:rPr lang="fr-FR" sz="1200" dirty="0">
                <a:ea typeface="Calibri" panose="020F0502020204030204" pitchFamily="34" charset="0"/>
                <a:cs typeface="Arial" panose="020B0604020202020204" pitchFamily="34" charset="0"/>
              </a:rPr>
              <a:t> </a:t>
            </a:r>
          </a:p>
          <a:p>
            <a:r>
              <a:rPr lang="fr-FR" sz="1600" b="1" dirty="0">
                <a:solidFill>
                  <a:srgbClr val="FF0000"/>
                </a:solidFill>
                <a:ea typeface="Times New Roman" panose="02020603050405020304" pitchFamily="18" charset="0"/>
                <a:cs typeface="Times New Roman" panose="02020603050405020304" pitchFamily="18" charset="0"/>
              </a:rPr>
              <a:t>Le Secteur des Mines et Carrières.</a:t>
            </a:r>
            <a:endParaRPr lang="fr-FR" sz="1600" i="1" dirty="0">
              <a:ea typeface="Times New Roman" panose="02020603050405020304" pitchFamily="18" charset="0"/>
              <a:cs typeface="Times New Roman" panose="02020603050405020304" pitchFamily="18" charset="0"/>
            </a:endParaRPr>
          </a:p>
          <a:p>
            <a:r>
              <a:rPr lang="fr-FR" sz="1100" b="1" dirty="0">
                <a:solidFill>
                  <a:srgbClr val="FF0000"/>
                </a:solidFill>
                <a:ea typeface="Times New Roman" panose="02020603050405020304" pitchFamily="18" charset="0"/>
                <a:cs typeface="Times New Roman" panose="02020603050405020304" pitchFamily="18" charset="0"/>
              </a:rPr>
              <a:t> </a:t>
            </a:r>
            <a:endParaRPr lang="fr-FR" sz="1100" i="1" dirty="0">
              <a:ea typeface="Times New Roman" panose="02020603050405020304" pitchFamily="18" charset="0"/>
              <a:cs typeface="Times New Roman" panose="02020603050405020304" pitchFamily="18" charset="0"/>
            </a:endParaRPr>
          </a:p>
          <a:p>
            <a:r>
              <a:rPr lang="fr-FR" sz="1200" dirty="0">
                <a:solidFill>
                  <a:schemeClr val="accent1">
                    <a:lumMod val="50000"/>
                  </a:schemeClr>
                </a:solidFill>
                <a:ea typeface="Times New Roman" panose="02020603050405020304" pitchFamily="18" charset="0"/>
                <a:cs typeface="Times New Roman" panose="02020603050405020304" pitchFamily="18" charset="0"/>
              </a:rPr>
              <a:t>La production de ciment de l’Algérie atteindra </a:t>
            </a:r>
            <a:r>
              <a:rPr lang="fr-FR" sz="1200" b="1" dirty="0">
                <a:solidFill>
                  <a:schemeClr val="accent1">
                    <a:lumMod val="50000"/>
                  </a:schemeClr>
                </a:solidFill>
                <a:ea typeface="Times New Roman" panose="02020603050405020304" pitchFamily="18" charset="0"/>
                <a:cs typeface="Times New Roman" panose="02020603050405020304" pitchFamily="18" charset="0"/>
              </a:rPr>
              <a:t>40 millions</a:t>
            </a:r>
            <a:r>
              <a:rPr lang="fr-FR" sz="1200" dirty="0">
                <a:solidFill>
                  <a:schemeClr val="accent1">
                    <a:lumMod val="50000"/>
                  </a:schemeClr>
                </a:solidFill>
                <a:ea typeface="Times New Roman" panose="02020603050405020304" pitchFamily="18" charset="0"/>
                <a:cs typeface="Times New Roman" panose="02020603050405020304" pitchFamily="18" charset="0"/>
              </a:rPr>
              <a:t> de tonnes par an en 2020 dont </a:t>
            </a:r>
            <a:r>
              <a:rPr lang="fr-FR" sz="1200" b="1" dirty="0">
                <a:solidFill>
                  <a:schemeClr val="accent1">
                    <a:lumMod val="50000"/>
                  </a:schemeClr>
                </a:solidFill>
                <a:ea typeface="Times New Roman" panose="02020603050405020304" pitchFamily="18" charset="0"/>
                <a:cs typeface="Times New Roman" panose="02020603050405020304" pitchFamily="18" charset="0"/>
              </a:rPr>
              <a:t>2 M tonnes d’export</a:t>
            </a:r>
            <a:r>
              <a:rPr lang="fr-FR" sz="1200" dirty="0">
                <a:solidFill>
                  <a:schemeClr val="accent1">
                    <a:lumMod val="50000"/>
                  </a:schemeClr>
                </a:solidFill>
                <a:ea typeface="Times New Roman" panose="02020603050405020304" pitchFamily="18" charset="0"/>
                <a:cs typeface="Times New Roman" panose="02020603050405020304" pitchFamily="18" charset="0"/>
              </a:rPr>
              <a:t>.</a:t>
            </a:r>
            <a:endParaRPr lang="fr-FR" sz="1200" i="1" dirty="0">
              <a:solidFill>
                <a:schemeClr val="accent1">
                  <a:lumMod val="50000"/>
                </a:schemeClr>
              </a:solidFill>
              <a:ea typeface="Times New Roman" panose="02020603050405020304" pitchFamily="18" charset="0"/>
              <a:cs typeface="Times New Roman" panose="02020603050405020304" pitchFamily="18" charset="0"/>
            </a:endParaRPr>
          </a:p>
          <a:p>
            <a:r>
              <a:rPr lang="fr-FR" sz="1200" b="1" dirty="0">
                <a:solidFill>
                  <a:schemeClr val="accent1">
                    <a:lumMod val="50000"/>
                  </a:schemeClr>
                </a:solidFill>
                <a:ea typeface="Times New Roman" panose="02020603050405020304" pitchFamily="18" charset="0"/>
                <a:cs typeface="Times New Roman" panose="02020603050405020304" pitchFamily="18" charset="0"/>
              </a:rPr>
              <a:t>1 440 </a:t>
            </a:r>
            <a:r>
              <a:rPr lang="fr-FR" sz="1200" dirty="0">
                <a:solidFill>
                  <a:schemeClr val="accent1">
                    <a:lumMod val="50000"/>
                  </a:schemeClr>
                </a:solidFill>
                <a:ea typeface="Times New Roman" panose="02020603050405020304" pitchFamily="18" charset="0"/>
                <a:cs typeface="Times New Roman" panose="02020603050405020304" pitchFamily="18" charset="0"/>
              </a:rPr>
              <a:t>sites miniers répartis sur les 48 wilayas. </a:t>
            </a:r>
            <a:endParaRPr lang="fr-FR" sz="1200" i="1" dirty="0">
              <a:solidFill>
                <a:schemeClr val="accent1">
                  <a:lumMod val="50000"/>
                </a:schemeClr>
              </a:solidFill>
              <a:ea typeface="Times New Roman" panose="02020603050405020304" pitchFamily="18" charset="0"/>
              <a:cs typeface="Times New Roman" panose="02020603050405020304" pitchFamily="18" charset="0"/>
            </a:endParaRPr>
          </a:p>
          <a:p>
            <a:pPr algn="justLow">
              <a:spcAft>
                <a:spcPts val="0"/>
              </a:spcAft>
            </a:pPr>
            <a:r>
              <a:rPr lang="fr-FR" sz="1200" b="1" dirty="0">
                <a:solidFill>
                  <a:schemeClr val="accent1">
                    <a:lumMod val="50000"/>
                  </a:schemeClr>
                </a:solidFill>
                <a:ea typeface="Times New Roman" panose="02020603050405020304" pitchFamily="18" charset="0"/>
              </a:rPr>
              <a:t>903 </a:t>
            </a:r>
            <a:r>
              <a:rPr lang="fr-FR" sz="1200" dirty="0">
                <a:solidFill>
                  <a:schemeClr val="accent1">
                    <a:lumMod val="50000"/>
                  </a:schemeClr>
                </a:solidFill>
                <a:ea typeface="Times New Roman" panose="02020603050405020304" pitchFamily="18" charset="0"/>
              </a:rPr>
              <a:t>carrières de granulats qui produisent 57,24 millions de m3 d’agrégats.</a:t>
            </a:r>
          </a:p>
          <a:p>
            <a:pPr algn="justLow">
              <a:spcAft>
                <a:spcPts val="0"/>
              </a:spcAft>
            </a:pPr>
            <a:r>
              <a:rPr lang="fr-FR" sz="1200" b="1" dirty="0">
                <a:solidFill>
                  <a:schemeClr val="accent1">
                    <a:lumMod val="50000"/>
                  </a:schemeClr>
                </a:solidFill>
                <a:ea typeface="Times New Roman" panose="02020603050405020304" pitchFamily="18" charset="0"/>
              </a:rPr>
              <a:t>17,48</a:t>
            </a:r>
            <a:r>
              <a:rPr lang="fr-FR" sz="1200" dirty="0">
                <a:solidFill>
                  <a:schemeClr val="accent1">
                    <a:lumMod val="50000"/>
                  </a:schemeClr>
                </a:solidFill>
                <a:ea typeface="Times New Roman" panose="02020603050405020304" pitchFamily="18" charset="0"/>
              </a:rPr>
              <a:t> millions de m3 de sable concassé.</a:t>
            </a:r>
          </a:p>
          <a:p>
            <a:pPr algn="justLow">
              <a:spcAft>
                <a:spcPts val="0"/>
              </a:spcAft>
            </a:pPr>
            <a:r>
              <a:rPr lang="fr-FR" sz="1200" b="1" dirty="0">
                <a:solidFill>
                  <a:schemeClr val="accent1">
                    <a:lumMod val="50000"/>
                  </a:schemeClr>
                </a:solidFill>
                <a:ea typeface="Times New Roman" panose="02020603050405020304" pitchFamily="18" charset="0"/>
              </a:rPr>
              <a:t>1984</a:t>
            </a:r>
            <a:r>
              <a:rPr lang="fr-FR" sz="1200" dirty="0">
                <a:solidFill>
                  <a:schemeClr val="accent1">
                    <a:lumMod val="50000"/>
                  </a:schemeClr>
                </a:solidFill>
                <a:ea typeface="Times New Roman" panose="02020603050405020304" pitchFamily="18" charset="0"/>
              </a:rPr>
              <a:t> permis miniers en vigueur.</a:t>
            </a:r>
          </a:p>
          <a:p>
            <a:pPr algn="justLow">
              <a:spcAft>
                <a:spcPts val="0"/>
              </a:spcAft>
            </a:pPr>
            <a:endParaRPr lang="fr-FR" sz="1200" dirty="0">
              <a:solidFill>
                <a:schemeClr val="accent1">
                  <a:lumMod val="50000"/>
                </a:schemeClr>
              </a:solidFill>
              <a:ea typeface="Times New Roman" panose="02020603050405020304" pitchFamily="18" charset="0"/>
            </a:endParaRPr>
          </a:p>
          <a:p>
            <a:r>
              <a:rPr lang="fr-FR" sz="1200" dirty="0">
                <a:solidFill>
                  <a:schemeClr val="accent1">
                    <a:lumMod val="50000"/>
                  </a:schemeClr>
                </a:solidFill>
              </a:rPr>
              <a:t>Important projet en 2021 : Exploitation des deux gisements </a:t>
            </a:r>
            <a:r>
              <a:rPr lang="fr-FR" sz="1200" dirty="0" err="1">
                <a:solidFill>
                  <a:schemeClr val="accent1">
                    <a:lumMod val="50000"/>
                  </a:schemeClr>
                </a:solidFill>
              </a:rPr>
              <a:t>Ghar</a:t>
            </a:r>
            <a:r>
              <a:rPr lang="fr-FR" sz="1200" dirty="0">
                <a:solidFill>
                  <a:schemeClr val="accent1">
                    <a:lumMod val="50000"/>
                  </a:schemeClr>
                </a:solidFill>
              </a:rPr>
              <a:t>-Djebilet d’Oued </a:t>
            </a:r>
            <a:r>
              <a:rPr lang="fr-FR" sz="1200" dirty="0" err="1">
                <a:solidFill>
                  <a:schemeClr val="accent1">
                    <a:lumMod val="50000"/>
                  </a:schemeClr>
                </a:solidFill>
              </a:rPr>
              <a:t>Amizour</a:t>
            </a:r>
            <a:endParaRPr lang="fr-FR" sz="1200" dirty="0">
              <a:solidFill>
                <a:schemeClr val="accent1">
                  <a:lumMod val="50000"/>
                </a:schemeClr>
              </a:solidFill>
            </a:endParaRPr>
          </a:p>
          <a:p>
            <a:r>
              <a:rPr lang="fr-FR" sz="1200" dirty="0">
                <a:solidFill>
                  <a:schemeClr val="accent1">
                    <a:lumMod val="50000"/>
                  </a:schemeClr>
                </a:solidFill>
              </a:rPr>
              <a:t>Le gisement de </a:t>
            </a:r>
            <a:r>
              <a:rPr lang="fr-FR" sz="1200" dirty="0" err="1">
                <a:solidFill>
                  <a:schemeClr val="accent1">
                    <a:lumMod val="50000"/>
                  </a:schemeClr>
                </a:solidFill>
              </a:rPr>
              <a:t>Ghar</a:t>
            </a:r>
            <a:r>
              <a:rPr lang="fr-FR" sz="1200">
                <a:solidFill>
                  <a:schemeClr val="accent1">
                    <a:lumMod val="50000"/>
                  </a:schemeClr>
                </a:solidFill>
              </a:rPr>
              <a:t>-Djebilet (</a:t>
            </a:r>
            <a:r>
              <a:rPr lang="fr-FR" sz="1200" b="1">
                <a:solidFill>
                  <a:schemeClr val="accent1">
                    <a:lumMod val="50000"/>
                  </a:schemeClr>
                </a:solidFill>
              </a:rPr>
              <a:t>170 km Sud-ouest de Tindouf</a:t>
            </a:r>
            <a:r>
              <a:rPr lang="fr-FR" sz="1200">
                <a:solidFill>
                  <a:schemeClr val="accent1">
                    <a:lumMod val="50000"/>
                  </a:schemeClr>
                </a:solidFill>
              </a:rPr>
              <a:t>), l’un des plus importants au monde, s’étend sur une superficie de </a:t>
            </a:r>
            <a:r>
              <a:rPr lang="fr-FR" sz="1200" b="1">
                <a:solidFill>
                  <a:schemeClr val="accent1">
                    <a:lumMod val="50000"/>
                  </a:schemeClr>
                </a:solidFill>
              </a:rPr>
              <a:t>131 km2 </a:t>
            </a:r>
            <a:r>
              <a:rPr lang="fr-FR" sz="1200">
                <a:solidFill>
                  <a:schemeClr val="accent1">
                    <a:lumMod val="50000"/>
                  </a:schemeClr>
                </a:solidFill>
              </a:rPr>
              <a:t>et offre une réserve estimée à </a:t>
            </a:r>
            <a:r>
              <a:rPr lang="fr-FR" sz="1200" b="1">
                <a:solidFill>
                  <a:schemeClr val="accent1">
                    <a:lumMod val="50000"/>
                  </a:schemeClr>
                </a:solidFill>
              </a:rPr>
              <a:t>2 milliards de tonnes.</a:t>
            </a:r>
            <a:endParaRPr lang="fr-FR" sz="1200" b="1">
              <a:solidFill>
                <a:schemeClr val="accent1">
                  <a:lumMod val="50000"/>
                </a:schemeClr>
              </a:solidFill>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F7E040E-C7C5-4090-B2DF-D1F41A8505C2}" type="slidenum">
              <a:rPr lang="fr-FR" smtClean="0"/>
              <a:t>16</a:t>
            </a:fld>
            <a:endParaRPr lang="fr-FR"/>
          </a:p>
        </p:txBody>
      </p:sp>
    </p:spTree>
    <p:extLst>
      <p:ext uri="{BB962C8B-B14F-4D97-AF65-F5344CB8AC3E}">
        <p14:creationId xmlns:p14="http://schemas.microsoft.com/office/powerpoint/2010/main" val="231852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81CF593-2726-457E-9BD2-A7BAC5185CD9}"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531314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81CF593-2726-457E-9BD2-A7BAC5185CD9}"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232757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81CF593-2726-457E-9BD2-A7BAC5185CD9}"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83273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90" y="121772"/>
            <a:ext cx="9797831" cy="738664"/>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90" y="845047"/>
            <a:ext cx="9797831" cy="480131"/>
          </a:xfrm>
        </p:spPr>
        <p:txBody>
          <a:bodyPr wrap="square">
            <a:spAutoFit/>
          </a:bodyPr>
          <a:lstStyle>
            <a:lvl1pPr marL="0" indent="0" algn="l">
              <a:buNone/>
              <a:defRPr sz="2800">
                <a:solidFill>
                  <a:schemeClr val="accent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grpSp>
        <p:nvGrpSpPr>
          <p:cNvPr id="6" name="Group 5"/>
          <p:cNvGrpSpPr/>
          <p:nvPr userDrawn="1"/>
        </p:nvGrpSpPr>
        <p:grpSpPr>
          <a:xfrm>
            <a:off x="328172"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Calibri Light" panose="020F0302020204030204" pitchFamily="34" charset="0"/>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sp>
        <p:nvSpPr>
          <p:cNvPr id="10" name="Slide Number Placeholder 5"/>
          <p:cNvSpPr>
            <a:spLocks noGrp="1"/>
          </p:cNvSpPr>
          <p:nvPr>
            <p:ph type="sldNum" sz="quarter" idx="12"/>
          </p:nvPr>
        </p:nvSpPr>
        <p:spPr>
          <a:xfrm>
            <a:off x="328172"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‹N°›</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0488488" y="229540"/>
            <a:ext cx="1627773" cy="451143"/>
          </a:xfrm>
          <a:prstGeom prst="rect">
            <a:avLst/>
          </a:prstGeom>
        </p:spPr>
      </p:pic>
      <p:sp>
        <p:nvSpPr>
          <p:cNvPr id="13" name="Rectangle 12"/>
          <p:cNvSpPr/>
          <p:nvPr userDrawn="1"/>
        </p:nvSpPr>
        <p:spPr>
          <a:xfrm>
            <a:off x="10522769" y="95859"/>
            <a:ext cx="1593495"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FAA1CCD-60C5-486B-ACAD-47D83FA9ECF8}"/>
              </a:ext>
            </a:extLst>
          </p:cNvPr>
          <p:cNvSpPr/>
          <p:nvPr userDrawn="1"/>
        </p:nvSpPr>
        <p:spPr>
          <a:xfrm>
            <a:off x="119336" y="6021290"/>
            <a:ext cx="936104" cy="707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8085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81CF593-2726-457E-9BD2-A7BAC5185CD9}"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1124947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81CF593-2726-457E-9BD2-A7BAC5185CD9}"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28504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81CF593-2726-457E-9BD2-A7BAC5185CD9}" type="datetimeFigureOut">
              <a:rPr lang="fr-FR" smtClean="0"/>
              <a:t>14/12/2021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376617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81CF593-2726-457E-9BD2-A7BAC5185CD9}" type="datetimeFigureOut">
              <a:rPr lang="fr-FR" smtClean="0"/>
              <a:t>14/12/2021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618196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81CF593-2726-457E-9BD2-A7BAC5185CD9}" type="datetimeFigureOut">
              <a:rPr lang="fr-FR" smtClean="0"/>
              <a:t>14/12/2021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226739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81CF593-2726-457E-9BD2-A7BAC5185CD9}" type="datetimeFigureOut">
              <a:rPr lang="fr-FR" smtClean="0"/>
              <a:t>14/12/2021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3267872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81CF593-2726-457E-9BD2-A7BAC5185CD9}" type="datetimeFigureOut">
              <a:rPr lang="fr-FR" smtClean="0"/>
              <a:t>14/12/2021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399048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81CF593-2726-457E-9BD2-A7BAC5185CD9}" type="datetimeFigureOut">
              <a:rPr lang="fr-FR" smtClean="0"/>
              <a:t>14/12/2021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0102EE-E972-43A2-8664-385FAB58EBF2}" type="slidenum">
              <a:rPr lang="fr-FR" smtClean="0"/>
              <a:t>‹N°›</a:t>
            </a:fld>
            <a:endParaRPr lang="fr-FR"/>
          </a:p>
        </p:txBody>
      </p:sp>
    </p:spTree>
    <p:extLst>
      <p:ext uri="{BB962C8B-B14F-4D97-AF65-F5344CB8AC3E}">
        <p14:creationId xmlns:p14="http://schemas.microsoft.com/office/powerpoint/2010/main" val="421820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CF593-2726-457E-9BD2-A7BAC5185CD9}" type="datetimeFigureOut">
              <a:rPr lang="fr-FR" smtClean="0"/>
              <a:t>14/12/2021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102EE-E972-43A2-8664-385FAB58EBF2}" type="slidenum">
              <a:rPr lang="fr-FR" smtClean="0"/>
              <a:t>‹N°›</a:t>
            </a:fld>
            <a:endParaRPr lang="fr-FR"/>
          </a:p>
        </p:txBody>
      </p:sp>
    </p:spTree>
    <p:extLst>
      <p:ext uri="{BB962C8B-B14F-4D97-AF65-F5344CB8AC3E}">
        <p14:creationId xmlns:p14="http://schemas.microsoft.com/office/powerpoint/2010/main" val="3456538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hyperlink" Target="https://drive.google.com/file/d/1RUTS_ZZtNk76UzzpNh_fvGsNMVAii-WR/view?usp=sh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2.xml"/><Relationship Id="rId11" Type="http://schemas.openxmlformats.org/officeDocument/2006/relationships/image" Target="../media/image28.png"/><Relationship Id="rId5" Type="http://schemas.openxmlformats.org/officeDocument/2006/relationships/chart" Target="../charts/chart1.xml"/><Relationship Id="rId10" Type="http://schemas.openxmlformats.org/officeDocument/2006/relationships/image" Target="../media/image27.jpeg"/><Relationship Id="rId4" Type="http://schemas.openxmlformats.org/officeDocument/2006/relationships/image" Target="../media/image8.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ACD1B92B-50F4-452D-A9C6-4B1B872338C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E0F3AF3-91A9-4503-9B36-D908B448EF4D}"/>
              </a:ext>
            </a:extLst>
          </p:cNvPr>
          <p:cNvSpPr/>
          <p:nvPr/>
        </p:nvSpPr>
        <p:spPr>
          <a:xfrm>
            <a:off x="0" y="2377973"/>
            <a:ext cx="12192000" cy="2198080"/>
          </a:xfrm>
          <a:prstGeom prst="rect">
            <a:avLst/>
          </a:prstGeom>
          <a:solidFill>
            <a:srgbClr val="08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 de texte 2"/>
          <p:cNvSpPr txBox="1">
            <a:spLocks noChangeArrowheads="1"/>
          </p:cNvSpPr>
          <p:nvPr/>
        </p:nvSpPr>
        <p:spPr bwMode="auto">
          <a:xfrm>
            <a:off x="2906284" y="2817016"/>
            <a:ext cx="9069137" cy="1589217"/>
          </a:xfrm>
          <a:prstGeom prst="rect">
            <a:avLst/>
          </a:prstGeom>
          <a:noFill/>
          <a:ln w="9525">
            <a:noFill/>
            <a:miter lim="800000"/>
            <a:headEnd/>
            <a:tailEnd/>
          </a:ln>
        </p:spPr>
        <p:txBody>
          <a:bodyPr rot="0" vert="horz" wrap="square" lIns="91440" tIns="45720" rIns="91440" bIns="45720" anchor="t" anchorCtr="0">
            <a:noAutofit/>
          </a:bodyPr>
          <a:lstStyle/>
          <a:p>
            <a:r>
              <a:rPr lang="fr-FR" sz="2800" b="1" dirty="0">
                <a:solidFill>
                  <a:schemeClr val="bg1"/>
                </a:solidFill>
                <a:latin typeface="Arial" panose="020B0604020202020204" pitchFamily="34" charset="0"/>
                <a:cs typeface="Arial" panose="020B0604020202020204" pitchFamily="34" charset="0"/>
              </a:rPr>
              <a:t>Algérie, s’informer pour mieux identifier les opportunités… </a:t>
            </a:r>
            <a:endParaRPr lang="pt-BR" sz="2800" b="1" dirty="0">
              <a:solidFill>
                <a:schemeClr val="bg1"/>
              </a:solidFill>
              <a:latin typeface="Arial" panose="020B0604020202020204" pitchFamily="34" charset="0"/>
              <a:cs typeface="Arial" panose="020B0604020202020204" pitchFamily="34" charset="0"/>
            </a:endParaRPr>
          </a:p>
          <a:p>
            <a:pPr algn="r"/>
            <a:r>
              <a:rPr lang="pt-BR" sz="3200" b="1" dirty="0">
                <a:solidFill>
                  <a:schemeClr val="bg1"/>
                </a:solidFill>
                <a:latin typeface="Calibri" panose="020F0502020204030204" pitchFamily="34" charset="0"/>
                <a:cs typeface="Calibri" panose="020F0502020204030204" pitchFamily="34" charset="0"/>
              </a:rPr>
              <a:t>               </a:t>
            </a:r>
            <a:r>
              <a:rPr lang="pt-BR" sz="2133" b="1" dirty="0">
                <a:solidFill>
                  <a:schemeClr val="bg1"/>
                </a:solidFill>
                <a:latin typeface="Arial Rounded MT Bold" panose="020F0704030504030204" pitchFamily="34" charset="0"/>
                <a:cs typeface="Calibri" panose="020F0502020204030204" pitchFamily="34" charset="0"/>
              </a:rPr>
              <a:t>Octobre 2021</a:t>
            </a:r>
          </a:p>
        </p:txBody>
      </p:sp>
      <p:sp>
        <p:nvSpPr>
          <p:cNvPr id="9" name="ZoneTexte 8"/>
          <p:cNvSpPr txBox="1"/>
          <p:nvPr/>
        </p:nvSpPr>
        <p:spPr>
          <a:xfrm>
            <a:off x="8534555" y="4614985"/>
            <a:ext cx="3260916" cy="369332"/>
          </a:xfrm>
          <a:prstGeom prst="rect">
            <a:avLst/>
          </a:prstGeom>
          <a:noFill/>
        </p:spPr>
        <p:txBody>
          <a:bodyPr wrap="square" rtlCol="0">
            <a:spAutoFit/>
          </a:bodyPr>
          <a:lstStyle/>
          <a:p>
            <a:pPr algn="r"/>
            <a:r>
              <a:rPr lang="fr-FR"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fr-FR" b="1" dirty="0">
              <a:solidFill>
                <a:schemeClr val="bg1"/>
              </a:solidFill>
              <a:latin typeface="Arial" panose="020B0604020202020204" pitchFamily="34" charset="0"/>
              <a:cs typeface="Arial" panose="020B0604020202020204" pitchFamily="34" charset="0"/>
            </a:endParaRPr>
          </a:p>
        </p:txBody>
      </p:sp>
      <p:pic>
        <p:nvPicPr>
          <p:cNvPr id="19" name="Image 18">
            <a:extLst>
              <a:ext uri="{FF2B5EF4-FFF2-40B4-BE49-F238E27FC236}">
                <a16:creationId xmlns:a16="http://schemas.microsoft.com/office/drawing/2014/main" id="{83FF2D6F-EB58-48C5-B7C3-485D31E90AC9}"/>
              </a:ext>
            </a:extLst>
          </p:cNvPr>
          <p:cNvPicPr>
            <a:picLocks noChangeAspect="1"/>
          </p:cNvPicPr>
          <p:nvPr/>
        </p:nvPicPr>
        <p:blipFill>
          <a:blip r:embed="rId3"/>
          <a:stretch>
            <a:fillRect/>
          </a:stretch>
        </p:blipFill>
        <p:spPr>
          <a:xfrm>
            <a:off x="933125" y="2448319"/>
            <a:ext cx="2219136" cy="2057389"/>
          </a:xfrm>
          <a:prstGeom prst="rect">
            <a:avLst/>
          </a:prstGeom>
        </p:spPr>
      </p:pic>
      <p:pic>
        <p:nvPicPr>
          <p:cNvPr id="21" name="Image 20">
            <a:extLst>
              <a:ext uri="{FF2B5EF4-FFF2-40B4-BE49-F238E27FC236}">
                <a16:creationId xmlns:a16="http://schemas.microsoft.com/office/drawing/2014/main" id="{F7390DDB-A138-4515-815C-FC1F0E030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3556007" cy="861569"/>
          </a:xfrm>
          <a:prstGeom prst="rect">
            <a:avLst/>
          </a:prstGeom>
        </p:spPr>
      </p:pic>
    </p:spTree>
    <p:extLst>
      <p:ext uri="{BB962C8B-B14F-4D97-AF65-F5344CB8AC3E}">
        <p14:creationId xmlns:p14="http://schemas.microsoft.com/office/powerpoint/2010/main" val="2457374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 name="AutoShape 4" descr="https://frc-powerpoint.officeapps.live.com/pods/GetClipboardImage.ashx?Id=225b63a6-33f6-4f6a-8e39-7d23881643ac&amp;DC=GFR1&amp;wdoverrides=GetClipboardImageEnabled:true"/>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10" name="ZoneTexte 9"/>
          <p:cNvSpPr txBox="1"/>
          <p:nvPr/>
        </p:nvSpPr>
        <p:spPr>
          <a:xfrm>
            <a:off x="523875" y="283513"/>
            <a:ext cx="11449050" cy="570111"/>
          </a:xfrm>
          <a:prstGeom prst="rect">
            <a:avLst/>
          </a:prstGeom>
          <a:noFill/>
        </p:spPr>
        <p:txBody>
          <a:bodyPr wrap="square" lIns="180000" rtlCol="0" anchor="b" anchorCtr="0">
            <a:noAutofit/>
          </a:bodyPr>
          <a:lstStyle/>
          <a:p>
            <a:endParaRPr lang="fr-FR" sz="3200" b="1" dirty="0">
              <a:solidFill>
                <a:prstClr val="black"/>
              </a:solidFill>
              <a:latin typeface="Trebuchet MS" panose="020B0603020202020204" pitchFamily="34" charset="0"/>
            </a:endParaRPr>
          </a:p>
          <a:p>
            <a:endParaRPr lang="fr-FR" sz="3200" b="1" dirty="0">
              <a:solidFill>
                <a:prstClr val="black"/>
              </a:solidFill>
              <a:latin typeface="Trebuchet MS" panose="020B0603020202020204" pitchFamily="34" charset="0"/>
            </a:endParaRPr>
          </a:p>
          <a:p>
            <a:endParaRPr lang="fr-FR" sz="3200" b="1" dirty="0">
              <a:solidFill>
                <a:prstClr val="black"/>
              </a:solidFill>
              <a:latin typeface="Trebuchet MS" panose="020B0603020202020204" pitchFamily="34" charset="0"/>
            </a:endParaRPr>
          </a:p>
          <a:p>
            <a:endParaRPr lang="fr-FR" sz="3200" b="1" dirty="0">
              <a:solidFill>
                <a:prstClr val="black"/>
              </a:solidFill>
              <a:latin typeface="Trebuchet MS" panose="020B0603020202020204" pitchFamily="34" charset="0"/>
            </a:endParaRPr>
          </a:p>
          <a:p>
            <a:r>
              <a:rPr lang="fr-FR" sz="2800" b="1" dirty="0">
                <a:solidFill>
                  <a:prstClr val="black"/>
                </a:solidFill>
                <a:latin typeface="Trebuchet MS" panose="020B0603020202020204" pitchFamily="34" charset="0"/>
              </a:rPr>
              <a:t>     </a:t>
            </a:r>
            <a:endParaRPr lang="fr-FR" sz="2400" b="1" dirty="0">
              <a:solidFill>
                <a:prstClr val="black"/>
              </a:solidFill>
            </a:endParaRPr>
          </a:p>
        </p:txBody>
      </p:sp>
      <p:sp>
        <p:nvSpPr>
          <p:cNvPr id="15" name="ZoneTexte 14"/>
          <p:cNvSpPr txBox="1"/>
          <p:nvPr/>
        </p:nvSpPr>
        <p:spPr>
          <a:xfrm>
            <a:off x="160460" y="1497734"/>
            <a:ext cx="11953563" cy="4566225"/>
          </a:xfrm>
          <a:prstGeom prst="rect">
            <a:avLst/>
          </a:prstGeom>
          <a:noFill/>
        </p:spPr>
        <p:txBody>
          <a:bodyPr wrap="square" rtlCol="0" anchor="t" anchorCtr="0">
            <a:noAutofit/>
          </a:bodyPr>
          <a:lstStyle/>
          <a:p>
            <a:pPr algn="just"/>
            <a:r>
              <a:rPr lang="fr-FR" sz="1600" dirty="0">
                <a:solidFill>
                  <a:schemeClr val="accent1">
                    <a:lumMod val="50000"/>
                  </a:schemeClr>
                </a:solidFill>
              </a:rPr>
              <a:t>Toute opération d’importation de biens ou services est soumise à l’obligation de domiciliation auprès d’une banque et ce, avant tout paiement/transfert de fonds, engagement ou dédouanement.</a:t>
            </a:r>
          </a:p>
          <a:p>
            <a:pPr algn="just"/>
            <a:endParaRPr lang="fr-FR" sz="1600" dirty="0">
              <a:solidFill>
                <a:schemeClr val="accent1">
                  <a:lumMod val="50000"/>
                </a:schemeClr>
              </a:solidFill>
            </a:endParaRPr>
          </a:p>
          <a:p>
            <a:pPr algn="just"/>
            <a:r>
              <a:rPr lang="fr-FR" sz="1600" dirty="0">
                <a:solidFill>
                  <a:schemeClr val="accent1">
                    <a:lumMod val="50000"/>
                  </a:schemeClr>
                </a:solidFill>
              </a:rPr>
              <a:t>Une taxe de domiciliation bancaire est applicable aux opérations d’importations de toutes natures et ce comme suit: </a:t>
            </a:r>
            <a:r>
              <a:rPr lang="fr-FR" sz="1600" b="1" dirty="0">
                <a:solidFill>
                  <a:srgbClr val="FF0000"/>
                </a:solidFill>
              </a:rPr>
              <a:t>(4%)</a:t>
            </a:r>
            <a:r>
              <a:rPr lang="fr-FR" sz="1600" dirty="0">
                <a:solidFill>
                  <a:schemeClr val="accent1">
                    <a:lumMod val="50000"/>
                  </a:schemeClr>
                </a:solidFill>
              </a:rPr>
              <a:t> pour les importations de services;</a:t>
            </a:r>
          </a:p>
          <a:p>
            <a:pPr algn="just"/>
            <a:r>
              <a:rPr lang="fr-FR" sz="1600" b="1" dirty="0">
                <a:solidFill>
                  <a:srgbClr val="FF0000"/>
                </a:solidFill>
              </a:rPr>
              <a:t>(0,5%) </a:t>
            </a:r>
            <a:r>
              <a:rPr lang="fr-FR" sz="1600" dirty="0">
                <a:solidFill>
                  <a:schemeClr val="accent1">
                    <a:lumMod val="50000"/>
                  </a:schemeClr>
                </a:solidFill>
              </a:rPr>
              <a:t>pour les importations de biens ou des marchandises destinées à la revente en l'état .</a:t>
            </a:r>
          </a:p>
          <a:p>
            <a:pPr algn="just"/>
            <a:r>
              <a:rPr lang="fr-FR" sz="1600" dirty="0">
                <a:solidFill>
                  <a:schemeClr val="accent1">
                    <a:lumMod val="50000"/>
                  </a:schemeClr>
                </a:solidFill>
              </a:rPr>
              <a:t> </a:t>
            </a:r>
          </a:p>
          <a:p>
            <a:pPr algn="just"/>
            <a:r>
              <a:rPr lang="fr-FR" sz="1600" dirty="0">
                <a:solidFill>
                  <a:schemeClr val="accent1">
                    <a:lumMod val="50000"/>
                  </a:schemeClr>
                </a:solidFill>
              </a:rPr>
              <a:t>La domiciliation bancaire pour les opérations d’importation de marchandises destinées à la revente en l’état devra s’effectuer au moins </a:t>
            </a:r>
            <a:r>
              <a:rPr lang="fr-FR" sz="1600" b="1" dirty="0">
                <a:solidFill>
                  <a:srgbClr val="FF0000"/>
                </a:solidFill>
              </a:rPr>
              <a:t>30 jours </a:t>
            </a:r>
            <a:r>
              <a:rPr lang="fr-FR" sz="1600" dirty="0">
                <a:solidFill>
                  <a:schemeClr val="accent1">
                    <a:lumMod val="50000"/>
                  </a:schemeClr>
                </a:solidFill>
              </a:rPr>
              <a:t>avant l’expédition et ce, avec la constitution d’une provision égale </a:t>
            </a:r>
            <a:r>
              <a:rPr lang="fr-FR" sz="1600" b="1" dirty="0">
                <a:solidFill>
                  <a:srgbClr val="FF0000"/>
                </a:solidFill>
              </a:rPr>
              <a:t>à 120% </a:t>
            </a:r>
            <a:r>
              <a:rPr lang="fr-FR" sz="1600" dirty="0">
                <a:solidFill>
                  <a:schemeClr val="accent1">
                    <a:lumMod val="50000"/>
                  </a:schemeClr>
                </a:solidFill>
              </a:rPr>
              <a:t>de la valeur de l’opération d’importation. </a:t>
            </a:r>
          </a:p>
          <a:p>
            <a:pPr algn="just"/>
            <a:endParaRPr lang="fr-FR" sz="1600" dirty="0">
              <a:solidFill>
                <a:schemeClr val="accent1">
                  <a:lumMod val="50000"/>
                </a:schemeClr>
              </a:solidFill>
            </a:endParaRPr>
          </a:p>
          <a:p>
            <a:pPr algn="just"/>
            <a:r>
              <a:rPr lang="fr-FR" sz="1600" dirty="0">
                <a:solidFill>
                  <a:schemeClr val="accent1">
                    <a:lumMod val="50000"/>
                  </a:schemeClr>
                </a:solidFill>
              </a:rPr>
              <a:t>L’importation de certains produits n’est pas assujettie au 30 jours et à la constitution des 120% de cautions.</a:t>
            </a:r>
          </a:p>
          <a:p>
            <a:pPr algn="just"/>
            <a:endParaRPr lang="fr-FR" sz="700" dirty="0">
              <a:solidFill>
                <a:prstClr val="black"/>
              </a:solidFill>
              <a:latin typeface="Franklin Gothic Book"/>
            </a:endParaRPr>
          </a:p>
          <a:p>
            <a:pPr marL="285750" indent="-285750">
              <a:buFont typeface="Arial" panose="020B0604020202020204" pitchFamily="34" charset="0"/>
              <a:buChar char="•"/>
            </a:pPr>
            <a:endParaRPr lang="fr-FR" sz="800" dirty="0">
              <a:solidFill>
                <a:prstClr val="black"/>
              </a:solidFill>
              <a:latin typeface="Franklin Gothic Book"/>
            </a:endParaRPr>
          </a:p>
          <a:p>
            <a:pPr algn="ctr"/>
            <a:endParaRPr lang="fr-FR" sz="300" dirty="0">
              <a:solidFill>
                <a:prstClr val="black"/>
              </a:solidFill>
              <a:latin typeface="Franklin Gothic Book"/>
            </a:endParaRPr>
          </a:p>
          <a:p>
            <a:pPr algn="just"/>
            <a:endParaRPr lang="fr-FR" sz="800" dirty="0">
              <a:solidFill>
                <a:prstClr val="black"/>
              </a:solidFill>
              <a:latin typeface="Franklin Gothic Book"/>
            </a:endParaRPr>
          </a:p>
          <a:p>
            <a:pPr algn="just"/>
            <a:endParaRPr lang="fr-FR" sz="1600" dirty="0">
              <a:solidFill>
                <a:prstClr val="black"/>
              </a:solidFill>
              <a:latin typeface="Franklin Gothic Book"/>
            </a:endParaRPr>
          </a:p>
          <a:p>
            <a:pPr algn="just"/>
            <a:endParaRPr lang="fr-FR" sz="1600" dirty="0">
              <a:solidFill>
                <a:schemeClr val="accent1">
                  <a:lumMod val="50000"/>
                </a:schemeClr>
              </a:solidFill>
            </a:endParaRPr>
          </a:p>
          <a:p>
            <a:pPr algn="just"/>
            <a:r>
              <a:rPr lang="fr-FR" sz="1600" dirty="0">
                <a:solidFill>
                  <a:schemeClr val="accent1">
                    <a:lumMod val="50000"/>
                  </a:schemeClr>
                </a:solidFill>
              </a:rPr>
              <a:t>Tout en restant attentif sur le niveau de sécurité à adapter en fonction de la confiance placée avec vos partenaires, les moyens de paiement autorisés en Algérie sont </a:t>
            </a:r>
            <a:r>
              <a:rPr lang="fr-FR" sz="1600" b="1" dirty="0">
                <a:solidFill>
                  <a:srgbClr val="FF0000"/>
                </a:solidFill>
              </a:rPr>
              <a:t>le Crédit Documentaire</a:t>
            </a:r>
            <a:r>
              <a:rPr lang="fr-FR" sz="1600" dirty="0">
                <a:solidFill>
                  <a:schemeClr val="accent1">
                    <a:lumMod val="50000"/>
                  </a:schemeClr>
                </a:solidFill>
              </a:rPr>
              <a:t>, </a:t>
            </a:r>
            <a:r>
              <a:rPr lang="fr-FR" sz="1600" b="1" dirty="0">
                <a:solidFill>
                  <a:srgbClr val="FF0000"/>
                </a:solidFill>
              </a:rPr>
              <a:t>la Remise Documentaire </a:t>
            </a:r>
            <a:r>
              <a:rPr lang="fr-FR" sz="1600" dirty="0">
                <a:solidFill>
                  <a:schemeClr val="accent1">
                    <a:lumMod val="50000"/>
                  </a:schemeClr>
                </a:solidFill>
              </a:rPr>
              <a:t>et </a:t>
            </a:r>
            <a:r>
              <a:rPr lang="fr-FR" sz="1600" b="1" dirty="0">
                <a:solidFill>
                  <a:srgbClr val="FF0000"/>
                </a:solidFill>
              </a:rPr>
              <a:t>le Transfert libre</a:t>
            </a:r>
            <a:r>
              <a:rPr lang="fr-FR" sz="1600" dirty="0">
                <a:solidFill>
                  <a:schemeClr val="accent1">
                    <a:lumMod val="50000"/>
                  </a:schemeClr>
                </a:solidFill>
              </a:rPr>
              <a:t>. Il est possible également d’émettre des </a:t>
            </a:r>
            <a:r>
              <a:rPr lang="fr-FR" sz="1600" b="1" dirty="0">
                <a:solidFill>
                  <a:srgbClr val="FF0000"/>
                </a:solidFill>
              </a:rPr>
              <a:t>SBLC </a:t>
            </a:r>
            <a:r>
              <a:rPr lang="fr-FR" sz="1600" dirty="0">
                <a:solidFill>
                  <a:schemeClr val="accent1">
                    <a:lumMod val="50000"/>
                  </a:schemeClr>
                </a:solidFill>
              </a:rPr>
              <a:t>en couverture d’un contrat  global, des flux réalisables en encaissement  documentaire. La (SBLC) vise à sécuriser l’exécution d’un contrat ou d’une obligation du client de la banque.</a:t>
            </a:r>
            <a:endParaRPr lang="fr-FR" sz="1600" b="1" dirty="0">
              <a:solidFill>
                <a:schemeClr val="accent1">
                  <a:lumMod val="50000"/>
                </a:schemeClr>
              </a:solidFill>
              <a:cs typeface="Helvetica"/>
            </a:endParaRPr>
          </a:p>
        </p:txBody>
      </p:sp>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3" name="Titre 1"/>
          <p:cNvSpPr txBox="1">
            <a:spLocks/>
          </p:cNvSpPr>
          <p:nvPr/>
        </p:nvSpPr>
        <p:spPr>
          <a:xfrm>
            <a:off x="77973" y="910078"/>
            <a:ext cx="6466517"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L’obligation de domiciliation bancaire :</a:t>
            </a:r>
          </a:p>
        </p:txBody>
      </p:sp>
      <p:sp>
        <p:nvSpPr>
          <p:cNvPr id="34" name="Titre 1"/>
          <p:cNvSpPr txBox="1">
            <a:spLocks/>
          </p:cNvSpPr>
          <p:nvPr/>
        </p:nvSpPr>
        <p:spPr>
          <a:xfrm>
            <a:off x="160460" y="4393356"/>
            <a:ext cx="4427985"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Les Moyens de paiement :</a:t>
            </a:r>
          </a:p>
        </p:txBody>
      </p:sp>
      <p:cxnSp>
        <p:nvCxnSpPr>
          <p:cNvPr id="9" name="Connecteur droit 8"/>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22" y="6291441"/>
            <a:ext cx="2379786" cy="492598"/>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1419" y="6262169"/>
            <a:ext cx="1877141" cy="532757"/>
          </a:xfrm>
          <a:prstGeom prst="rect">
            <a:avLst/>
          </a:prstGeom>
        </p:spPr>
      </p:pic>
      <p:sp>
        <p:nvSpPr>
          <p:cNvPr id="13" name="ZoneTexte 12"/>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sp>
        <p:nvSpPr>
          <p:cNvPr id="14" name="Flèche : chevron 17">
            <a:extLst>
              <a:ext uri="{FF2B5EF4-FFF2-40B4-BE49-F238E27FC236}">
                <a16:creationId xmlns:a16="http://schemas.microsoft.com/office/drawing/2014/main" id="{F999F43A-7847-42A8-A061-28CA987A741B}"/>
              </a:ext>
            </a:extLst>
          </p:cNvPr>
          <p:cNvSpPr/>
          <p:nvPr/>
        </p:nvSpPr>
        <p:spPr>
          <a:xfrm>
            <a:off x="160460" y="266134"/>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sp>
        <p:nvSpPr>
          <p:cNvPr id="2" name="ZoneTexte 1">
            <a:extLst>
              <a:ext uri="{FF2B5EF4-FFF2-40B4-BE49-F238E27FC236}">
                <a16:creationId xmlns:a16="http://schemas.microsoft.com/office/drawing/2014/main" id="{ED0FDB9E-D886-468C-BB80-5ECE2F514E67}"/>
              </a:ext>
            </a:extLst>
          </p:cNvPr>
          <p:cNvSpPr txBox="1"/>
          <p:nvPr/>
        </p:nvSpPr>
        <p:spPr>
          <a:xfrm>
            <a:off x="639063" y="230287"/>
            <a:ext cx="11437748" cy="446276"/>
          </a:xfrm>
          <a:prstGeom prst="rect">
            <a:avLst/>
          </a:prstGeom>
          <a:noFill/>
        </p:spPr>
        <p:txBody>
          <a:bodyPr wrap="square" rtlCol="0">
            <a:spAutoFit/>
          </a:bodyPr>
          <a:lstStyle/>
          <a:p>
            <a:r>
              <a:rPr lang="fr-FR" sz="2300" b="1" dirty="0">
                <a:solidFill>
                  <a:srgbClr val="E30613"/>
                </a:solidFill>
              </a:rPr>
              <a:t>1. REGLEMENTATION BANCAIRE APPLICABLE AUX OPERATIONS DE COMMERCE EXTERIEUR</a:t>
            </a:r>
            <a:endParaRPr lang="fr-FR" sz="2300" dirty="0">
              <a:solidFill>
                <a:srgbClr val="E30613"/>
              </a:solidFill>
            </a:endParaRPr>
          </a:p>
        </p:txBody>
      </p:sp>
    </p:spTree>
    <p:extLst>
      <p:ext uri="{BB962C8B-B14F-4D97-AF65-F5344CB8AC3E}">
        <p14:creationId xmlns:p14="http://schemas.microsoft.com/office/powerpoint/2010/main" val="93959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 name="AutoShape 4" descr="https://frc-powerpoint.officeapps.live.com/pods/GetClipboardImage.ashx?Id=225b63a6-33f6-4f6a-8e39-7d23881643ac&amp;DC=GFR1&amp;wdoverrides=GetClipboardImageEnabled:true"/>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15" name="ZoneTexte 14"/>
          <p:cNvSpPr txBox="1"/>
          <p:nvPr/>
        </p:nvSpPr>
        <p:spPr>
          <a:xfrm>
            <a:off x="77975" y="220162"/>
            <a:ext cx="12114025" cy="5884618"/>
          </a:xfrm>
          <a:prstGeom prst="rect">
            <a:avLst/>
          </a:prstGeom>
          <a:noFill/>
        </p:spPr>
        <p:txBody>
          <a:bodyPr wrap="square" rtlCol="0" anchor="t" anchorCtr="0">
            <a:noAutofit/>
          </a:bodyPr>
          <a:lstStyle/>
          <a:p>
            <a:pPr algn="just"/>
            <a:endParaRPr lang="fr-FR" sz="700" dirty="0">
              <a:solidFill>
                <a:prstClr val="black"/>
              </a:solidFill>
              <a:latin typeface="Franklin Gothic Book"/>
            </a:endParaRPr>
          </a:p>
          <a:p>
            <a:pPr marL="285750" indent="-285750">
              <a:buFont typeface="Arial" panose="020B0604020202020204" pitchFamily="34" charset="0"/>
              <a:buChar char="•"/>
            </a:pPr>
            <a:endParaRPr lang="fr-FR" sz="800" dirty="0">
              <a:solidFill>
                <a:prstClr val="black"/>
              </a:solidFill>
              <a:latin typeface="Franklin Gothic Book"/>
            </a:endParaRPr>
          </a:p>
          <a:p>
            <a:pPr algn="ctr"/>
            <a:endParaRPr lang="fr-FR" sz="300" dirty="0">
              <a:solidFill>
                <a:prstClr val="black"/>
              </a:solidFill>
              <a:latin typeface="Franklin Gothic Book"/>
            </a:endParaRPr>
          </a:p>
          <a:p>
            <a:pPr algn="just"/>
            <a:endParaRPr lang="fr-FR" sz="800" dirty="0">
              <a:solidFill>
                <a:prstClr val="black"/>
              </a:solidFill>
            </a:endParaRPr>
          </a:p>
          <a:p>
            <a:pPr algn="just"/>
            <a:endParaRPr lang="fr-FR" sz="1600" dirty="0">
              <a:solidFill>
                <a:prstClr val="black"/>
              </a:solidFill>
            </a:endParaRPr>
          </a:p>
          <a:p>
            <a:pPr algn="just"/>
            <a:r>
              <a:rPr lang="fr-FR" sz="1600" dirty="0">
                <a:solidFill>
                  <a:schemeClr val="accent1">
                    <a:lumMod val="50000"/>
                  </a:schemeClr>
                </a:solidFill>
              </a:rPr>
              <a:t>Conformément à la réglementation algérienne régissant le contrôle des changes, le paiement des acomptes est autorisé à condition que ça ne dépasse pas les </a:t>
            </a:r>
            <a:r>
              <a:rPr lang="fr-FR" sz="1600" b="1" dirty="0">
                <a:solidFill>
                  <a:srgbClr val="FF0000"/>
                </a:solidFill>
              </a:rPr>
              <a:t>15% </a:t>
            </a:r>
            <a:r>
              <a:rPr lang="fr-FR" sz="1600" dirty="0">
                <a:solidFill>
                  <a:schemeClr val="accent1">
                    <a:lumMod val="50000"/>
                  </a:schemeClr>
                </a:solidFill>
              </a:rPr>
              <a:t>du montant total , au-delà de ce taux, l’accord de </a:t>
            </a:r>
            <a:r>
              <a:rPr lang="fr-FR" sz="1600" b="1" dirty="0">
                <a:solidFill>
                  <a:srgbClr val="FF0000"/>
                </a:solidFill>
              </a:rPr>
              <a:t>la Banque d’Algérie </a:t>
            </a:r>
            <a:r>
              <a:rPr lang="fr-FR" sz="1600" dirty="0">
                <a:solidFill>
                  <a:schemeClr val="accent1">
                    <a:lumMod val="50000"/>
                  </a:schemeClr>
                </a:solidFill>
              </a:rPr>
              <a:t>est alors obligatoire.</a:t>
            </a:r>
          </a:p>
          <a:p>
            <a:pPr algn="just"/>
            <a:endParaRPr lang="fr-FR" sz="1600" dirty="0">
              <a:solidFill>
                <a:prstClr val="black"/>
              </a:solidFill>
            </a:endParaRPr>
          </a:p>
          <a:p>
            <a:pPr algn="just"/>
            <a:endParaRPr lang="fr-FR" sz="1600" dirty="0">
              <a:solidFill>
                <a:prstClr val="black"/>
              </a:solidFill>
            </a:endParaRPr>
          </a:p>
          <a:p>
            <a:pPr algn="just"/>
            <a:endParaRPr lang="fr-FR" sz="1600" dirty="0">
              <a:solidFill>
                <a:prstClr val="black"/>
              </a:solidFill>
            </a:endParaRPr>
          </a:p>
          <a:p>
            <a:pPr algn="just"/>
            <a:endParaRPr lang="fr-FR" sz="1600" dirty="0">
              <a:solidFill>
                <a:schemeClr val="accent1">
                  <a:lumMod val="50000"/>
                </a:schemeClr>
              </a:solidFill>
            </a:endParaRPr>
          </a:p>
          <a:p>
            <a:pPr algn="just"/>
            <a:r>
              <a:rPr lang="fr-FR" sz="1600" dirty="0">
                <a:solidFill>
                  <a:schemeClr val="accent1">
                    <a:lumMod val="50000"/>
                  </a:schemeClr>
                </a:solidFill>
              </a:rPr>
              <a:t>Avec l’entrée en vigueur de la LF 2021, Il a été mis en place un instrument de paiement dit </a:t>
            </a:r>
            <a:r>
              <a:rPr lang="fr-FR" sz="1600" b="1" dirty="0">
                <a:solidFill>
                  <a:srgbClr val="FF0000"/>
                </a:solidFill>
              </a:rPr>
              <a:t>« à terme » payable à 45 jours </a:t>
            </a:r>
            <a:r>
              <a:rPr lang="fr-FR" sz="1600" dirty="0">
                <a:solidFill>
                  <a:schemeClr val="accent1">
                    <a:lumMod val="50000"/>
                  </a:schemeClr>
                </a:solidFill>
              </a:rPr>
              <a:t>à compter de la date de l’expédition  pour l’importation des marchandises destinées à la vente en l’état. Certains produits dits stratégiques ou de large consommation ne sont pas assujettis à  ce paiement à terme. Les importations effectuées par les entreprises publiques ne sont pas concernées également.</a:t>
            </a:r>
          </a:p>
          <a:p>
            <a:pPr algn="just"/>
            <a:endParaRPr lang="fr-FR" sz="1200" dirty="0">
              <a:solidFill>
                <a:prstClr val="black"/>
              </a:solidFill>
            </a:endParaRPr>
          </a:p>
          <a:p>
            <a:pPr algn="just"/>
            <a:endParaRPr lang="fr-FR" sz="1600" dirty="0">
              <a:solidFill>
                <a:prstClr val="black"/>
              </a:solidFill>
            </a:endParaRPr>
          </a:p>
          <a:p>
            <a:pPr algn="just"/>
            <a:endParaRPr lang="fr-FR" sz="1600" dirty="0">
              <a:solidFill>
                <a:prstClr val="black"/>
              </a:solidFill>
            </a:endParaRPr>
          </a:p>
          <a:p>
            <a:pPr marL="0" lvl="1" indent="-310950" algn="just" fontAlgn="base">
              <a:lnSpc>
                <a:spcPct val="80000"/>
              </a:lnSpc>
              <a:spcBef>
                <a:spcPct val="20000"/>
              </a:spcBef>
              <a:spcAft>
                <a:spcPct val="0"/>
              </a:spcAft>
              <a:buClr>
                <a:srgbClr val="00237C"/>
              </a:buClr>
              <a:buSzPct val="100000"/>
              <a:defRPr/>
            </a:pPr>
            <a:endParaRPr lang="fr-FR" sz="1600" dirty="0">
              <a:solidFill>
                <a:prstClr val="black"/>
              </a:solidFill>
            </a:endParaRPr>
          </a:p>
          <a:p>
            <a:pPr marL="0" lvl="1" indent="-310950" algn="just" fontAlgn="base">
              <a:lnSpc>
                <a:spcPct val="80000"/>
              </a:lnSpc>
              <a:spcBef>
                <a:spcPct val="20000"/>
              </a:spcBef>
              <a:spcAft>
                <a:spcPct val="0"/>
              </a:spcAft>
              <a:buClr>
                <a:srgbClr val="00237C"/>
              </a:buClr>
              <a:buSzPct val="100000"/>
              <a:defRPr/>
            </a:pPr>
            <a:r>
              <a:rPr lang="fr-FR" sz="1600" dirty="0">
                <a:solidFill>
                  <a:schemeClr val="accent1">
                    <a:lumMod val="50000"/>
                  </a:schemeClr>
                </a:solidFill>
              </a:rPr>
              <a:t>L’établissement </a:t>
            </a:r>
            <a:r>
              <a:rPr lang="fr-FR" sz="1600" b="1" dirty="0">
                <a:solidFill>
                  <a:srgbClr val="FF0000"/>
                </a:solidFill>
              </a:rPr>
              <a:t>d’un contrat </a:t>
            </a:r>
            <a:r>
              <a:rPr lang="fr-FR" sz="1600" dirty="0">
                <a:solidFill>
                  <a:schemeClr val="accent1">
                    <a:lumMod val="50000"/>
                  </a:schemeClr>
                </a:solidFill>
              </a:rPr>
              <a:t>est fortement recommandé particulièrement pour les opérations d’assistance technique.</a:t>
            </a:r>
          </a:p>
          <a:p>
            <a:pPr marL="0" lvl="1" indent="-310950" algn="just" fontAlgn="base">
              <a:lnSpc>
                <a:spcPct val="80000"/>
              </a:lnSpc>
              <a:spcBef>
                <a:spcPct val="20000"/>
              </a:spcBef>
              <a:spcAft>
                <a:spcPct val="0"/>
              </a:spcAft>
              <a:buClr>
                <a:srgbClr val="00237C"/>
              </a:buClr>
              <a:buSzPct val="100000"/>
              <a:defRPr/>
            </a:pPr>
            <a:endParaRPr lang="fr-FR" sz="1600" dirty="0">
              <a:solidFill>
                <a:schemeClr val="accent1">
                  <a:lumMod val="50000"/>
                </a:schemeClr>
              </a:solidFill>
            </a:endParaRPr>
          </a:p>
          <a:p>
            <a:pPr marL="0" lvl="1" indent="-310950" algn="just" fontAlgn="base">
              <a:lnSpc>
                <a:spcPct val="80000"/>
              </a:lnSpc>
              <a:spcBef>
                <a:spcPct val="20000"/>
              </a:spcBef>
              <a:spcAft>
                <a:spcPct val="0"/>
              </a:spcAft>
              <a:buClr>
                <a:srgbClr val="00237C"/>
              </a:buClr>
              <a:buSzPct val="100000"/>
              <a:defRPr/>
            </a:pPr>
            <a:r>
              <a:rPr lang="fr-FR" sz="1600" dirty="0">
                <a:solidFill>
                  <a:schemeClr val="accent1">
                    <a:lumMod val="50000"/>
                  </a:schemeClr>
                </a:solidFill>
              </a:rPr>
              <a:t>L’importation des services est soumise à </a:t>
            </a:r>
            <a:r>
              <a:rPr lang="fr-FR" sz="1600" b="1" dirty="0">
                <a:solidFill>
                  <a:srgbClr val="FF0000"/>
                </a:solidFill>
              </a:rPr>
              <a:t>l’obligation de domiciliation </a:t>
            </a:r>
            <a:r>
              <a:rPr lang="fr-FR" sz="1600" dirty="0">
                <a:solidFill>
                  <a:schemeClr val="accent1">
                    <a:lumMod val="50000"/>
                  </a:schemeClr>
                </a:solidFill>
              </a:rPr>
              <a:t>auprès d’une banque et son paiement s’effectue par canal bancaire. Dans la pratique</a:t>
            </a:r>
            <a:r>
              <a:rPr lang="fr-FR" sz="1600" b="1" dirty="0">
                <a:solidFill>
                  <a:srgbClr val="FF0000"/>
                </a:solidFill>
              </a:rPr>
              <a:t>, le transfert libre </a:t>
            </a:r>
            <a:r>
              <a:rPr lang="fr-FR" sz="1600" dirty="0">
                <a:solidFill>
                  <a:schemeClr val="accent1">
                    <a:lumMod val="50000"/>
                  </a:schemeClr>
                </a:solidFill>
              </a:rPr>
              <a:t>est le mode de paiement le plus utilisé.</a:t>
            </a:r>
          </a:p>
          <a:p>
            <a:pPr marL="0" lvl="1" indent="-310950" fontAlgn="base">
              <a:lnSpc>
                <a:spcPct val="80000"/>
              </a:lnSpc>
              <a:spcBef>
                <a:spcPct val="20000"/>
              </a:spcBef>
              <a:spcAft>
                <a:spcPct val="0"/>
              </a:spcAft>
              <a:buClr>
                <a:srgbClr val="00237C"/>
              </a:buClr>
              <a:buSzPct val="100000"/>
              <a:defRPr/>
            </a:pPr>
            <a:endParaRPr lang="fr-FR" sz="1600" dirty="0">
              <a:solidFill>
                <a:schemeClr val="accent1">
                  <a:lumMod val="50000"/>
                </a:schemeClr>
              </a:solidFill>
            </a:endParaRPr>
          </a:p>
          <a:p>
            <a:pPr marL="0" lvl="1" indent="-310950" fontAlgn="base">
              <a:lnSpc>
                <a:spcPct val="80000"/>
              </a:lnSpc>
              <a:spcBef>
                <a:spcPct val="20000"/>
              </a:spcBef>
              <a:spcAft>
                <a:spcPct val="0"/>
              </a:spcAft>
              <a:buClr>
                <a:srgbClr val="00237C"/>
              </a:buClr>
              <a:buSzPct val="100000"/>
              <a:defRPr/>
            </a:pPr>
            <a:r>
              <a:rPr lang="fr-FR" sz="1600" dirty="0">
                <a:solidFill>
                  <a:schemeClr val="accent1">
                    <a:lumMod val="50000"/>
                  </a:schemeClr>
                </a:solidFill>
              </a:rPr>
              <a:t>Les sommes payées en rémunération de prestations de services sont soumise à </a:t>
            </a:r>
            <a:r>
              <a:rPr lang="fr-FR" sz="1600" b="1" dirty="0">
                <a:solidFill>
                  <a:srgbClr val="FF0000"/>
                </a:solidFill>
              </a:rPr>
              <a:t>une retenue à la source libératoire </a:t>
            </a:r>
            <a:r>
              <a:rPr lang="fr-FR" sz="1600" dirty="0">
                <a:solidFill>
                  <a:schemeClr val="accent1">
                    <a:lumMod val="50000"/>
                  </a:schemeClr>
                </a:solidFill>
              </a:rPr>
              <a:t>au titre de la TVA et de l’IBS   </a:t>
            </a:r>
            <a:r>
              <a:rPr lang="fr-FR" sz="1600" b="1" dirty="0">
                <a:solidFill>
                  <a:srgbClr val="FF0000"/>
                </a:solidFill>
              </a:rPr>
              <a:t>de 30% </a:t>
            </a:r>
            <a:r>
              <a:rPr lang="fr-FR" sz="1600" dirty="0">
                <a:solidFill>
                  <a:schemeClr val="accent1">
                    <a:lumMod val="50000"/>
                  </a:schemeClr>
                </a:solidFill>
              </a:rPr>
              <a:t>sur le montant facturé.</a:t>
            </a:r>
            <a:endParaRPr lang="fr-FR" b="1" dirty="0">
              <a:solidFill>
                <a:srgbClr val="CF142B"/>
              </a:solidFill>
              <a:latin typeface="Franklin Gothic Book" pitchFamily="34" charset="0"/>
              <a:cs typeface="Helvetica"/>
            </a:endParaRPr>
          </a:p>
        </p:txBody>
      </p:sp>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4" name="Titre 1"/>
          <p:cNvSpPr txBox="1">
            <a:spLocks/>
          </p:cNvSpPr>
          <p:nvPr/>
        </p:nvSpPr>
        <p:spPr>
          <a:xfrm>
            <a:off x="70877" y="160337"/>
            <a:ext cx="4827694"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Le paiement des acomptes :</a:t>
            </a:r>
          </a:p>
        </p:txBody>
      </p:sp>
      <p:sp>
        <p:nvSpPr>
          <p:cNvPr id="11" name="Titre 1"/>
          <p:cNvSpPr txBox="1">
            <a:spLocks/>
          </p:cNvSpPr>
          <p:nvPr/>
        </p:nvSpPr>
        <p:spPr>
          <a:xfrm>
            <a:off x="70876" y="1549548"/>
            <a:ext cx="11877284"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400" dirty="0">
                <a:solidFill>
                  <a:srgbClr val="FFFFFF"/>
                </a:solidFill>
                <a:cs typeface="VistaSansReg"/>
              </a:rPr>
              <a:t>Nouvelles mesures concernant le paiement des importations destinées  à la revente en l’état :</a:t>
            </a:r>
          </a:p>
        </p:txBody>
      </p:sp>
      <p:sp>
        <p:nvSpPr>
          <p:cNvPr id="12" name="Titre 1"/>
          <p:cNvSpPr txBox="1">
            <a:spLocks/>
          </p:cNvSpPr>
          <p:nvPr/>
        </p:nvSpPr>
        <p:spPr>
          <a:xfrm>
            <a:off x="77975" y="3341164"/>
            <a:ext cx="6499741"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Paiement des importations de services :</a:t>
            </a:r>
          </a:p>
        </p:txBody>
      </p:sp>
      <p:cxnSp>
        <p:nvCxnSpPr>
          <p:cNvPr id="9" name="Connecteur droit 8"/>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22" y="6291441"/>
            <a:ext cx="2379786" cy="492598"/>
          </a:xfrm>
          <a:prstGeom prst="rect">
            <a:avLst/>
          </a:prstGeom>
        </p:spPr>
      </p:pic>
      <p:sp>
        <p:nvSpPr>
          <p:cNvPr id="13" name="ZoneTexte 12"/>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1419" y="6262169"/>
            <a:ext cx="1877141" cy="532757"/>
          </a:xfrm>
          <a:prstGeom prst="rect">
            <a:avLst/>
          </a:prstGeom>
        </p:spPr>
      </p:pic>
    </p:spTree>
    <p:extLst>
      <p:ext uri="{BB962C8B-B14F-4D97-AF65-F5344CB8AC3E}">
        <p14:creationId xmlns:p14="http://schemas.microsoft.com/office/powerpoint/2010/main" val="2549971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 name="AutoShape 4" descr="https://frc-powerpoint.officeapps.live.com/pods/GetClipboardImage.ashx?Id=225b63a6-33f6-4f6a-8e39-7d23881643ac&amp;DC=GFR1&amp;wdoverrides=GetClipboardImageEnabled:true"/>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15" name="ZoneTexte 14"/>
          <p:cNvSpPr txBox="1"/>
          <p:nvPr/>
        </p:nvSpPr>
        <p:spPr>
          <a:xfrm>
            <a:off x="2" y="1482509"/>
            <a:ext cx="12114025" cy="5315368"/>
          </a:xfrm>
          <a:prstGeom prst="rect">
            <a:avLst/>
          </a:prstGeom>
          <a:noFill/>
        </p:spPr>
        <p:txBody>
          <a:bodyPr wrap="square" rtlCol="0" anchor="t" anchorCtr="0">
            <a:noAutofit/>
          </a:bodyPr>
          <a:lstStyle/>
          <a:p>
            <a:pPr algn="just"/>
            <a:r>
              <a:rPr lang="fr-FR" sz="1600" b="1" dirty="0">
                <a:solidFill>
                  <a:srgbClr val="FF0000"/>
                </a:solidFill>
              </a:rPr>
              <a:t>Le FOB </a:t>
            </a:r>
            <a:r>
              <a:rPr lang="fr-FR" sz="1600" dirty="0">
                <a:solidFill>
                  <a:schemeClr val="accent1">
                    <a:lumMod val="50000"/>
                  </a:schemeClr>
                </a:solidFill>
              </a:rPr>
              <a:t>est l’incoterm à prioriser chaque fois que cela est possible, à défaut et si cela n’est pas possible, il faudrait faire </a:t>
            </a:r>
            <a:r>
              <a:rPr lang="fr-FR" sz="1600" b="1" dirty="0">
                <a:solidFill>
                  <a:srgbClr val="FF0000"/>
                </a:solidFill>
              </a:rPr>
              <a:t>ressortir</a:t>
            </a:r>
            <a:r>
              <a:rPr lang="fr-FR" sz="1600" dirty="0">
                <a:solidFill>
                  <a:schemeClr val="accent1">
                    <a:lumMod val="50000"/>
                  </a:schemeClr>
                </a:solidFill>
              </a:rPr>
              <a:t> le prix du fret et celui des marchandises séparément. Ce principe est à respecter sur toutes les expéditions effectuées par voie maritime dont le fret est prépayé CFR, CPT, DDP, DAP…..</a:t>
            </a:r>
          </a:p>
          <a:p>
            <a:pPr algn="just"/>
            <a:endParaRPr lang="fr-FR" sz="1600" dirty="0">
              <a:solidFill>
                <a:schemeClr val="accent1">
                  <a:lumMod val="50000"/>
                </a:schemeClr>
              </a:solidFill>
            </a:endParaRPr>
          </a:p>
          <a:p>
            <a:pPr algn="just"/>
            <a:r>
              <a:rPr lang="fr-FR" sz="1600" dirty="0">
                <a:solidFill>
                  <a:schemeClr val="accent1">
                    <a:lumMod val="50000"/>
                  </a:schemeClr>
                </a:solidFill>
              </a:rPr>
              <a:t>Pour le Ex-Works, il peut être utilisé à condition que le paiement se fasse sur présentation du document douanier d'importation D10. Il est utilisé généralement avec les pays frontaliers. Attention, les incoterms incluant une assurance sont prohibés, l’assurance doit être payée en Algérie.</a:t>
            </a:r>
          </a:p>
          <a:p>
            <a:pPr algn="just"/>
            <a:endParaRPr lang="fr-FR" sz="700" dirty="0">
              <a:solidFill>
                <a:prstClr val="black"/>
              </a:solidFill>
              <a:latin typeface="Franklin Gothic Book"/>
            </a:endParaRPr>
          </a:p>
          <a:p>
            <a:pPr marL="285750" indent="-285750">
              <a:buFont typeface="Arial" panose="020B0604020202020204" pitchFamily="34" charset="0"/>
              <a:buChar char="•"/>
            </a:pPr>
            <a:endParaRPr lang="fr-FR" sz="800" dirty="0">
              <a:solidFill>
                <a:prstClr val="black"/>
              </a:solidFill>
              <a:latin typeface="Franklin Gothic Book"/>
            </a:endParaRPr>
          </a:p>
          <a:p>
            <a:pPr algn="ctr"/>
            <a:endParaRPr lang="fr-FR" sz="300" dirty="0">
              <a:solidFill>
                <a:prstClr val="black"/>
              </a:solidFill>
              <a:latin typeface="Franklin Gothic Book"/>
            </a:endParaRPr>
          </a:p>
          <a:p>
            <a:pPr algn="just"/>
            <a:endParaRPr lang="fr-FR" sz="800" dirty="0">
              <a:solidFill>
                <a:prstClr val="black"/>
              </a:solidFill>
              <a:latin typeface="Franklin Gothic Book"/>
            </a:endParaRPr>
          </a:p>
          <a:p>
            <a:pPr algn="just"/>
            <a:endParaRPr lang="fr-FR" sz="1600" dirty="0">
              <a:solidFill>
                <a:prstClr val="black"/>
              </a:solidFill>
              <a:latin typeface="Franklin Gothic Book"/>
            </a:endParaRPr>
          </a:p>
          <a:p>
            <a:pPr marL="0" lvl="1" indent="-310950" algn="just" fontAlgn="base">
              <a:lnSpc>
                <a:spcPct val="80000"/>
              </a:lnSpc>
              <a:spcBef>
                <a:spcPct val="20000"/>
              </a:spcBef>
              <a:spcAft>
                <a:spcPct val="0"/>
              </a:spcAft>
              <a:buClr>
                <a:srgbClr val="00237C"/>
              </a:buClr>
              <a:buSzPct val="100000"/>
              <a:defRPr/>
            </a:pPr>
            <a:endParaRPr lang="fr-FR" sz="1600" dirty="0">
              <a:solidFill>
                <a:schemeClr val="accent1">
                  <a:lumMod val="50000"/>
                </a:schemeClr>
              </a:solidFill>
            </a:endParaRPr>
          </a:p>
          <a:p>
            <a:pPr marL="0" lvl="1" indent="-310950" algn="just" fontAlgn="base">
              <a:lnSpc>
                <a:spcPct val="80000"/>
              </a:lnSpc>
              <a:spcBef>
                <a:spcPct val="20000"/>
              </a:spcBef>
              <a:spcAft>
                <a:spcPct val="0"/>
              </a:spcAft>
              <a:buClr>
                <a:srgbClr val="00237C"/>
              </a:buClr>
              <a:buSzPct val="100000"/>
              <a:defRPr/>
            </a:pPr>
            <a:r>
              <a:rPr lang="fr-FR" sz="1600" dirty="0">
                <a:solidFill>
                  <a:schemeClr val="accent1">
                    <a:lumMod val="50000"/>
                  </a:schemeClr>
                </a:solidFill>
              </a:rPr>
              <a:t>L’étiquetage est </a:t>
            </a:r>
            <a:r>
              <a:rPr lang="fr-FR" sz="1600" b="1" dirty="0">
                <a:solidFill>
                  <a:srgbClr val="FF0000"/>
                </a:solidFill>
              </a:rPr>
              <a:t>obligatoire en langue Arabe </a:t>
            </a:r>
            <a:r>
              <a:rPr lang="fr-FR" sz="1600" dirty="0">
                <a:solidFill>
                  <a:schemeClr val="accent1">
                    <a:lumMod val="50000"/>
                  </a:schemeClr>
                </a:solidFill>
              </a:rPr>
              <a:t>pour les produits destinés à la revente en état (deuxième langue facultative,  sur l’unité de vente. L’étiquetage devra se faire avant l’arrivée de la marchandise sur le territoire. </a:t>
            </a:r>
          </a:p>
          <a:p>
            <a:pPr marL="0" lvl="1" indent="-310950" algn="just" fontAlgn="base">
              <a:lnSpc>
                <a:spcPct val="80000"/>
              </a:lnSpc>
              <a:spcBef>
                <a:spcPct val="20000"/>
              </a:spcBef>
              <a:spcAft>
                <a:spcPct val="0"/>
              </a:spcAft>
              <a:buClr>
                <a:srgbClr val="00237C"/>
              </a:buClr>
              <a:buSzPct val="100000"/>
              <a:defRPr/>
            </a:pPr>
            <a:r>
              <a:rPr lang="fr-FR" sz="1600" dirty="0">
                <a:solidFill>
                  <a:schemeClr val="accent1">
                    <a:lumMod val="50000"/>
                  </a:schemeClr>
                </a:solidFill>
              </a:rPr>
              <a:t>A noter qu’avec la pandémie de coronavirus, les procédures douanières pour l’importation de certains produis ont été allégées et l’importateur peut bénéficier du circuit vert.</a:t>
            </a:r>
          </a:p>
          <a:p>
            <a:pPr marL="0" lvl="1" indent="-310950" algn="just" fontAlgn="base">
              <a:lnSpc>
                <a:spcPct val="80000"/>
              </a:lnSpc>
              <a:spcBef>
                <a:spcPct val="20000"/>
              </a:spcBef>
              <a:spcAft>
                <a:spcPct val="0"/>
              </a:spcAft>
              <a:buClr>
                <a:srgbClr val="00237C"/>
              </a:buClr>
              <a:buSzPct val="100000"/>
              <a:defRPr/>
            </a:pPr>
            <a:endParaRPr lang="fr-FR" sz="200" dirty="0">
              <a:solidFill>
                <a:prstClr val="black"/>
              </a:solidFill>
              <a:latin typeface="Franklin Gothic Book"/>
            </a:endParaRPr>
          </a:p>
          <a:p>
            <a:pPr algn="just"/>
            <a:endParaRPr lang="fr-FR" sz="1600" dirty="0">
              <a:solidFill>
                <a:prstClr val="black"/>
              </a:solidFill>
              <a:latin typeface="Franklin Gothic Book"/>
            </a:endParaRPr>
          </a:p>
          <a:p>
            <a:pPr algn="just"/>
            <a:endParaRPr lang="fr-FR" sz="1600" dirty="0">
              <a:solidFill>
                <a:prstClr val="black"/>
              </a:solidFill>
              <a:latin typeface="Franklin Gothic Book"/>
            </a:endParaRPr>
          </a:p>
          <a:p>
            <a:pPr algn="just"/>
            <a:endParaRPr lang="fr-FR" sz="800" dirty="0">
              <a:solidFill>
                <a:prstClr val="black"/>
              </a:solidFill>
              <a:latin typeface="Franklin Gothic Book"/>
            </a:endParaRPr>
          </a:p>
          <a:p>
            <a:pPr algn="just"/>
            <a:r>
              <a:rPr lang="fr-FR" sz="1600" dirty="0">
                <a:solidFill>
                  <a:schemeClr val="accent1">
                    <a:lumMod val="50000"/>
                  </a:schemeClr>
                </a:solidFill>
              </a:rPr>
              <a:t>Depuis le 1</a:t>
            </a:r>
            <a:r>
              <a:rPr lang="fr-FR" sz="1600" baseline="30000" dirty="0">
                <a:solidFill>
                  <a:schemeClr val="accent1">
                    <a:lumMod val="50000"/>
                  </a:schemeClr>
                </a:solidFill>
              </a:rPr>
              <a:t>er</a:t>
            </a:r>
            <a:r>
              <a:rPr lang="fr-FR" sz="1600" dirty="0">
                <a:solidFill>
                  <a:schemeClr val="accent1">
                    <a:lumMod val="50000"/>
                  </a:schemeClr>
                </a:solidFill>
              </a:rPr>
              <a:t> Septembre 2020, l’ensemble des HS code/ articles repris sur la liste de démantèlement , sont exonérés totalement du paiement des droits de douanes. Afin de bénéficier de ces avantages, les marchandises importées devront être accompagnées d’un </a:t>
            </a:r>
            <a:r>
              <a:rPr lang="fr-FR" sz="1600" b="1" dirty="0">
                <a:solidFill>
                  <a:srgbClr val="FF0000"/>
                </a:solidFill>
              </a:rPr>
              <a:t>certificat d’origine et d’un EUR1.</a:t>
            </a:r>
          </a:p>
          <a:p>
            <a:pPr algn="just"/>
            <a:endParaRPr lang="fr-FR" dirty="0">
              <a:solidFill>
                <a:prstClr val="black"/>
              </a:solidFill>
              <a:latin typeface="Franklin Gothic Book"/>
            </a:endParaRPr>
          </a:p>
          <a:p>
            <a:pPr algn="just"/>
            <a:endParaRPr lang="fr-FR" b="1" dirty="0">
              <a:solidFill>
                <a:srgbClr val="CF142B"/>
              </a:solidFill>
              <a:latin typeface="Franklin Gothic Book" pitchFamily="34" charset="0"/>
              <a:cs typeface="Helvetica"/>
            </a:endParaRPr>
          </a:p>
          <a:p>
            <a:pPr algn="just"/>
            <a:endParaRPr lang="fr-FR" sz="900" dirty="0">
              <a:solidFill>
                <a:prstClr val="black"/>
              </a:solidFill>
              <a:latin typeface="Franklin Gothic Book"/>
            </a:endParaRPr>
          </a:p>
          <a:p>
            <a:pPr algn="just"/>
            <a:endParaRPr lang="fr-FR" sz="800" dirty="0">
              <a:solidFill>
                <a:prstClr val="black"/>
              </a:solidFill>
              <a:latin typeface="Franklin Gothic Book"/>
            </a:endParaRPr>
          </a:p>
        </p:txBody>
      </p:sp>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3" name="Titre 1"/>
          <p:cNvSpPr txBox="1">
            <a:spLocks/>
          </p:cNvSpPr>
          <p:nvPr/>
        </p:nvSpPr>
        <p:spPr>
          <a:xfrm>
            <a:off x="77975" y="898532"/>
            <a:ext cx="1868392"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Incoterms :</a:t>
            </a:r>
          </a:p>
        </p:txBody>
      </p:sp>
      <p:sp>
        <p:nvSpPr>
          <p:cNvPr id="34" name="Titre 1"/>
          <p:cNvSpPr txBox="1">
            <a:spLocks/>
          </p:cNvSpPr>
          <p:nvPr/>
        </p:nvSpPr>
        <p:spPr>
          <a:xfrm>
            <a:off x="77973" y="3107147"/>
            <a:ext cx="2129650"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Étiquetage :</a:t>
            </a:r>
          </a:p>
        </p:txBody>
      </p:sp>
      <p:sp>
        <p:nvSpPr>
          <p:cNvPr id="13" name="Titre 1"/>
          <p:cNvSpPr txBox="1">
            <a:spLocks/>
          </p:cNvSpPr>
          <p:nvPr/>
        </p:nvSpPr>
        <p:spPr>
          <a:xfrm>
            <a:off x="77973" y="4889491"/>
            <a:ext cx="3239992"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Accord UE-Algérie :</a:t>
            </a:r>
          </a:p>
        </p:txBody>
      </p:sp>
      <p:cxnSp>
        <p:nvCxnSpPr>
          <p:cNvPr id="11" name="Connecteur droit 10"/>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474" y="6291441"/>
            <a:ext cx="2379786" cy="492598"/>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1067" y="6295197"/>
            <a:ext cx="1877141" cy="532757"/>
          </a:xfrm>
          <a:prstGeom prst="rect">
            <a:avLst/>
          </a:prstGeom>
        </p:spPr>
      </p:pic>
      <p:sp>
        <p:nvSpPr>
          <p:cNvPr id="16" name="ZoneTexte 15"/>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sp>
        <p:nvSpPr>
          <p:cNvPr id="19" name="Flèche : chevron 17">
            <a:extLst>
              <a:ext uri="{FF2B5EF4-FFF2-40B4-BE49-F238E27FC236}">
                <a16:creationId xmlns:a16="http://schemas.microsoft.com/office/drawing/2014/main" id="{F999F43A-7847-42A8-A061-28CA987A741B}"/>
              </a:ext>
            </a:extLst>
          </p:cNvPr>
          <p:cNvSpPr/>
          <p:nvPr/>
        </p:nvSpPr>
        <p:spPr>
          <a:xfrm>
            <a:off x="189767" y="267413"/>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sp>
        <p:nvSpPr>
          <p:cNvPr id="2" name="ZoneTexte 1">
            <a:extLst>
              <a:ext uri="{FF2B5EF4-FFF2-40B4-BE49-F238E27FC236}">
                <a16:creationId xmlns:a16="http://schemas.microsoft.com/office/drawing/2014/main" id="{4688DB51-8F74-4A45-82D8-51B0D24451C5}"/>
              </a:ext>
            </a:extLst>
          </p:cNvPr>
          <p:cNvSpPr txBox="1"/>
          <p:nvPr/>
        </p:nvSpPr>
        <p:spPr>
          <a:xfrm>
            <a:off x="676275" y="299684"/>
            <a:ext cx="11325958" cy="446276"/>
          </a:xfrm>
          <a:prstGeom prst="rect">
            <a:avLst/>
          </a:prstGeom>
          <a:noFill/>
        </p:spPr>
        <p:txBody>
          <a:bodyPr wrap="square" rtlCol="0">
            <a:spAutoFit/>
          </a:bodyPr>
          <a:lstStyle/>
          <a:p>
            <a:r>
              <a:rPr lang="fr-FR" sz="2300" b="1" dirty="0">
                <a:solidFill>
                  <a:srgbClr val="FF0000"/>
                </a:solidFill>
              </a:rPr>
              <a:t>2. REGLEMENTATION DOUANIERE APPLICABLE AUX OPERATIONS DE COMMERCE EXTERIEUR</a:t>
            </a:r>
            <a:endParaRPr lang="fr-FR" sz="2300" dirty="0"/>
          </a:p>
        </p:txBody>
      </p:sp>
    </p:spTree>
    <p:extLst>
      <p:ext uri="{BB962C8B-B14F-4D97-AF65-F5344CB8AC3E}">
        <p14:creationId xmlns:p14="http://schemas.microsoft.com/office/powerpoint/2010/main" val="379094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 name="AutoShape 4" descr="https://frc-powerpoint.officeapps.live.com/pods/GetClipboardImage.ashx?Id=225b63a6-33f6-4f6a-8e39-7d23881643ac&amp;DC=GFR1&amp;wdoverrides=GetClipboardImageEnabled:true"/>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15" name="ZoneTexte 14"/>
          <p:cNvSpPr txBox="1"/>
          <p:nvPr/>
        </p:nvSpPr>
        <p:spPr>
          <a:xfrm>
            <a:off x="0" y="20558"/>
            <a:ext cx="12114025" cy="6837441"/>
          </a:xfrm>
          <a:prstGeom prst="rect">
            <a:avLst/>
          </a:prstGeom>
          <a:noFill/>
        </p:spPr>
        <p:txBody>
          <a:bodyPr wrap="square" rtlCol="0" anchor="t" anchorCtr="0">
            <a:noAutofit/>
          </a:bodyPr>
          <a:lstStyle/>
          <a:p>
            <a:pPr algn="just"/>
            <a:endParaRPr lang="fr-FR" sz="1600" dirty="0">
              <a:solidFill>
                <a:prstClr val="black"/>
              </a:solidFill>
              <a:latin typeface="Franklin Gothic Book"/>
            </a:endParaRPr>
          </a:p>
          <a:p>
            <a:pPr algn="just"/>
            <a:endParaRPr lang="fr-FR" sz="1600" dirty="0">
              <a:solidFill>
                <a:prstClr val="black"/>
              </a:solidFill>
              <a:latin typeface="Franklin Gothic Book"/>
            </a:endParaRPr>
          </a:p>
          <a:p>
            <a:pPr algn="just">
              <a:defRPr/>
            </a:pPr>
            <a:endParaRPr lang="fr-FR" sz="1600" dirty="0">
              <a:solidFill>
                <a:prstClr val="black"/>
              </a:solidFill>
              <a:latin typeface="Franklin Gothic Book"/>
            </a:endParaRPr>
          </a:p>
          <a:p>
            <a:pPr algn="just">
              <a:defRPr/>
            </a:pPr>
            <a:r>
              <a:rPr lang="fr-FR" sz="1600" b="1" u="sng" dirty="0">
                <a:solidFill>
                  <a:srgbClr val="FF0000"/>
                </a:solidFill>
              </a:rPr>
              <a:t>Le Droit Additionnel Provisoire de Sauvegarde (DAPS):</a:t>
            </a:r>
          </a:p>
          <a:p>
            <a:pPr algn="just">
              <a:defRPr/>
            </a:pPr>
            <a:r>
              <a:rPr lang="fr-FR" sz="1600" dirty="0">
                <a:solidFill>
                  <a:schemeClr val="accent1">
                    <a:lumMod val="50000"/>
                  </a:schemeClr>
                </a:solidFill>
              </a:rPr>
              <a:t>Le gouvernement algérien et après avoir levé l’interdiction des importations en 2019 a mis en place un Droit Additionnel Provisoire de Sauvegarde dit DAPS. </a:t>
            </a:r>
            <a:r>
              <a:rPr lang="fr-FR" sz="1600" dirty="0">
                <a:solidFill>
                  <a:schemeClr val="accent1">
                    <a:lumMod val="50000"/>
                  </a:schemeClr>
                </a:solidFill>
                <a:hlinkClick r:id="rId4">
                  <a:extLst>
                    <a:ext uri="{A12FA001-AC4F-418D-AE19-62706E023703}">
                      <ahyp:hlinkClr xmlns:ahyp="http://schemas.microsoft.com/office/drawing/2018/hyperlinkcolor" val="tx"/>
                    </a:ext>
                  </a:extLst>
                </a:hlinkClick>
              </a:rPr>
              <a:t>La liste des produits soumis au DAPS comporte 992 Produits</a:t>
            </a:r>
            <a:r>
              <a:rPr lang="fr-FR" sz="1600" dirty="0">
                <a:solidFill>
                  <a:schemeClr val="accent1">
                    <a:lumMod val="50000"/>
                  </a:schemeClr>
                </a:solidFill>
              </a:rPr>
              <a:t>, les taux varient entre 30, 50, 60, 70 et 120 %. Ce droit reste appliqué sur les produits d’origine européenne malgré des D.D à 0%.</a:t>
            </a:r>
          </a:p>
          <a:p>
            <a:pPr algn="just">
              <a:defRPr/>
            </a:pPr>
            <a:endParaRPr lang="fr-FR" sz="1600" dirty="0">
              <a:solidFill>
                <a:schemeClr val="accent1">
                  <a:lumMod val="50000"/>
                </a:schemeClr>
              </a:solidFill>
            </a:endParaRPr>
          </a:p>
          <a:p>
            <a:pPr algn="just">
              <a:defRPr/>
            </a:pPr>
            <a:r>
              <a:rPr lang="fr-FR" sz="1600" b="1" u="sng" dirty="0">
                <a:solidFill>
                  <a:srgbClr val="FF0000"/>
                </a:solidFill>
              </a:rPr>
              <a:t>La Taxe Intérieure de Consommation (TIC): </a:t>
            </a:r>
          </a:p>
          <a:p>
            <a:pPr algn="just">
              <a:defRPr/>
            </a:pPr>
            <a:r>
              <a:rPr lang="fr-FR" sz="1600" dirty="0">
                <a:solidFill>
                  <a:schemeClr val="accent1">
                    <a:lumMod val="50000"/>
                  </a:schemeClr>
                </a:solidFill>
              </a:rPr>
              <a:t>Le taux de la taxe intérieure de consommation (TIC) varie entre  </a:t>
            </a:r>
            <a:r>
              <a:rPr lang="fr-FR" sz="1600" b="1" dirty="0">
                <a:solidFill>
                  <a:schemeClr val="accent1">
                    <a:lumMod val="50000"/>
                  </a:schemeClr>
                </a:solidFill>
              </a:rPr>
              <a:t>30% et 60%</a:t>
            </a:r>
            <a:r>
              <a:rPr lang="fr-FR" sz="1600" dirty="0">
                <a:solidFill>
                  <a:schemeClr val="accent1">
                    <a:lumMod val="50000"/>
                  </a:schemeClr>
                </a:solidFill>
              </a:rPr>
              <a:t>, cette taxe touche principalement les boissons alcoolisées, le tabac, les véhicules  de luxe , certains fruits secs,…….</a:t>
            </a:r>
          </a:p>
          <a:p>
            <a:pPr algn="just">
              <a:defRPr/>
            </a:pPr>
            <a:endParaRPr lang="fr-FR" sz="1050" dirty="0">
              <a:solidFill>
                <a:schemeClr val="accent1">
                  <a:lumMod val="50000"/>
                </a:schemeClr>
              </a:solidFill>
            </a:endParaRPr>
          </a:p>
          <a:p>
            <a:pPr algn="just">
              <a:defRPr/>
            </a:pPr>
            <a:r>
              <a:rPr lang="fr-FR" sz="1600" b="1" u="sng" dirty="0">
                <a:solidFill>
                  <a:srgbClr val="FF0000"/>
                </a:solidFill>
              </a:rPr>
              <a:t>Contribution de Solidarité:</a:t>
            </a:r>
          </a:p>
          <a:p>
            <a:pPr algn="just">
              <a:defRPr/>
            </a:pPr>
            <a:r>
              <a:rPr lang="fr-FR" sz="1600" dirty="0">
                <a:solidFill>
                  <a:schemeClr val="accent1">
                    <a:lumMod val="50000"/>
                  </a:schemeClr>
                </a:solidFill>
              </a:rPr>
              <a:t>La contribution de solidarité est applicable aux opérations d'importations de marchandises misent à la consommation en Algérie. Son taux est passé de 1% à 2%. Aucune exonération ne peut être accordée.</a:t>
            </a:r>
          </a:p>
          <a:p>
            <a:pPr algn="just">
              <a:defRPr/>
            </a:pPr>
            <a:endParaRPr lang="fr-FR" sz="1600" dirty="0">
              <a:solidFill>
                <a:prstClr val="black"/>
              </a:solidFill>
              <a:latin typeface="Franklin Gothic Book"/>
            </a:endParaRPr>
          </a:p>
          <a:p>
            <a:pPr algn="just">
              <a:defRPr/>
            </a:pPr>
            <a:endParaRPr lang="fr-FR" sz="1600" dirty="0">
              <a:solidFill>
                <a:prstClr val="black"/>
              </a:solidFill>
              <a:latin typeface="Franklin Gothic Book"/>
            </a:endParaRPr>
          </a:p>
          <a:p>
            <a:pPr algn="just">
              <a:defRPr/>
            </a:pPr>
            <a:endParaRPr lang="fr-FR" sz="1600" dirty="0">
              <a:solidFill>
                <a:prstClr val="black"/>
              </a:solidFill>
              <a:latin typeface="Franklin Gothic Book"/>
            </a:endParaRPr>
          </a:p>
          <a:p>
            <a:pPr algn="just"/>
            <a:r>
              <a:rPr lang="fr-FR" sz="1600" dirty="0">
                <a:solidFill>
                  <a:schemeClr val="accent1">
                    <a:lumMod val="50000"/>
                  </a:schemeClr>
                </a:solidFill>
              </a:rPr>
              <a:t>Depuis le 30/08/2021, la restitution des conteneurs par les operateurs exerçant dans l’importation pour revente en l’état est obligatoire dans les délais impartis en dehors de ceux qui font l'objet d'un contrôle aux frontières ou qui présentent un litige. La rétention de ces conteneurs en dehors de la période de franchise expose les opérateurs à des mesures conservatoires comme suit:</a:t>
            </a:r>
          </a:p>
          <a:p>
            <a:pPr marL="285750" lvl="0" indent="-285750" algn="just">
              <a:buFont typeface="Arial" panose="020B0604020202020204" pitchFamily="34" charset="0"/>
              <a:buChar char="•"/>
            </a:pPr>
            <a:r>
              <a:rPr lang="fr-FR" sz="1600" dirty="0">
                <a:solidFill>
                  <a:schemeClr val="accent1">
                    <a:lumMod val="50000"/>
                  </a:schemeClr>
                </a:solidFill>
              </a:rPr>
              <a:t>Retrait du certificat de respect;</a:t>
            </a:r>
          </a:p>
          <a:p>
            <a:pPr marL="285750" lvl="0" indent="-285750" algn="just">
              <a:buFont typeface="Arial" panose="020B0604020202020204" pitchFamily="34" charset="0"/>
              <a:buChar char="•"/>
            </a:pPr>
            <a:r>
              <a:rPr lang="fr-FR" sz="1600" dirty="0">
                <a:solidFill>
                  <a:schemeClr val="accent1">
                    <a:lumMod val="50000"/>
                  </a:schemeClr>
                </a:solidFill>
              </a:rPr>
              <a:t>Inscription au fichier national d'auteurs d'infractions frauduleuses.</a:t>
            </a:r>
          </a:p>
          <a:p>
            <a:pPr algn="just"/>
            <a:r>
              <a:rPr lang="fr-FR" sz="1600" dirty="0">
                <a:solidFill>
                  <a:schemeClr val="accent1">
                    <a:lumMod val="50000"/>
                  </a:schemeClr>
                </a:solidFill>
              </a:rPr>
              <a:t>​A noter par ailleurs qu’une taxe sur l’immobilisation des conteneurs est applicable et incombe à l’armateur ou son représentant soit le consignataire de marchandises qui sont tenus de la collecte de cette taxe pour le trésor public.</a:t>
            </a:r>
          </a:p>
          <a:p>
            <a:r>
              <a:rPr lang="fr-FR" sz="1600" dirty="0">
                <a:solidFill>
                  <a:prstClr val="black"/>
                </a:solidFill>
              </a:rPr>
              <a:t> </a:t>
            </a:r>
          </a:p>
          <a:p>
            <a:pPr algn="just"/>
            <a:endParaRPr lang="fr-FR" sz="800" dirty="0">
              <a:solidFill>
                <a:prstClr val="black"/>
              </a:solidFill>
              <a:latin typeface="Franklin Gothic Book"/>
            </a:endParaRPr>
          </a:p>
        </p:txBody>
      </p:sp>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4" name="Titre 1"/>
          <p:cNvSpPr txBox="1">
            <a:spLocks/>
          </p:cNvSpPr>
          <p:nvPr/>
        </p:nvSpPr>
        <p:spPr>
          <a:xfrm>
            <a:off x="77973" y="83082"/>
            <a:ext cx="10338163"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Autres Droits et Taxes applicables aux opérations d’importation :</a:t>
            </a:r>
          </a:p>
        </p:txBody>
      </p:sp>
      <p:sp>
        <p:nvSpPr>
          <p:cNvPr id="11" name="Titre 1"/>
          <p:cNvSpPr txBox="1">
            <a:spLocks/>
          </p:cNvSpPr>
          <p:nvPr/>
        </p:nvSpPr>
        <p:spPr>
          <a:xfrm>
            <a:off x="77972" y="3815710"/>
            <a:ext cx="10338163" cy="486000"/>
          </a:xfrm>
          <a:prstGeom prst="rect">
            <a:avLst/>
          </a:prstGeom>
          <a:solidFill>
            <a:srgbClr val="0052A0"/>
          </a:solidFill>
          <a:ln>
            <a:noFill/>
          </a:ln>
        </p:spPr>
        <p:txBody>
          <a:bodyPr vert="horz" wrap="none" lIns="180000" tIns="45720" rIns="91440" bIns="45720" rtlCol="0" anchor="ctr" anchorCtr="0">
            <a:noAutofit/>
          </a:bodyPr>
          <a:lstStyle/>
          <a:p>
            <a:pPr>
              <a:spcBef>
                <a:spcPct val="0"/>
              </a:spcBef>
              <a:spcAft>
                <a:spcPts val="3600"/>
              </a:spcAft>
              <a:defRPr/>
            </a:pPr>
            <a:r>
              <a:rPr lang="fr-FR" sz="2800" dirty="0">
                <a:solidFill>
                  <a:srgbClr val="FFFFFF"/>
                </a:solidFill>
                <a:cs typeface="VistaSansReg"/>
              </a:rPr>
              <a:t>Restitution des conteneurs et taxe d’immobilisation : </a:t>
            </a:r>
          </a:p>
        </p:txBody>
      </p:sp>
      <p:cxnSp>
        <p:nvCxnSpPr>
          <p:cNvPr id="8" name="Connecteur droit 7"/>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474" y="6291441"/>
            <a:ext cx="2379786" cy="492598"/>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1067" y="6295197"/>
            <a:ext cx="1877141" cy="532757"/>
          </a:xfrm>
          <a:prstGeom prst="rect">
            <a:avLst/>
          </a:prstGeom>
        </p:spPr>
      </p:pic>
      <p:sp>
        <p:nvSpPr>
          <p:cNvPr id="12" name="ZoneTexte 11"/>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spTree>
    <p:extLst>
      <p:ext uri="{BB962C8B-B14F-4D97-AF65-F5344CB8AC3E}">
        <p14:creationId xmlns:p14="http://schemas.microsoft.com/office/powerpoint/2010/main" val="3355229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 name="AutoShape 4" descr="https://frc-powerpoint.officeapps.live.com/pods/GetClipboardImage.ashx?Id=225b63a6-33f6-4f6a-8e39-7d23881643ac&amp;DC=GFR1&amp;wdoverrides=GetClipboardImageEnabled:true"/>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10" name="ZoneTexte 9"/>
          <p:cNvSpPr txBox="1"/>
          <p:nvPr/>
        </p:nvSpPr>
        <p:spPr>
          <a:xfrm>
            <a:off x="233977" y="30046"/>
            <a:ext cx="11274231" cy="914334"/>
          </a:xfrm>
          <a:prstGeom prst="rect">
            <a:avLst/>
          </a:prstGeom>
          <a:noFill/>
        </p:spPr>
        <p:txBody>
          <a:bodyPr wrap="square" lIns="180000" rtlCol="0" anchor="b" anchorCtr="0">
            <a:noAutofit/>
          </a:bodyPr>
          <a:lstStyle/>
          <a:p>
            <a:pPr algn="ctr"/>
            <a:r>
              <a:rPr lang="fr-FR" sz="2400" b="1" dirty="0">
                <a:solidFill>
                  <a:srgbClr val="FF0000"/>
                </a:solidFill>
              </a:rPr>
              <a:t>3. Nouvelles mesures applicables aux importateurs algériens pour l’importation des marchandises destinées à la revente e l’état</a:t>
            </a:r>
          </a:p>
        </p:txBody>
      </p:sp>
      <p:sp>
        <p:nvSpPr>
          <p:cNvPr id="15" name="ZoneTexte 14"/>
          <p:cNvSpPr txBox="1"/>
          <p:nvPr/>
        </p:nvSpPr>
        <p:spPr>
          <a:xfrm>
            <a:off x="233977" y="1230857"/>
            <a:ext cx="12114025" cy="2920274"/>
          </a:xfrm>
          <a:prstGeom prst="rect">
            <a:avLst/>
          </a:prstGeom>
          <a:noFill/>
        </p:spPr>
        <p:txBody>
          <a:bodyPr wrap="square" rtlCol="0" anchor="t" anchorCtr="0">
            <a:noAutofit/>
          </a:bodyPr>
          <a:lstStyle/>
          <a:p>
            <a:pPr algn="just"/>
            <a:r>
              <a:rPr lang="fr-FR" dirty="0">
                <a:solidFill>
                  <a:schemeClr val="accent1">
                    <a:lumMod val="50000"/>
                  </a:schemeClr>
                </a:solidFill>
              </a:rPr>
              <a:t>Avec la publication du Décret Exécutif 21-94 du 9 Mars 2021, les opérateurs économiques exerçants dans l’importation pour la revente en l’état doivent se conformer à </a:t>
            </a:r>
            <a:r>
              <a:rPr lang="fr-FR" b="1" dirty="0">
                <a:solidFill>
                  <a:srgbClr val="FF0000"/>
                </a:solidFill>
              </a:rPr>
              <a:t>de nouvelles obligations </a:t>
            </a:r>
            <a:r>
              <a:rPr lang="fr-FR" dirty="0">
                <a:solidFill>
                  <a:schemeClr val="accent1">
                    <a:lumMod val="50000"/>
                  </a:schemeClr>
                </a:solidFill>
              </a:rPr>
              <a:t>et souscrire à un </a:t>
            </a:r>
            <a:r>
              <a:rPr lang="fr-FR" b="1" dirty="0">
                <a:solidFill>
                  <a:srgbClr val="FF0000"/>
                </a:solidFill>
              </a:rPr>
              <a:t>cahier des charges </a:t>
            </a:r>
            <a:r>
              <a:rPr lang="fr-FR" dirty="0">
                <a:solidFill>
                  <a:schemeClr val="accent1">
                    <a:lumMod val="50000"/>
                  </a:schemeClr>
                </a:solidFill>
              </a:rPr>
              <a:t>qui régit leur activité et de ce fait, l’exercice de l’activité d’importation pour la revente en l’état est subordonné à l’obtention </a:t>
            </a:r>
            <a:r>
              <a:rPr lang="fr-FR" b="1" dirty="0">
                <a:solidFill>
                  <a:srgbClr val="FF0000"/>
                </a:solidFill>
              </a:rPr>
              <a:t>d’un registre de commerce </a:t>
            </a:r>
            <a:r>
              <a:rPr lang="fr-FR" dirty="0">
                <a:solidFill>
                  <a:schemeClr val="accent1">
                    <a:lumMod val="50000"/>
                  </a:schemeClr>
                </a:solidFill>
              </a:rPr>
              <a:t>portant des </a:t>
            </a:r>
            <a:r>
              <a:rPr lang="fr-FR" b="1" dirty="0">
                <a:solidFill>
                  <a:srgbClr val="FF0000"/>
                </a:solidFill>
              </a:rPr>
              <a:t>codes d’activités homogènes</a:t>
            </a:r>
            <a:r>
              <a:rPr lang="fr-FR" dirty="0">
                <a:solidFill>
                  <a:schemeClr val="accent1">
                    <a:lumMod val="50000"/>
                  </a:schemeClr>
                </a:solidFill>
              </a:rPr>
              <a:t> relevant d’un seul sous-groupe des groupes d’activités d’importation inclus dans la nomenclature des activités économiques. D’autres conditions liées au stockage, à la distribution et au personnel sont exigées. </a:t>
            </a:r>
          </a:p>
          <a:p>
            <a:pPr algn="just"/>
            <a:endParaRPr lang="fr-FR" sz="300" dirty="0">
              <a:solidFill>
                <a:schemeClr val="accent1">
                  <a:lumMod val="50000"/>
                </a:schemeClr>
              </a:solidFill>
            </a:endParaRPr>
          </a:p>
          <a:p>
            <a:pPr algn="just"/>
            <a:r>
              <a:rPr lang="fr-FR" dirty="0">
                <a:solidFill>
                  <a:schemeClr val="accent1">
                    <a:lumMod val="50000"/>
                  </a:schemeClr>
                </a:solidFill>
              </a:rPr>
              <a:t>Depuis le 31 Octobre 2021, les operateurs qui ne se sont pas conformés à ces exigences ne pourront plus procéder aux domiciliations bancaires de leurs importations destinées à la revente en l’état.</a:t>
            </a:r>
          </a:p>
          <a:p>
            <a:pPr algn="just"/>
            <a:endParaRPr lang="fr-FR" dirty="0">
              <a:solidFill>
                <a:schemeClr val="accent1">
                  <a:lumMod val="50000"/>
                </a:schemeClr>
              </a:solidFill>
              <a:latin typeface="Franklin Gothic Book"/>
            </a:endParaRPr>
          </a:p>
          <a:p>
            <a:r>
              <a:rPr lang="fr-FR" dirty="0">
                <a:solidFill>
                  <a:schemeClr val="accent1">
                    <a:lumMod val="50000"/>
                  </a:schemeClr>
                </a:solidFill>
              </a:rPr>
              <a:t>D’autre part et jusqu’au 31 Décembre 2021, il a été décidé d’interdire l’importation des produits classé sous le tarif douanier « autre ». </a:t>
            </a:r>
            <a:r>
              <a:rPr lang="fr-FR" sz="800" dirty="0"/>
              <a:t>- </a:t>
            </a:r>
            <a:r>
              <a:rPr lang="fr-FR" dirty="0">
                <a:solidFill>
                  <a:schemeClr val="accent1">
                    <a:lumMod val="50000"/>
                  </a:schemeClr>
                </a:solidFill>
              </a:rPr>
              <a:t>Les producteurs algériens ne sont pas concernés par cette restriction, cependant,  les importateurs dont l'activité est versée dans la revente en l'état de matières premières pour les producteurs sont concernés par cette restriction. </a:t>
            </a:r>
          </a:p>
          <a:p>
            <a:r>
              <a:rPr lang="fr-FR" dirty="0">
                <a:solidFill>
                  <a:schemeClr val="accent1">
                    <a:lumMod val="50000"/>
                  </a:schemeClr>
                </a:solidFill>
              </a:rPr>
              <a:t> </a:t>
            </a:r>
          </a:p>
          <a:p>
            <a:r>
              <a:rPr lang="fr-FR" dirty="0">
                <a:solidFill>
                  <a:schemeClr val="accent1">
                    <a:lumMod val="50000"/>
                  </a:schemeClr>
                </a:solidFill>
              </a:rPr>
              <a:t>A noter que les importations antérieures faites en crédit documentaire ou par remise documentaire avant Octobre 2021 seront acceptées à condition de présenter le justificatif ( titre de transport le crédit documentaire irrévocable et confirmé ouvert avant Octobre 2021).</a:t>
            </a:r>
          </a:p>
          <a:p>
            <a:pPr algn="just"/>
            <a:endParaRPr lang="fr-FR" sz="500" dirty="0">
              <a:solidFill>
                <a:prstClr val="black"/>
              </a:solidFill>
              <a:latin typeface="Franklin Gothic Book"/>
            </a:endParaRPr>
          </a:p>
          <a:p>
            <a:pPr algn="just"/>
            <a:endParaRPr lang="fr-FR" dirty="0">
              <a:solidFill>
                <a:prstClr val="black"/>
              </a:solidFill>
              <a:latin typeface="Franklin Gothic Book"/>
            </a:endParaRPr>
          </a:p>
          <a:p>
            <a:pPr algn="just"/>
            <a:endParaRPr lang="fr-FR" b="1" dirty="0">
              <a:solidFill>
                <a:srgbClr val="CF142B"/>
              </a:solidFill>
              <a:latin typeface="Franklin Gothic Book" pitchFamily="34" charset="0"/>
              <a:cs typeface="Helvetica"/>
            </a:endParaRPr>
          </a:p>
          <a:p>
            <a:pPr algn="just"/>
            <a:endParaRPr lang="fr-FR" sz="900" dirty="0">
              <a:solidFill>
                <a:prstClr val="black"/>
              </a:solidFill>
              <a:latin typeface="Franklin Gothic Book"/>
            </a:endParaRPr>
          </a:p>
          <a:p>
            <a:pPr algn="just"/>
            <a:endParaRPr lang="fr-FR" sz="800" dirty="0">
              <a:solidFill>
                <a:prstClr val="black"/>
              </a:solidFill>
              <a:latin typeface="Franklin Gothic Book"/>
            </a:endParaRPr>
          </a:p>
        </p:txBody>
      </p:sp>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cxnSp>
        <p:nvCxnSpPr>
          <p:cNvPr id="7" name="Connecteur droit 6"/>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474" y="6291441"/>
            <a:ext cx="2379786" cy="492598"/>
          </a:xfrm>
          <a:prstGeom prst="rect">
            <a:avLst/>
          </a:prstGeom>
        </p:spPr>
      </p:pic>
      <p:sp>
        <p:nvSpPr>
          <p:cNvPr id="9" name="ZoneTexte 8"/>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1067" y="6295197"/>
            <a:ext cx="1877141" cy="532757"/>
          </a:xfrm>
          <a:prstGeom prst="rect">
            <a:avLst/>
          </a:prstGeom>
        </p:spPr>
      </p:pic>
      <p:sp>
        <p:nvSpPr>
          <p:cNvPr id="12" name="Flèche : chevron 17">
            <a:extLst>
              <a:ext uri="{FF2B5EF4-FFF2-40B4-BE49-F238E27FC236}">
                <a16:creationId xmlns:a16="http://schemas.microsoft.com/office/drawing/2014/main" id="{F999F43A-7847-42A8-A061-28CA987A741B}"/>
              </a:ext>
            </a:extLst>
          </p:cNvPr>
          <p:cNvSpPr/>
          <p:nvPr/>
        </p:nvSpPr>
        <p:spPr>
          <a:xfrm>
            <a:off x="98914" y="148211"/>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spTree>
    <p:extLst>
      <p:ext uri="{BB962C8B-B14F-4D97-AF65-F5344CB8AC3E}">
        <p14:creationId xmlns:p14="http://schemas.microsoft.com/office/powerpoint/2010/main" val="463290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flipV="1">
            <a:off x="546294" y="88626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22" y="6291441"/>
            <a:ext cx="2379786" cy="492598"/>
          </a:xfrm>
          <a:prstGeom prst="rect">
            <a:avLst/>
          </a:prstGeom>
        </p:spPr>
      </p:pic>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19" y="6262169"/>
            <a:ext cx="1877141" cy="532757"/>
          </a:xfrm>
          <a:prstGeom prst="rect">
            <a:avLst/>
          </a:prstGeom>
        </p:spPr>
      </p:pic>
      <p:sp>
        <p:nvSpPr>
          <p:cNvPr id="16" name="ZoneTexte 15"/>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sp>
        <p:nvSpPr>
          <p:cNvPr id="2" name="Rectangle 1"/>
          <p:cNvSpPr/>
          <p:nvPr/>
        </p:nvSpPr>
        <p:spPr>
          <a:xfrm>
            <a:off x="1432558" y="283218"/>
            <a:ext cx="5865708" cy="507831"/>
          </a:xfrm>
          <a:prstGeom prst="rect">
            <a:avLst/>
          </a:prstGeom>
        </p:spPr>
        <p:txBody>
          <a:bodyPr wrap="none">
            <a:spAutoFit/>
          </a:bodyPr>
          <a:lstStyle/>
          <a:p>
            <a:r>
              <a:rPr lang="fr-FR" sz="2700" b="1" dirty="0">
                <a:solidFill>
                  <a:schemeClr val="accent1">
                    <a:lumMod val="50000"/>
                  </a:schemeClr>
                </a:solidFill>
                <a:latin typeface="Arial" panose="020B0604020202020204" pitchFamily="34" charset="0"/>
                <a:cs typeface="Arial" panose="020B0604020202020204" pitchFamily="34" charset="0"/>
              </a:rPr>
              <a:t> DÉDOUANER SA MARCHANDISE </a:t>
            </a:r>
          </a:p>
        </p:txBody>
      </p:sp>
      <p:pic>
        <p:nvPicPr>
          <p:cNvPr id="4" name="Image 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46294" y="1005302"/>
            <a:ext cx="11169748" cy="5208304"/>
          </a:xfrm>
          <a:prstGeom prst="rect">
            <a:avLst/>
          </a:prstGeom>
        </p:spPr>
      </p:pic>
      <p:sp>
        <p:nvSpPr>
          <p:cNvPr id="10" name="ZoneTexte 9">
            <a:extLst>
              <a:ext uri="{FF2B5EF4-FFF2-40B4-BE49-F238E27FC236}">
                <a16:creationId xmlns:a16="http://schemas.microsoft.com/office/drawing/2014/main" id="{6180B5B6-38CB-4C36-9B8A-E56A15E71E47}"/>
              </a:ext>
            </a:extLst>
          </p:cNvPr>
          <p:cNvSpPr txBox="1"/>
          <p:nvPr/>
        </p:nvSpPr>
        <p:spPr>
          <a:xfrm>
            <a:off x="926122" y="1172742"/>
            <a:ext cx="10424081" cy="4770537"/>
          </a:xfrm>
          <a:prstGeom prst="rect">
            <a:avLst/>
          </a:prstGeom>
          <a:noFill/>
        </p:spPr>
        <p:txBody>
          <a:bodyPr wrap="square" rtlCol="0">
            <a:spAutoFit/>
          </a:bodyPr>
          <a:lstStyle/>
          <a:p>
            <a:pPr marL="285750" indent="-285750">
              <a:buFont typeface="Wingdings" panose="05000000000000000000" pitchFamily="2" charset="2"/>
              <a:buChar char="q"/>
            </a:pPr>
            <a:r>
              <a:rPr lang="fr-FR" sz="1600" dirty="0">
                <a:solidFill>
                  <a:schemeClr val="accent1">
                    <a:lumMod val="50000"/>
                  </a:schemeClr>
                </a:solidFill>
                <a:cs typeface="Arial" panose="020B0604020202020204" pitchFamily="34" charset="0"/>
              </a:rPr>
              <a:t>Prioriser l’incoterm FOB chaque fois que cela est possible.</a:t>
            </a:r>
          </a:p>
          <a:p>
            <a:pPr marL="285750" indent="-285750">
              <a:buFont typeface="Wingdings" panose="05000000000000000000" pitchFamily="2" charset="2"/>
              <a:buChar char="q"/>
            </a:pPr>
            <a:r>
              <a:rPr lang="fr-FR" sz="1600" dirty="0">
                <a:solidFill>
                  <a:schemeClr val="accent1">
                    <a:lumMod val="50000"/>
                  </a:schemeClr>
                </a:solidFill>
                <a:cs typeface="Arial" panose="020B0604020202020204" pitchFamily="34" charset="0"/>
              </a:rPr>
              <a:t>Facture domiciliée en CF elle doit être détaillée et décomposée en :</a:t>
            </a:r>
            <a:br>
              <a:rPr lang="fr-FR" sz="1600" dirty="0">
                <a:solidFill>
                  <a:schemeClr val="accent1">
                    <a:lumMod val="50000"/>
                  </a:schemeClr>
                </a:solidFill>
                <a:cs typeface="Arial" panose="020B0604020202020204" pitchFamily="34" charset="0"/>
              </a:rPr>
            </a:br>
            <a:r>
              <a:rPr lang="fr-FR" sz="1600" dirty="0">
                <a:solidFill>
                  <a:schemeClr val="accent1">
                    <a:lumMod val="50000"/>
                  </a:schemeClr>
                </a:solidFill>
                <a:cs typeface="Arial" panose="020B0604020202020204" pitchFamily="34" charset="0"/>
              </a:rPr>
              <a:t>                                                                                                              le montant de la marchandise.</a:t>
            </a:r>
            <a:br>
              <a:rPr lang="fr-FR" sz="1600" dirty="0">
                <a:solidFill>
                  <a:schemeClr val="accent1">
                    <a:lumMod val="50000"/>
                  </a:schemeClr>
                </a:solidFill>
                <a:cs typeface="Arial" panose="020B0604020202020204" pitchFamily="34" charset="0"/>
              </a:rPr>
            </a:br>
            <a:r>
              <a:rPr lang="fr-FR" sz="1600" dirty="0">
                <a:solidFill>
                  <a:schemeClr val="accent1">
                    <a:lumMod val="50000"/>
                  </a:schemeClr>
                </a:solidFill>
                <a:cs typeface="Arial" panose="020B0604020202020204" pitchFamily="34" charset="0"/>
              </a:rPr>
              <a:t>                                                                                                              le transport ( Fret ).                            </a:t>
            </a:r>
          </a:p>
          <a:p>
            <a:pPr marL="285750" indent="-285750">
              <a:buFont typeface="Wingdings" panose="05000000000000000000" pitchFamily="2" charset="2"/>
              <a:buChar char="q"/>
            </a:pPr>
            <a:r>
              <a:rPr lang="fr-FR" sz="1600" b="1" dirty="0">
                <a:solidFill>
                  <a:srgbClr val="FF0000"/>
                </a:solidFill>
                <a:cs typeface="Arial" panose="020B0604020202020204" pitchFamily="34" charset="0"/>
              </a:rPr>
              <a:t>Présentation de la facture :</a:t>
            </a:r>
          </a:p>
          <a:p>
            <a:endParaRPr lang="fr-FR" sz="1600" dirty="0">
              <a:solidFill>
                <a:schemeClr val="accent1">
                  <a:lumMod val="50000"/>
                </a:schemeClr>
              </a:solidFill>
              <a:cs typeface="Arial" panose="020B0604020202020204" pitchFamily="34" charset="0"/>
            </a:endParaRPr>
          </a:p>
          <a:p>
            <a:pPr marL="285750" indent="-285750">
              <a:buFont typeface="Wingdings" panose="05000000000000000000" pitchFamily="2" charset="2"/>
              <a:buChar char="Ø"/>
            </a:pPr>
            <a:r>
              <a:rPr lang="fr-FR" sz="1600" dirty="0">
                <a:solidFill>
                  <a:schemeClr val="accent1">
                    <a:lumMod val="50000"/>
                  </a:schemeClr>
                </a:solidFill>
                <a:cs typeface="Arial" panose="020B0604020202020204" pitchFamily="34" charset="0"/>
              </a:rPr>
              <a:t>Mentionner le numéro d’identifiant fiscal de l’importateur.</a:t>
            </a:r>
          </a:p>
          <a:p>
            <a:pPr marL="285750" indent="-285750">
              <a:buFont typeface="Wingdings" panose="05000000000000000000" pitchFamily="2" charset="2"/>
              <a:buChar char="Ø"/>
            </a:pPr>
            <a:r>
              <a:rPr lang="fr-FR" sz="1600" dirty="0">
                <a:solidFill>
                  <a:schemeClr val="accent1">
                    <a:lumMod val="50000"/>
                  </a:schemeClr>
                </a:solidFill>
                <a:cs typeface="Arial" panose="020B0604020202020204" pitchFamily="34" charset="0"/>
              </a:rPr>
              <a:t>Mentionner les quantités par produits et par lots.</a:t>
            </a:r>
          </a:p>
          <a:p>
            <a:pPr marL="285750" indent="-285750">
              <a:buFont typeface="Wingdings" panose="05000000000000000000" pitchFamily="2" charset="2"/>
              <a:buChar char="Ø"/>
            </a:pPr>
            <a:r>
              <a:rPr lang="fr-FR" sz="1600" dirty="0">
                <a:solidFill>
                  <a:schemeClr val="accent1">
                    <a:lumMod val="50000"/>
                  </a:schemeClr>
                </a:solidFill>
                <a:cs typeface="Arial" panose="020B0604020202020204" pitchFamily="34" charset="0"/>
              </a:rPr>
              <a:t>Indiquer les prix en devises convertibles et en HT.</a:t>
            </a:r>
          </a:p>
          <a:p>
            <a:pPr marL="285750" indent="-285750">
              <a:buFont typeface="Wingdings" panose="05000000000000000000" pitchFamily="2" charset="2"/>
              <a:buChar char="Ø"/>
            </a:pPr>
            <a:r>
              <a:rPr lang="fr-FR" sz="1600" dirty="0">
                <a:solidFill>
                  <a:schemeClr val="accent1">
                    <a:lumMod val="50000"/>
                  </a:schemeClr>
                </a:solidFill>
                <a:cs typeface="Arial" panose="020B0604020202020204" pitchFamily="34" charset="0"/>
              </a:rPr>
              <a:t>Acompte 15% maximum, au delà accord BA</a:t>
            </a:r>
          </a:p>
          <a:p>
            <a:pPr marL="285750" indent="-285750">
              <a:buFont typeface="Wingdings" panose="05000000000000000000" pitchFamily="2" charset="2"/>
              <a:buChar char="Ø"/>
            </a:pPr>
            <a:r>
              <a:rPr lang="fr-FR" sz="1600" dirty="0">
                <a:solidFill>
                  <a:schemeClr val="accent1">
                    <a:lumMod val="50000"/>
                  </a:schemeClr>
                </a:solidFill>
                <a:cs typeface="Arial" panose="020B0604020202020204" pitchFamily="34" charset="0"/>
              </a:rPr>
              <a:t>Pas de remises supérieurs à 5%.</a:t>
            </a:r>
          </a:p>
          <a:p>
            <a:pPr marL="285750" indent="-285750">
              <a:buFont typeface="Wingdings" panose="05000000000000000000" pitchFamily="2" charset="2"/>
              <a:buChar char="Ø"/>
            </a:pPr>
            <a:r>
              <a:rPr lang="fr-FR" sz="1600" dirty="0">
                <a:solidFill>
                  <a:schemeClr val="accent1">
                    <a:lumMod val="50000"/>
                  </a:schemeClr>
                </a:solidFill>
                <a:cs typeface="Arial" panose="020B0604020202020204" pitchFamily="34" charset="0"/>
              </a:rPr>
              <a:t>Indiquer l’origine pays par produit.</a:t>
            </a:r>
          </a:p>
          <a:p>
            <a:pPr marL="285750" indent="-285750">
              <a:buFont typeface="Wingdings" panose="05000000000000000000" pitchFamily="2" charset="2"/>
              <a:buChar char="Ø"/>
            </a:pPr>
            <a:r>
              <a:rPr lang="fr-FR" sz="1600" dirty="0">
                <a:solidFill>
                  <a:schemeClr val="accent1">
                    <a:lumMod val="50000"/>
                  </a:schemeClr>
                </a:solidFill>
                <a:cs typeface="Arial" panose="020B0604020202020204" pitchFamily="34" charset="0"/>
              </a:rPr>
              <a:t>Incoterms et conditions de paiements ( CREDOC, REMDOC, Transfert libre et SBLC ).</a:t>
            </a:r>
          </a:p>
          <a:p>
            <a:pPr marL="285750" indent="-285750">
              <a:buFont typeface="Wingdings" panose="05000000000000000000" pitchFamily="2" charset="2"/>
              <a:buChar char="Ø"/>
            </a:pPr>
            <a:r>
              <a:rPr lang="fr-FR" sz="1600" dirty="0">
                <a:solidFill>
                  <a:schemeClr val="accent1">
                    <a:lumMod val="50000"/>
                  </a:schemeClr>
                </a:solidFill>
                <a:cs typeface="Arial" panose="020B0604020202020204" pitchFamily="34" charset="0"/>
              </a:rPr>
              <a:t>Cachet humide.</a:t>
            </a:r>
          </a:p>
          <a:p>
            <a:pPr marL="285750" indent="-285750">
              <a:buFont typeface="Wingdings" panose="05000000000000000000" pitchFamily="2" charset="2"/>
              <a:buChar char="Ø"/>
            </a:pPr>
            <a:endParaRPr lang="fr-FR" sz="1600" dirty="0">
              <a:solidFill>
                <a:schemeClr val="accent1">
                  <a:lumMod val="50000"/>
                </a:schemeClr>
              </a:solidFill>
              <a:cs typeface="Arial" panose="020B0604020202020204" pitchFamily="34" charset="0"/>
            </a:endParaRPr>
          </a:p>
          <a:p>
            <a:pPr marL="285750" indent="-285750">
              <a:buFont typeface="Wingdings" panose="05000000000000000000" pitchFamily="2" charset="2"/>
              <a:buChar char="q"/>
            </a:pPr>
            <a:r>
              <a:rPr lang="fr-FR" sz="1600" b="1" dirty="0">
                <a:solidFill>
                  <a:srgbClr val="FF0000"/>
                </a:solidFill>
                <a:cs typeface="Arial" panose="020B0604020202020204" pitchFamily="34" charset="0"/>
              </a:rPr>
              <a:t>Etiquetage : </a:t>
            </a:r>
            <a:r>
              <a:rPr lang="fr-FR" sz="1600" dirty="0">
                <a:solidFill>
                  <a:schemeClr val="accent1">
                    <a:lumMod val="50000"/>
                  </a:schemeClr>
                </a:solidFill>
                <a:cs typeface="Arial" panose="020B0604020202020204" pitchFamily="34" charset="0"/>
              </a:rPr>
              <a:t>Obligatoire en langue Arabe pour les produits destinés à la revente en état (deuxième langue facultative,  sur l’unité de vente ).</a:t>
            </a:r>
          </a:p>
          <a:p>
            <a:pPr marL="285750" indent="-285750">
              <a:buFont typeface="Arial" panose="020B0604020202020204" pitchFamily="34" charset="0"/>
              <a:buChar char="•"/>
            </a:pPr>
            <a:endParaRPr lang="fr-FR" sz="1600" dirty="0">
              <a:solidFill>
                <a:schemeClr val="accent1">
                  <a:lumMod val="50000"/>
                </a:schemeClr>
              </a:solidFill>
              <a:cs typeface="Arial" panose="020B0604020202020204" pitchFamily="34" charset="0"/>
            </a:endParaRPr>
          </a:p>
          <a:p>
            <a:pPr marL="285750" indent="-285750">
              <a:buFont typeface="Wingdings" panose="05000000000000000000" pitchFamily="2" charset="2"/>
              <a:buChar char="q"/>
            </a:pPr>
            <a:r>
              <a:rPr lang="fr-FR" sz="1600" b="1" dirty="0">
                <a:solidFill>
                  <a:srgbClr val="FF0000"/>
                </a:solidFill>
                <a:cs typeface="Arial" panose="020B0604020202020204" pitchFamily="34" charset="0"/>
              </a:rPr>
              <a:t>Cadre générale : </a:t>
            </a:r>
            <a:r>
              <a:rPr lang="fr-FR" sz="1600" dirty="0">
                <a:solidFill>
                  <a:schemeClr val="accent1">
                    <a:lumMod val="50000"/>
                  </a:schemeClr>
                </a:solidFill>
                <a:cs typeface="Arial" panose="020B0604020202020204" pitchFamily="34" charset="0"/>
              </a:rPr>
              <a:t>tout incoterm incluant une assurance est prohibé, l’assurance doit être payée en Algérie</a:t>
            </a:r>
            <a:r>
              <a:rPr lang="fr-FR" sz="1600" dirty="0">
                <a:solidFill>
                  <a:srgbClr val="002060"/>
                </a:solidFill>
                <a:latin typeface="Arial" panose="020B0604020202020204" pitchFamily="34" charset="0"/>
                <a:cs typeface="Arial" panose="020B0604020202020204" pitchFamily="34" charset="0"/>
              </a:rPr>
              <a:t>.</a:t>
            </a:r>
            <a:endParaRPr lang="x-none" sz="1600" dirty="0">
              <a:solidFill>
                <a:srgbClr val="002060"/>
              </a:solidFill>
              <a:latin typeface="Arial" panose="020B0604020202020204" pitchFamily="34" charset="0"/>
              <a:cs typeface="Arial" panose="020B0604020202020204" pitchFamily="34" charset="0"/>
            </a:endParaRPr>
          </a:p>
        </p:txBody>
      </p:sp>
      <p:sp>
        <p:nvSpPr>
          <p:cNvPr id="5" name="Ellipse 4"/>
          <p:cNvSpPr/>
          <p:nvPr/>
        </p:nvSpPr>
        <p:spPr>
          <a:xfrm>
            <a:off x="6138162" y="1793309"/>
            <a:ext cx="167074" cy="1453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Ellipse 13"/>
          <p:cNvSpPr/>
          <p:nvPr/>
        </p:nvSpPr>
        <p:spPr>
          <a:xfrm>
            <a:off x="6138162" y="2039814"/>
            <a:ext cx="167074" cy="1453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chevron 16">
            <a:extLst>
              <a:ext uri="{FF2B5EF4-FFF2-40B4-BE49-F238E27FC236}">
                <a16:creationId xmlns:a16="http://schemas.microsoft.com/office/drawing/2014/main" id="{74C00EE9-D182-40B3-8796-77F84D9834CF}"/>
              </a:ext>
            </a:extLst>
          </p:cNvPr>
          <p:cNvSpPr/>
          <p:nvPr/>
        </p:nvSpPr>
        <p:spPr>
          <a:xfrm>
            <a:off x="1069143" y="236759"/>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spTree>
    <p:extLst>
      <p:ext uri="{BB962C8B-B14F-4D97-AF65-F5344CB8AC3E}">
        <p14:creationId xmlns:p14="http://schemas.microsoft.com/office/powerpoint/2010/main" val="3277796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1E32B6-0B87-4954-BC6A-539373C3D395}"/>
              </a:ext>
            </a:extLst>
          </p:cNvPr>
          <p:cNvSpPr/>
          <p:nvPr/>
        </p:nvSpPr>
        <p:spPr>
          <a:xfrm>
            <a:off x="2952926" y="2069580"/>
            <a:ext cx="1051420" cy="184666"/>
          </a:xfrm>
          <a:prstGeom prst="rect">
            <a:avLst/>
          </a:prstGeom>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endParaRPr lang="aa-ET" sz="1200" dirty="0">
              <a:solidFill>
                <a:srgbClr val="26358C"/>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8A1CBF0-21F6-4930-85F5-5DD86D9C17BA}"/>
              </a:ext>
            </a:extLst>
          </p:cNvPr>
          <p:cNvSpPr/>
          <p:nvPr/>
        </p:nvSpPr>
        <p:spPr>
          <a:xfrm>
            <a:off x="2952926" y="2016100"/>
            <a:ext cx="1051420" cy="184666"/>
          </a:xfrm>
          <a:prstGeom prst="rect">
            <a:avLst/>
          </a:prstGeom>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endParaRPr lang="aa-ET" sz="1200" dirty="0">
              <a:solidFill>
                <a:srgbClr val="26358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9D6B7DB-4EBE-4061-9F26-F40BF4C028C8}"/>
              </a:ext>
            </a:extLst>
          </p:cNvPr>
          <p:cNvSpPr/>
          <p:nvPr/>
        </p:nvSpPr>
        <p:spPr>
          <a:xfrm>
            <a:off x="346745" y="6048407"/>
            <a:ext cx="1308683" cy="184666"/>
          </a:xfrm>
          <a:prstGeom prst="rect">
            <a:avLst/>
          </a:prstGeom>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endParaRPr lang="aa-ET" sz="1200" dirty="0">
              <a:solidFill>
                <a:srgbClr val="26358C"/>
              </a:solidFill>
              <a:latin typeface="Arial" panose="020B0604020202020204" pitchFamily="34" charset="0"/>
              <a:cs typeface="Arial" panose="020B0604020202020204" pitchFamily="34" charset="0"/>
            </a:endParaRPr>
          </a:p>
        </p:txBody>
      </p:sp>
      <p:pic>
        <p:nvPicPr>
          <p:cNvPr id="32" name="Image 31">
            <a:extLst>
              <a:ext uri="{FF2B5EF4-FFF2-40B4-BE49-F238E27FC236}">
                <a16:creationId xmlns:a16="http://schemas.microsoft.com/office/drawing/2014/main" id="{15C4D542-AC74-448C-A9AB-6DD9D30E7B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1" y="6325243"/>
            <a:ext cx="2219463" cy="537744"/>
          </a:xfrm>
          <a:prstGeom prst="rect">
            <a:avLst/>
          </a:prstGeom>
        </p:spPr>
      </p:pic>
      <p:sp>
        <p:nvSpPr>
          <p:cNvPr id="12" name="ZoneTexte 3">
            <a:extLst>
              <a:ext uri="{FF2B5EF4-FFF2-40B4-BE49-F238E27FC236}">
                <a16:creationId xmlns:a16="http://schemas.microsoft.com/office/drawing/2014/main" id="{B715FBE1-F73B-492A-8DA3-36FFF610A110}"/>
              </a:ext>
            </a:extLst>
          </p:cNvPr>
          <p:cNvSpPr txBox="1">
            <a:spLocks noChangeArrowheads="1"/>
          </p:cNvSpPr>
          <p:nvPr/>
        </p:nvSpPr>
        <p:spPr bwMode="auto">
          <a:xfrm>
            <a:off x="710160" y="15937"/>
            <a:ext cx="3935986" cy="659304"/>
          </a:xfrm>
          <a:prstGeom prst="rect">
            <a:avLst/>
          </a:prstGeom>
          <a:noFill/>
          <a:ln w="9525">
            <a:noFill/>
            <a:miter lim="800000"/>
            <a:headEnd/>
            <a:tailEnd/>
          </a:ln>
        </p:spPr>
        <p:txBody>
          <a:bodyPr wrap="square" lIns="104287" tIns="52144" rIns="104287" bIns="52144">
            <a:spAutoFit/>
          </a:bodyPr>
          <a:lstStyle/>
          <a:p>
            <a:r>
              <a:rPr lang="fr-FR" sz="3600" b="1" dirty="0">
                <a:solidFill>
                  <a:schemeClr val="accent1">
                    <a:lumMod val="50000"/>
                  </a:schemeClr>
                </a:solidFill>
                <a:cs typeface="Arial" panose="020B0604020202020204" pitchFamily="34" charset="0"/>
              </a:rPr>
              <a:t>Secteurs Porteurs:</a:t>
            </a:r>
          </a:p>
        </p:txBody>
      </p:sp>
      <p:sp>
        <p:nvSpPr>
          <p:cNvPr id="15" name="Flèche : chevron 14">
            <a:extLst>
              <a:ext uri="{FF2B5EF4-FFF2-40B4-BE49-F238E27FC236}">
                <a16:creationId xmlns:a16="http://schemas.microsoft.com/office/drawing/2014/main" id="{6D13F970-0B73-4606-98DF-97373F6C3045}"/>
              </a:ext>
            </a:extLst>
          </p:cNvPr>
          <p:cNvSpPr/>
          <p:nvPr/>
        </p:nvSpPr>
        <p:spPr>
          <a:xfrm>
            <a:off x="346745" y="197785"/>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pic>
        <p:nvPicPr>
          <p:cNvPr id="16" name="Image 15">
            <a:extLst>
              <a:ext uri="{FF2B5EF4-FFF2-40B4-BE49-F238E27FC236}">
                <a16:creationId xmlns:a16="http://schemas.microsoft.com/office/drawing/2014/main" id="{27923CDA-39DF-40FD-A1D2-248B9D3BF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3472" y="6325243"/>
            <a:ext cx="1877141" cy="532757"/>
          </a:xfrm>
          <a:prstGeom prst="rect">
            <a:avLst/>
          </a:prstGeom>
        </p:spPr>
      </p:pic>
      <p:pic>
        <p:nvPicPr>
          <p:cNvPr id="22" name="Image 21">
            <a:extLst>
              <a:ext uri="{FF2B5EF4-FFF2-40B4-BE49-F238E27FC236}">
                <a16:creationId xmlns:a16="http://schemas.microsoft.com/office/drawing/2014/main" id="{7C19DA67-63C6-48D4-B28A-DE697CB05A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530" y="759222"/>
            <a:ext cx="730215" cy="612382"/>
          </a:xfrm>
          <a:prstGeom prst="rect">
            <a:avLst/>
          </a:prstGeom>
        </p:spPr>
      </p:pic>
      <p:sp>
        <p:nvSpPr>
          <p:cNvPr id="11" name="ZoneTexte 10">
            <a:extLst>
              <a:ext uri="{FF2B5EF4-FFF2-40B4-BE49-F238E27FC236}">
                <a16:creationId xmlns:a16="http://schemas.microsoft.com/office/drawing/2014/main" id="{F2BE4DB4-34E1-4C65-B5D4-5054F71DDA22}"/>
              </a:ext>
            </a:extLst>
          </p:cNvPr>
          <p:cNvSpPr txBox="1"/>
          <p:nvPr/>
        </p:nvSpPr>
        <p:spPr>
          <a:xfrm>
            <a:off x="784092" y="909282"/>
            <a:ext cx="2739984" cy="1754326"/>
          </a:xfrm>
          <a:prstGeom prst="rect">
            <a:avLst/>
          </a:prstGeom>
          <a:noFill/>
        </p:spPr>
        <p:txBody>
          <a:bodyPr wrap="square" rtlCol="0">
            <a:spAutoFit/>
          </a:bodyPr>
          <a:lstStyle/>
          <a:p>
            <a:r>
              <a:rPr lang="fr-FR" sz="2400" b="1" dirty="0">
                <a:solidFill>
                  <a:srgbClr val="FF0000"/>
                </a:solidFill>
              </a:rPr>
              <a:t>IAA                   </a:t>
            </a:r>
          </a:p>
          <a:p>
            <a:r>
              <a:rPr lang="fr-FR" sz="1700" dirty="0">
                <a:solidFill>
                  <a:schemeClr val="accent1">
                    <a:lumMod val="50000"/>
                  </a:schemeClr>
                </a:solidFill>
              </a:rPr>
              <a:t>2</a:t>
            </a:r>
            <a:r>
              <a:rPr lang="fr-FR" sz="1700" baseline="30000" dirty="0">
                <a:solidFill>
                  <a:schemeClr val="accent1">
                    <a:lumMod val="50000"/>
                  </a:schemeClr>
                </a:solidFill>
              </a:rPr>
              <a:t>ème</a:t>
            </a:r>
            <a:r>
              <a:rPr lang="fr-FR" sz="1700" dirty="0">
                <a:solidFill>
                  <a:schemeClr val="accent1">
                    <a:lumMod val="50000"/>
                  </a:schemeClr>
                </a:solidFill>
              </a:rPr>
              <a:t> industrie du pays </a:t>
            </a:r>
          </a:p>
          <a:p>
            <a:r>
              <a:rPr lang="fr-FR" sz="1700" dirty="0">
                <a:solidFill>
                  <a:schemeClr val="accent1">
                    <a:lumMod val="50000"/>
                  </a:schemeClr>
                </a:solidFill>
              </a:rPr>
              <a:t>40% du PIB</a:t>
            </a:r>
          </a:p>
          <a:p>
            <a:r>
              <a:rPr lang="fr-FR" sz="1700" dirty="0">
                <a:solidFill>
                  <a:schemeClr val="accent1">
                    <a:lumMod val="50000"/>
                  </a:schemeClr>
                </a:solidFill>
              </a:rPr>
              <a:t>23 000 entreprises</a:t>
            </a:r>
          </a:p>
          <a:p>
            <a:r>
              <a:rPr lang="fr-FR" sz="1700" dirty="0">
                <a:solidFill>
                  <a:schemeClr val="accent1">
                    <a:lumMod val="50000"/>
                  </a:schemeClr>
                </a:solidFill>
              </a:rPr>
              <a:t>299 M€ </a:t>
            </a:r>
            <a:r>
              <a:rPr lang="fr-FR" sz="1600" dirty="0">
                <a:solidFill>
                  <a:schemeClr val="accent1">
                    <a:lumMod val="50000"/>
                  </a:schemeClr>
                </a:solidFill>
              </a:rPr>
              <a:t>d’importations d’équipements</a:t>
            </a:r>
            <a:r>
              <a:rPr lang="fr-FR" sz="1600" b="1" dirty="0">
                <a:solidFill>
                  <a:schemeClr val="accent1">
                    <a:lumMod val="50000"/>
                  </a:schemeClr>
                </a:solidFill>
              </a:rPr>
              <a:t>.</a:t>
            </a:r>
            <a:r>
              <a:rPr lang="fr-FR" sz="1600" dirty="0">
                <a:solidFill>
                  <a:schemeClr val="accent1">
                    <a:lumMod val="50000"/>
                  </a:schemeClr>
                </a:solidFill>
              </a:rPr>
              <a:t> </a:t>
            </a:r>
          </a:p>
        </p:txBody>
      </p:sp>
      <p:sp>
        <p:nvSpPr>
          <p:cNvPr id="24" name="ZoneTexte 23">
            <a:extLst>
              <a:ext uri="{FF2B5EF4-FFF2-40B4-BE49-F238E27FC236}">
                <a16:creationId xmlns:a16="http://schemas.microsoft.com/office/drawing/2014/main" id="{8F6351F7-A57C-4F90-B57E-0E9E1C1A2B67}"/>
              </a:ext>
            </a:extLst>
          </p:cNvPr>
          <p:cNvSpPr txBox="1"/>
          <p:nvPr/>
        </p:nvSpPr>
        <p:spPr>
          <a:xfrm>
            <a:off x="4374477" y="895413"/>
            <a:ext cx="3226663" cy="1769715"/>
          </a:xfrm>
          <a:prstGeom prst="rect">
            <a:avLst/>
          </a:prstGeom>
          <a:noFill/>
        </p:spPr>
        <p:txBody>
          <a:bodyPr wrap="square" rtlCol="0">
            <a:spAutoFit/>
          </a:bodyPr>
          <a:lstStyle/>
          <a:p>
            <a:r>
              <a:rPr lang="fr-FR" sz="2400" b="1" dirty="0">
                <a:solidFill>
                  <a:srgbClr val="FF0000"/>
                </a:solidFill>
              </a:rPr>
              <a:t>Agriculture</a:t>
            </a:r>
          </a:p>
          <a:p>
            <a:r>
              <a:rPr lang="fr-FR" sz="1700" dirty="0">
                <a:solidFill>
                  <a:schemeClr val="accent1">
                    <a:lumMod val="50000"/>
                  </a:schemeClr>
                </a:solidFill>
              </a:rPr>
              <a:t>2</a:t>
            </a:r>
            <a:r>
              <a:rPr lang="fr-FR" sz="1700" baseline="30000" dirty="0">
                <a:solidFill>
                  <a:schemeClr val="accent1">
                    <a:lumMod val="50000"/>
                  </a:schemeClr>
                </a:solidFill>
              </a:rPr>
              <a:t>ème</a:t>
            </a:r>
            <a:r>
              <a:rPr lang="fr-FR" sz="1700" dirty="0">
                <a:solidFill>
                  <a:schemeClr val="accent1">
                    <a:lumMod val="50000"/>
                  </a:schemeClr>
                </a:solidFill>
              </a:rPr>
              <a:t> secteur créateur de </a:t>
            </a:r>
          </a:p>
          <a:p>
            <a:r>
              <a:rPr lang="fr-FR" sz="1700" dirty="0">
                <a:solidFill>
                  <a:schemeClr val="accent1">
                    <a:lumMod val="50000"/>
                  </a:schemeClr>
                </a:solidFill>
              </a:rPr>
              <a:t>12,5% du PIB</a:t>
            </a:r>
          </a:p>
          <a:p>
            <a:r>
              <a:rPr lang="fr-FR" sz="1700" dirty="0">
                <a:solidFill>
                  <a:schemeClr val="accent1">
                    <a:lumMod val="50000"/>
                  </a:schemeClr>
                </a:solidFill>
              </a:rPr>
              <a:t>25 mds $ de production agricole</a:t>
            </a:r>
          </a:p>
          <a:p>
            <a:r>
              <a:rPr lang="fr-FR" sz="1700" dirty="0">
                <a:solidFill>
                  <a:schemeClr val="accent1">
                    <a:lumMod val="50000"/>
                  </a:schemeClr>
                </a:solidFill>
              </a:rPr>
              <a:t>310 M€ d’importations d’équipements.</a:t>
            </a:r>
          </a:p>
        </p:txBody>
      </p:sp>
      <p:pic>
        <p:nvPicPr>
          <p:cNvPr id="25" name="Image 24">
            <a:extLst>
              <a:ext uri="{FF2B5EF4-FFF2-40B4-BE49-F238E27FC236}">
                <a16:creationId xmlns:a16="http://schemas.microsoft.com/office/drawing/2014/main" id="{8443FAC0-6C34-43F7-82B3-395708956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7827" y="747675"/>
            <a:ext cx="730215" cy="612382"/>
          </a:xfrm>
          <a:prstGeom prst="rect">
            <a:avLst/>
          </a:prstGeom>
        </p:spPr>
      </p:pic>
      <p:pic>
        <p:nvPicPr>
          <p:cNvPr id="28" name="Image 27">
            <a:extLst>
              <a:ext uri="{FF2B5EF4-FFF2-40B4-BE49-F238E27FC236}">
                <a16:creationId xmlns:a16="http://schemas.microsoft.com/office/drawing/2014/main" id="{BDC7F6DC-A399-4F66-A082-7319256CDD51}"/>
              </a:ext>
            </a:extLst>
          </p:cNvPr>
          <p:cNvPicPr/>
          <p:nvPr/>
        </p:nvPicPr>
        <p:blipFill>
          <a:blip r:embed="rId6"/>
          <a:stretch>
            <a:fillRect/>
          </a:stretch>
        </p:blipFill>
        <p:spPr>
          <a:xfrm>
            <a:off x="6624194" y="1173484"/>
            <a:ext cx="501650" cy="396240"/>
          </a:xfrm>
          <a:prstGeom prst="rect">
            <a:avLst/>
          </a:prstGeom>
        </p:spPr>
      </p:pic>
      <p:pic>
        <p:nvPicPr>
          <p:cNvPr id="30" name="Image 29">
            <a:extLst>
              <a:ext uri="{FF2B5EF4-FFF2-40B4-BE49-F238E27FC236}">
                <a16:creationId xmlns:a16="http://schemas.microsoft.com/office/drawing/2014/main" id="{2064FD2A-4E6B-4698-9CF5-F6CEAC03BAB3}"/>
              </a:ext>
            </a:extLst>
          </p:cNvPr>
          <p:cNvPicPr/>
          <p:nvPr/>
        </p:nvPicPr>
        <p:blipFill>
          <a:blip r:embed="rId7"/>
          <a:stretch>
            <a:fillRect/>
          </a:stretch>
        </p:blipFill>
        <p:spPr>
          <a:xfrm>
            <a:off x="2597326" y="1737096"/>
            <a:ext cx="711200" cy="419100"/>
          </a:xfrm>
          <a:prstGeom prst="rect">
            <a:avLst/>
          </a:prstGeom>
        </p:spPr>
      </p:pic>
      <p:pic>
        <p:nvPicPr>
          <p:cNvPr id="31" name="Image 30">
            <a:extLst>
              <a:ext uri="{FF2B5EF4-FFF2-40B4-BE49-F238E27FC236}">
                <a16:creationId xmlns:a16="http://schemas.microsoft.com/office/drawing/2014/main" id="{5F0F2D21-E572-4B8E-92FE-1649F634B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3681" y="706310"/>
            <a:ext cx="730215" cy="612382"/>
          </a:xfrm>
          <a:prstGeom prst="rect">
            <a:avLst/>
          </a:prstGeom>
        </p:spPr>
      </p:pic>
      <p:sp>
        <p:nvSpPr>
          <p:cNvPr id="35" name="ZoneTexte 34">
            <a:extLst>
              <a:ext uri="{FF2B5EF4-FFF2-40B4-BE49-F238E27FC236}">
                <a16:creationId xmlns:a16="http://schemas.microsoft.com/office/drawing/2014/main" id="{FDE75E69-7810-4F5F-A7D2-269B71EE72A2}"/>
              </a:ext>
            </a:extLst>
          </p:cNvPr>
          <p:cNvSpPr txBox="1"/>
          <p:nvPr/>
        </p:nvSpPr>
        <p:spPr>
          <a:xfrm>
            <a:off x="8147454" y="955411"/>
            <a:ext cx="3662984" cy="2031325"/>
          </a:xfrm>
          <a:prstGeom prst="rect">
            <a:avLst/>
          </a:prstGeom>
          <a:noFill/>
        </p:spPr>
        <p:txBody>
          <a:bodyPr wrap="square" rtlCol="0">
            <a:spAutoFit/>
          </a:bodyPr>
          <a:lstStyle/>
          <a:p>
            <a:r>
              <a:rPr lang="fr-FR" sz="2400" b="1" dirty="0">
                <a:solidFill>
                  <a:srgbClr val="FF0000"/>
                </a:solidFill>
              </a:rPr>
              <a:t>Santé</a:t>
            </a:r>
          </a:p>
          <a:p>
            <a:r>
              <a:rPr lang="fr-FR" sz="1700" dirty="0">
                <a:solidFill>
                  <a:schemeClr val="accent1">
                    <a:lumMod val="50000"/>
                  </a:schemeClr>
                </a:solidFill>
              </a:rPr>
              <a:t>CA 4 Mds $  </a:t>
            </a:r>
          </a:p>
          <a:p>
            <a:r>
              <a:rPr lang="fr-FR" sz="1700" dirty="0">
                <a:solidFill>
                  <a:schemeClr val="accent1">
                    <a:lumMod val="50000"/>
                  </a:schemeClr>
                </a:solidFill>
              </a:rPr>
              <a:t>175 unités de productions.</a:t>
            </a:r>
          </a:p>
          <a:p>
            <a:r>
              <a:rPr lang="fr-FR" sz="1700" dirty="0">
                <a:solidFill>
                  <a:schemeClr val="accent1">
                    <a:lumMod val="50000"/>
                  </a:schemeClr>
                </a:solidFill>
              </a:rPr>
              <a:t>445 projets en cours de validation.</a:t>
            </a:r>
          </a:p>
          <a:p>
            <a:r>
              <a:rPr lang="fr-FR" sz="1700" dirty="0">
                <a:solidFill>
                  <a:schemeClr val="accent1">
                    <a:lumMod val="50000"/>
                  </a:schemeClr>
                </a:solidFill>
              </a:rPr>
              <a:t>500 M€ d’importations </a:t>
            </a:r>
          </a:p>
          <a:p>
            <a:r>
              <a:rPr lang="fr-FR" sz="1700" dirty="0">
                <a:solidFill>
                  <a:schemeClr val="accent1">
                    <a:lumMod val="50000"/>
                  </a:schemeClr>
                </a:solidFill>
              </a:rPr>
              <a:t>d’équipements et dispositifs médicaux.    </a:t>
            </a:r>
          </a:p>
          <a:p>
            <a:endParaRPr lang="fr-FR" sz="1700" dirty="0">
              <a:solidFill>
                <a:schemeClr val="accent1">
                  <a:lumMod val="50000"/>
                </a:schemeClr>
              </a:solidFill>
            </a:endParaRPr>
          </a:p>
        </p:txBody>
      </p:sp>
      <p:pic>
        <p:nvPicPr>
          <p:cNvPr id="36" name="Image 35">
            <a:extLst>
              <a:ext uri="{FF2B5EF4-FFF2-40B4-BE49-F238E27FC236}">
                <a16:creationId xmlns:a16="http://schemas.microsoft.com/office/drawing/2014/main" id="{43B7F60D-D537-481D-8A75-4F5666B63F54}"/>
              </a:ext>
            </a:extLst>
          </p:cNvPr>
          <p:cNvPicPr/>
          <p:nvPr/>
        </p:nvPicPr>
        <p:blipFill>
          <a:blip r:embed="rId8"/>
          <a:stretch>
            <a:fillRect/>
          </a:stretch>
        </p:blipFill>
        <p:spPr>
          <a:xfrm>
            <a:off x="9439196" y="1042039"/>
            <a:ext cx="539750" cy="527685"/>
          </a:xfrm>
          <a:prstGeom prst="rect">
            <a:avLst/>
          </a:prstGeom>
        </p:spPr>
      </p:pic>
      <p:pic>
        <p:nvPicPr>
          <p:cNvPr id="39" name="Image 38">
            <a:extLst>
              <a:ext uri="{FF2B5EF4-FFF2-40B4-BE49-F238E27FC236}">
                <a16:creationId xmlns:a16="http://schemas.microsoft.com/office/drawing/2014/main" id="{5D1397D6-F572-4F65-95B7-8F0256A4B6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529" y="2986736"/>
            <a:ext cx="730215" cy="612382"/>
          </a:xfrm>
          <a:prstGeom prst="rect">
            <a:avLst/>
          </a:prstGeom>
        </p:spPr>
      </p:pic>
      <p:sp>
        <p:nvSpPr>
          <p:cNvPr id="40" name="ZoneTexte 39">
            <a:extLst>
              <a:ext uri="{FF2B5EF4-FFF2-40B4-BE49-F238E27FC236}">
                <a16:creationId xmlns:a16="http://schemas.microsoft.com/office/drawing/2014/main" id="{823C4662-4809-4379-861C-61F35643B4B0}"/>
              </a:ext>
            </a:extLst>
          </p:cNvPr>
          <p:cNvSpPr txBox="1"/>
          <p:nvPr/>
        </p:nvSpPr>
        <p:spPr>
          <a:xfrm>
            <a:off x="765834" y="3141816"/>
            <a:ext cx="3393522" cy="3185487"/>
          </a:xfrm>
          <a:prstGeom prst="rect">
            <a:avLst/>
          </a:prstGeom>
          <a:noFill/>
        </p:spPr>
        <p:txBody>
          <a:bodyPr wrap="square" rtlCol="0">
            <a:spAutoFit/>
          </a:bodyPr>
          <a:lstStyle/>
          <a:p>
            <a:r>
              <a:rPr lang="fr-FR" sz="2400" b="1" dirty="0">
                <a:solidFill>
                  <a:srgbClr val="FF0000"/>
                </a:solidFill>
              </a:rPr>
              <a:t>BTP, Mines et carrières, Transport</a:t>
            </a:r>
          </a:p>
          <a:p>
            <a:r>
              <a:rPr lang="fr-FR" sz="1700" dirty="0">
                <a:solidFill>
                  <a:schemeClr val="accent1">
                    <a:lumMod val="50000"/>
                  </a:schemeClr>
                </a:solidFill>
              </a:rPr>
              <a:t>Production de 26,9 M T de ciment.</a:t>
            </a:r>
          </a:p>
          <a:p>
            <a:r>
              <a:rPr lang="fr-FR" sz="1700" dirty="0">
                <a:solidFill>
                  <a:schemeClr val="accent1">
                    <a:lumMod val="50000"/>
                  </a:schemeClr>
                </a:solidFill>
              </a:rPr>
              <a:t>Production de 57, 4 M m3 d’agrégats.</a:t>
            </a:r>
          </a:p>
          <a:p>
            <a:r>
              <a:rPr lang="fr-FR" sz="1700" dirty="0">
                <a:solidFill>
                  <a:schemeClr val="accent1">
                    <a:lumMod val="50000"/>
                  </a:schemeClr>
                </a:solidFill>
              </a:rPr>
              <a:t>300 000 logements neufs par an.</a:t>
            </a:r>
          </a:p>
          <a:p>
            <a:r>
              <a:rPr lang="fr-FR" sz="1700" dirty="0">
                <a:solidFill>
                  <a:schemeClr val="accent1">
                    <a:lumMod val="50000"/>
                  </a:schemeClr>
                </a:solidFill>
              </a:rPr>
              <a:t>Chemins de fer 2000 Km </a:t>
            </a:r>
          </a:p>
          <a:p>
            <a:r>
              <a:rPr lang="fr-FR" sz="1700" dirty="0">
                <a:solidFill>
                  <a:schemeClr val="accent1">
                    <a:lumMod val="50000"/>
                  </a:schemeClr>
                </a:solidFill>
              </a:rPr>
              <a:t>en construction et 6000 km </a:t>
            </a:r>
          </a:p>
          <a:p>
            <a:r>
              <a:rPr lang="fr-FR" sz="1700" dirty="0">
                <a:solidFill>
                  <a:schemeClr val="accent1">
                    <a:lumMod val="50000"/>
                  </a:schemeClr>
                </a:solidFill>
              </a:rPr>
              <a:t>en projet</a:t>
            </a:r>
          </a:p>
          <a:p>
            <a:r>
              <a:rPr lang="fr-FR" sz="1700" dirty="0">
                <a:solidFill>
                  <a:schemeClr val="accent1">
                    <a:lumMod val="50000"/>
                  </a:schemeClr>
                </a:solidFill>
              </a:rPr>
              <a:t>Métro d’Alger : 15 km en réalisation </a:t>
            </a:r>
          </a:p>
          <a:p>
            <a:r>
              <a:rPr lang="fr-FR" sz="1700" dirty="0">
                <a:solidFill>
                  <a:schemeClr val="accent1">
                    <a:lumMod val="50000"/>
                  </a:schemeClr>
                </a:solidFill>
              </a:rPr>
              <a:t>25 Km en projet.</a:t>
            </a:r>
          </a:p>
        </p:txBody>
      </p:sp>
      <p:pic>
        <p:nvPicPr>
          <p:cNvPr id="41" name="Image 40">
            <a:extLst>
              <a:ext uri="{FF2B5EF4-FFF2-40B4-BE49-F238E27FC236}">
                <a16:creationId xmlns:a16="http://schemas.microsoft.com/office/drawing/2014/main" id="{86D57A80-6418-47A7-AF2A-AB684045EB96}"/>
              </a:ext>
            </a:extLst>
          </p:cNvPr>
          <p:cNvPicPr/>
          <p:nvPr/>
        </p:nvPicPr>
        <p:blipFill>
          <a:blip r:embed="rId9"/>
          <a:stretch>
            <a:fillRect/>
          </a:stretch>
        </p:blipFill>
        <p:spPr>
          <a:xfrm>
            <a:off x="3308526" y="5015071"/>
            <a:ext cx="883446" cy="452110"/>
          </a:xfrm>
          <a:prstGeom prst="rect">
            <a:avLst/>
          </a:prstGeom>
        </p:spPr>
      </p:pic>
      <p:pic>
        <p:nvPicPr>
          <p:cNvPr id="42" name="Image 41">
            <a:extLst>
              <a:ext uri="{FF2B5EF4-FFF2-40B4-BE49-F238E27FC236}">
                <a16:creationId xmlns:a16="http://schemas.microsoft.com/office/drawing/2014/main" id="{71FEE591-0E61-4B00-B3D5-6F7321CB26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4588" y="3141816"/>
            <a:ext cx="730215" cy="612382"/>
          </a:xfrm>
          <a:prstGeom prst="rect">
            <a:avLst/>
          </a:prstGeom>
        </p:spPr>
      </p:pic>
      <p:sp>
        <p:nvSpPr>
          <p:cNvPr id="43" name="ZoneTexte 42">
            <a:extLst>
              <a:ext uri="{FF2B5EF4-FFF2-40B4-BE49-F238E27FC236}">
                <a16:creationId xmlns:a16="http://schemas.microsoft.com/office/drawing/2014/main" id="{94C22AB4-A0C2-4473-B783-A967020D13FE}"/>
              </a:ext>
            </a:extLst>
          </p:cNvPr>
          <p:cNvSpPr txBox="1"/>
          <p:nvPr/>
        </p:nvSpPr>
        <p:spPr>
          <a:xfrm>
            <a:off x="4877555" y="3193884"/>
            <a:ext cx="3249093" cy="2554545"/>
          </a:xfrm>
          <a:prstGeom prst="rect">
            <a:avLst/>
          </a:prstGeom>
          <a:noFill/>
        </p:spPr>
        <p:txBody>
          <a:bodyPr wrap="square" rtlCol="0">
            <a:spAutoFit/>
          </a:bodyPr>
          <a:lstStyle/>
          <a:p>
            <a:r>
              <a:rPr lang="fr-FR" sz="2400" b="1" dirty="0">
                <a:solidFill>
                  <a:srgbClr val="FF0000"/>
                </a:solidFill>
              </a:rPr>
              <a:t>Plasturgie</a:t>
            </a:r>
          </a:p>
          <a:p>
            <a:r>
              <a:rPr lang="fr-FR" sz="1700" dirty="0">
                <a:solidFill>
                  <a:schemeClr val="accent1">
                    <a:lumMod val="50000"/>
                  </a:schemeClr>
                </a:solidFill>
              </a:rPr>
              <a:t>2 Mds $ d’importations d’intrants.</a:t>
            </a:r>
          </a:p>
          <a:p>
            <a:r>
              <a:rPr lang="fr-FR" sz="1700" dirty="0">
                <a:solidFill>
                  <a:schemeClr val="accent1">
                    <a:lumMod val="50000"/>
                  </a:schemeClr>
                </a:solidFill>
              </a:rPr>
              <a:t>Besoin de 300 000 T par an  toutes application confondues.</a:t>
            </a:r>
          </a:p>
          <a:p>
            <a:r>
              <a:rPr lang="fr-FR" sz="1700" dirty="0">
                <a:solidFill>
                  <a:schemeClr val="accent1">
                    <a:lumMod val="50000"/>
                  </a:schemeClr>
                </a:solidFill>
              </a:rPr>
              <a:t>1</a:t>
            </a:r>
            <a:r>
              <a:rPr lang="fr-FR" sz="1700" baseline="30000" dirty="0">
                <a:solidFill>
                  <a:schemeClr val="accent1">
                    <a:lumMod val="50000"/>
                  </a:schemeClr>
                </a:solidFill>
              </a:rPr>
              <a:t>er</a:t>
            </a:r>
            <a:r>
              <a:rPr lang="fr-FR" sz="1700" dirty="0">
                <a:solidFill>
                  <a:schemeClr val="accent1">
                    <a:lumMod val="50000"/>
                  </a:schemeClr>
                </a:solidFill>
              </a:rPr>
              <a:t> marché en Afrique du Nord.</a:t>
            </a:r>
          </a:p>
          <a:p>
            <a:r>
              <a:rPr lang="fr-FR" sz="1700" dirty="0">
                <a:solidFill>
                  <a:schemeClr val="accent1">
                    <a:lumMod val="50000"/>
                  </a:schemeClr>
                </a:solidFill>
              </a:rPr>
              <a:t>3</a:t>
            </a:r>
            <a:r>
              <a:rPr lang="fr-FR" sz="1700" baseline="30000" dirty="0">
                <a:solidFill>
                  <a:schemeClr val="accent1">
                    <a:lumMod val="50000"/>
                  </a:schemeClr>
                </a:solidFill>
              </a:rPr>
              <a:t>ème</a:t>
            </a:r>
            <a:r>
              <a:rPr lang="fr-FR" sz="1700" dirty="0">
                <a:solidFill>
                  <a:schemeClr val="accent1">
                    <a:lumMod val="50000"/>
                  </a:schemeClr>
                </a:solidFill>
              </a:rPr>
              <a:t> en Afrique </a:t>
            </a:r>
          </a:p>
          <a:p>
            <a:r>
              <a:rPr lang="fr-FR" sz="1700" dirty="0">
                <a:solidFill>
                  <a:schemeClr val="accent1">
                    <a:lumMod val="50000"/>
                  </a:schemeClr>
                </a:solidFill>
              </a:rPr>
              <a:t>20 projets intégrés </a:t>
            </a:r>
          </a:p>
          <a:p>
            <a:r>
              <a:rPr lang="fr-FR" sz="1700" dirty="0">
                <a:solidFill>
                  <a:schemeClr val="accent1">
                    <a:lumMod val="50000"/>
                  </a:schemeClr>
                </a:solidFill>
              </a:rPr>
              <a:t>valeur 36 Mds $</a:t>
            </a:r>
          </a:p>
          <a:p>
            <a:r>
              <a:rPr lang="fr-FR" sz="1700" dirty="0">
                <a:solidFill>
                  <a:schemeClr val="accent1">
                    <a:lumMod val="50000"/>
                  </a:schemeClr>
                </a:solidFill>
              </a:rPr>
              <a:t>D’ici 2024.</a:t>
            </a:r>
          </a:p>
        </p:txBody>
      </p:sp>
      <p:pic>
        <p:nvPicPr>
          <p:cNvPr id="45" name="Image 44">
            <a:extLst>
              <a:ext uri="{FF2B5EF4-FFF2-40B4-BE49-F238E27FC236}">
                <a16:creationId xmlns:a16="http://schemas.microsoft.com/office/drawing/2014/main" id="{6C602DA3-FD13-4DFE-AD96-4113EB79D2B9}"/>
              </a:ext>
            </a:extLst>
          </p:cNvPr>
          <p:cNvPicPr/>
          <p:nvPr/>
        </p:nvPicPr>
        <p:blipFill>
          <a:blip r:embed="rId10"/>
          <a:stretch>
            <a:fillRect/>
          </a:stretch>
        </p:blipFill>
        <p:spPr>
          <a:xfrm>
            <a:off x="6737540" y="5015071"/>
            <a:ext cx="863600" cy="457200"/>
          </a:xfrm>
          <a:prstGeom prst="rect">
            <a:avLst/>
          </a:prstGeom>
        </p:spPr>
      </p:pic>
      <p:pic>
        <p:nvPicPr>
          <p:cNvPr id="46" name="Image 45">
            <a:extLst>
              <a:ext uri="{FF2B5EF4-FFF2-40B4-BE49-F238E27FC236}">
                <a16:creationId xmlns:a16="http://schemas.microsoft.com/office/drawing/2014/main" id="{349ED2B9-9DD4-49AC-AC5C-72A4C2E39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0359" y="3193884"/>
            <a:ext cx="730215" cy="612382"/>
          </a:xfrm>
          <a:prstGeom prst="rect">
            <a:avLst/>
          </a:prstGeom>
        </p:spPr>
      </p:pic>
      <p:sp>
        <p:nvSpPr>
          <p:cNvPr id="47" name="ZoneTexte 46">
            <a:extLst>
              <a:ext uri="{FF2B5EF4-FFF2-40B4-BE49-F238E27FC236}">
                <a16:creationId xmlns:a16="http://schemas.microsoft.com/office/drawing/2014/main" id="{9AD8452D-3608-4112-828F-DE517692C08E}"/>
              </a:ext>
            </a:extLst>
          </p:cNvPr>
          <p:cNvSpPr txBox="1"/>
          <p:nvPr/>
        </p:nvSpPr>
        <p:spPr>
          <a:xfrm>
            <a:off x="8747037" y="3315487"/>
            <a:ext cx="2895767" cy="2816156"/>
          </a:xfrm>
          <a:prstGeom prst="rect">
            <a:avLst/>
          </a:prstGeom>
          <a:noFill/>
        </p:spPr>
        <p:txBody>
          <a:bodyPr wrap="square" rtlCol="0">
            <a:spAutoFit/>
          </a:bodyPr>
          <a:lstStyle/>
          <a:p>
            <a:r>
              <a:rPr lang="fr-FR" sz="2400" b="1" dirty="0">
                <a:solidFill>
                  <a:srgbClr val="FF0000"/>
                </a:solidFill>
              </a:rPr>
              <a:t>NTIC et Startup </a:t>
            </a:r>
          </a:p>
          <a:p>
            <a:r>
              <a:rPr lang="fr-FR" sz="1700" dirty="0">
                <a:solidFill>
                  <a:schemeClr val="accent1">
                    <a:lumMod val="50000"/>
                  </a:schemeClr>
                </a:solidFill>
              </a:rPr>
              <a:t>43,5 M d’abonés à internet</a:t>
            </a:r>
          </a:p>
          <a:p>
            <a:r>
              <a:rPr lang="fr-FR" sz="1700" dirty="0">
                <a:solidFill>
                  <a:schemeClr val="accent1">
                    <a:lumMod val="50000"/>
                  </a:schemeClr>
                </a:solidFill>
              </a:rPr>
              <a:t>(3,8 M  fixe, 39,6 M mobile)</a:t>
            </a:r>
          </a:p>
          <a:p>
            <a:r>
              <a:rPr lang="fr-FR" sz="1700" dirty="0">
                <a:solidFill>
                  <a:schemeClr val="accent1">
                    <a:lumMod val="50000"/>
                  </a:schemeClr>
                </a:solidFill>
              </a:rPr>
              <a:t>11 000 Km de fibre optique prévues pour 2021 dont 2400 déjà réalisés.   </a:t>
            </a:r>
          </a:p>
          <a:p>
            <a:r>
              <a:rPr lang="fr-FR" sz="1700" dirty="0">
                <a:solidFill>
                  <a:schemeClr val="accent1">
                    <a:lumMod val="50000"/>
                  </a:schemeClr>
                </a:solidFill>
              </a:rPr>
              <a:t>Lancement de la certification électronique.</a:t>
            </a:r>
          </a:p>
          <a:p>
            <a:r>
              <a:rPr lang="fr-FR" sz="1700" dirty="0">
                <a:solidFill>
                  <a:schemeClr val="accent1">
                    <a:lumMod val="50000"/>
                  </a:schemeClr>
                </a:solidFill>
              </a:rPr>
              <a:t>Algerian Strat up </a:t>
            </a:r>
            <a:r>
              <a:rPr lang="fr-FR" sz="1700" dirty="0" err="1">
                <a:solidFill>
                  <a:schemeClr val="accent1">
                    <a:lumMod val="50000"/>
                  </a:schemeClr>
                </a:solidFill>
              </a:rPr>
              <a:t>Fund</a:t>
            </a:r>
            <a:r>
              <a:rPr lang="fr-FR" sz="1700" dirty="0">
                <a:solidFill>
                  <a:schemeClr val="accent1">
                    <a:lumMod val="50000"/>
                  </a:schemeClr>
                </a:solidFill>
              </a:rPr>
              <a:t> 10 M€. </a:t>
            </a:r>
          </a:p>
          <a:p>
            <a:endParaRPr lang="fr-FR" sz="1700" dirty="0">
              <a:solidFill>
                <a:schemeClr val="accent1">
                  <a:lumMod val="50000"/>
                </a:schemeClr>
              </a:solidFill>
            </a:endParaRPr>
          </a:p>
        </p:txBody>
      </p:sp>
      <p:pic>
        <p:nvPicPr>
          <p:cNvPr id="49" name="Image 48">
            <a:extLst>
              <a:ext uri="{FF2B5EF4-FFF2-40B4-BE49-F238E27FC236}">
                <a16:creationId xmlns:a16="http://schemas.microsoft.com/office/drawing/2014/main" id="{53211FFA-7269-42EF-AB3D-617437020D42}"/>
              </a:ext>
            </a:extLst>
          </p:cNvPr>
          <p:cNvPicPr/>
          <p:nvPr/>
        </p:nvPicPr>
        <p:blipFill>
          <a:blip r:embed="rId11"/>
          <a:stretch>
            <a:fillRect/>
          </a:stretch>
        </p:blipFill>
        <p:spPr>
          <a:xfrm>
            <a:off x="10866875" y="3343829"/>
            <a:ext cx="775929" cy="410369"/>
          </a:xfrm>
          <a:prstGeom prst="rect">
            <a:avLst/>
          </a:prstGeom>
        </p:spPr>
      </p:pic>
      <p:sp>
        <p:nvSpPr>
          <p:cNvPr id="52" name="ZoneTexte 51">
            <a:extLst>
              <a:ext uri="{FF2B5EF4-FFF2-40B4-BE49-F238E27FC236}">
                <a16:creationId xmlns:a16="http://schemas.microsoft.com/office/drawing/2014/main" id="{1EDDB1E8-4773-46AB-AC1B-9D2339A0032B}"/>
              </a:ext>
            </a:extLst>
          </p:cNvPr>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spTree>
    <p:extLst>
      <p:ext uri="{BB962C8B-B14F-4D97-AF65-F5344CB8AC3E}">
        <p14:creationId xmlns:p14="http://schemas.microsoft.com/office/powerpoint/2010/main" val="3576441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flipV="1">
            <a:off x="546294" y="88626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22" y="6291441"/>
            <a:ext cx="2379786" cy="492598"/>
          </a:xfrm>
          <a:prstGeom prst="rect">
            <a:avLst/>
          </a:prstGeom>
        </p:spPr>
      </p:pic>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19" y="6262169"/>
            <a:ext cx="1877141" cy="532757"/>
          </a:xfrm>
          <a:prstGeom prst="rect">
            <a:avLst/>
          </a:prstGeom>
        </p:spPr>
      </p:pic>
      <p:sp>
        <p:nvSpPr>
          <p:cNvPr id="16" name="ZoneTexte 15"/>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sp>
        <p:nvSpPr>
          <p:cNvPr id="8" name="ZoneTexte 3"/>
          <p:cNvSpPr txBox="1">
            <a:spLocks noChangeArrowheads="1"/>
          </p:cNvSpPr>
          <p:nvPr/>
        </p:nvSpPr>
        <p:spPr bwMode="auto">
          <a:xfrm>
            <a:off x="1432558" y="154576"/>
            <a:ext cx="9083042" cy="659304"/>
          </a:xfrm>
          <a:prstGeom prst="rect">
            <a:avLst/>
          </a:prstGeom>
          <a:noFill/>
          <a:ln w="9525">
            <a:noFill/>
            <a:miter lim="800000"/>
            <a:headEnd/>
            <a:tailEnd/>
          </a:ln>
        </p:spPr>
        <p:txBody>
          <a:bodyPr wrap="square" lIns="104287" tIns="52144" rIns="104287" bIns="52144">
            <a:spAutoFit/>
          </a:bodyPr>
          <a:lstStyle/>
          <a:p>
            <a:r>
              <a:rPr lang="fr-FR" sz="3600" b="1" dirty="0">
                <a:solidFill>
                  <a:srgbClr val="00467E"/>
                </a:solidFill>
                <a:cs typeface="Arial" panose="020B0604020202020204" pitchFamily="34" charset="0"/>
              </a:rPr>
              <a:t>Les clés de compréhension du marché </a:t>
            </a:r>
          </a:p>
        </p:txBody>
      </p:sp>
      <p:sp>
        <p:nvSpPr>
          <p:cNvPr id="10" name="Ellipse 9">
            <a:extLst>
              <a:ext uri="{FF2B5EF4-FFF2-40B4-BE49-F238E27FC236}">
                <a16:creationId xmlns:a16="http://schemas.microsoft.com/office/drawing/2014/main" id="{E7D58AF4-1C18-46B4-9876-1E53E426041A}"/>
              </a:ext>
            </a:extLst>
          </p:cNvPr>
          <p:cNvSpPr/>
          <p:nvPr/>
        </p:nvSpPr>
        <p:spPr>
          <a:xfrm>
            <a:off x="840181" y="2379266"/>
            <a:ext cx="2301060" cy="2317516"/>
          </a:xfrm>
          <a:prstGeom prst="ellipse">
            <a:avLst/>
          </a:prstGeom>
          <a:solidFill>
            <a:schemeClr val="accent6">
              <a:lumMod val="60000"/>
              <a:lumOff val="4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a:solidFill>
                  <a:srgbClr val="00467E"/>
                </a:solidFill>
                <a:latin typeface="Arial" panose="020B0604020202020204" pitchFamily="34" charset="0"/>
                <a:cs typeface="Arial" panose="020B0604020202020204" pitchFamily="34" charset="0"/>
              </a:rPr>
              <a:t>LA PRÉSENCE DÉVELOPPE LE RÉSEAU</a:t>
            </a:r>
          </a:p>
          <a:p>
            <a:pPr algn="ctr"/>
            <a:endParaRPr lang="fr-MA" sz="1100" dirty="0">
              <a:solidFill>
                <a:schemeClr val="bg1"/>
              </a:solidFill>
            </a:endParaRPr>
          </a:p>
        </p:txBody>
      </p:sp>
      <p:sp>
        <p:nvSpPr>
          <p:cNvPr id="11" name="Ellipse 10">
            <a:extLst>
              <a:ext uri="{FF2B5EF4-FFF2-40B4-BE49-F238E27FC236}">
                <a16:creationId xmlns:a16="http://schemas.microsoft.com/office/drawing/2014/main" id="{2DE97ED0-3D34-40A3-A686-C42605185350}"/>
              </a:ext>
            </a:extLst>
          </p:cNvPr>
          <p:cNvSpPr/>
          <p:nvPr/>
        </p:nvSpPr>
        <p:spPr>
          <a:xfrm>
            <a:off x="4866524" y="2401746"/>
            <a:ext cx="2295825" cy="2310758"/>
          </a:xfrm>
          <a:prstGeom prst="ellipse">
            <a:avLst/>
          </a:prstGeom>
          <a:solidFill>
            <a:schemeClr val="accent6">
              <a:lumMod val="60000"/>
              <a:lumOff val="4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467E"/>
                </a:solidFill>
                <a:latin typeface="Arial" panose="020B0604020202020204" pitchFamily="34" charset="0"/>
                <a:cs typeface="Arial" panose="020B0604020202020204" pitchFamily="34" charset="0"/>
              </a:rPr>
              <a:t>LE RÉSEAU CONSTRUIT LA CONFIANCE</a:t>
            </a:r>
          </a:p>
        </p:txBody>
      </p:sp>
      <p:sp>
        <p:nvSpPr>
          <p:cNvPr id="12" name="Ellipse 11">
            <a:extLst>
              <a:ext uri="{FF2B5EF4-FFF2-40B4-BE49-F238E27FC236}">
                <a16:creationId xmlns:a16="http://schemas.microsoft.com/office/drawing/2014/main" id="{87466E53-5939-4696-8AF2-6E535BB784CB}"/>
              </a:ext>
            </a:extLst>
          </p:cNvPr>
          <p:cNvSpPr/>
          <p:nvPr/>
        </p:nvSpPr>
        <p:spPr>
          <a:xfrm>
            <a:off x="8990534" y="2476578"/>
            <a:ext cx="2295825" cy="2220204"/>
          </a:xfrm>
          <a:prstGeom prst="ellipse">
            <a:avLst/>
          </a:prstGeom>
          <a:solidFill>
            <a:schemeClr val="accent6">
              <a:lumMod val="60000"/>
              <a:lumOff val="4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467E"/>
                </a:solidFill>
                <a:latin typeface="Arial" panose="020B0604020202020204" pitchFamily="34" charset="0"/>
                <a:cs typeface="Arial" panose="020B0604020202020204" pitchFamily="34" charset="0"/>
              </a:rPr>
              <a:t>LA CONFIANCE APPORTE LES AFFAIRES</a:t>
            </a:r>
          </a:p>
          <a:p>
            <a:pPr algn="ctr"/>
            <a:endParaRPr lang="fr-FR" b="1" dirty="0">
              <a:solidFill>
                <a:schemeClr val="tx1"/>
              </a:solidFill>
              <a:latin typeface="Arial" panose="020B0604020202020204" pitchFamily="34" charset="0"/>
              <a:cs typeface="Arial" panose="020B0604020202020204" pitchFamily="34" charset="0"/>
            </a:endParaRPr>
          </a:p>
        </p:txBody>
      </p:sp>
      <p:sp>
        <p:nvSpPr>
          <p:cNvPr id="4" name="Flèche : droite 3">
            <a:extLst>
              <a:ext uri="{FF2B5EF4-FFF2-40B4-BE49-F238E27FC236}">
                <a16:creationId xmlns:a16="http://schemas.microsoft.com/office/drawing/2014/main" id="{F4ADE396-E50F-4A0E-9621-BAC90B47AB1A}"/>
              </a:ext>
            </a:extLst>
          </p:cNvPr>
          <p:cNvSpPr/>
          <p:nvPr/>
        </p:nvSpPr>
        <p:spPr>
          <a:xfrm>
            <a:off x="3305908" y="3261562"/>
            <a:ext cx="1361440" cy="65023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rgbClr val="EC174F"/>
              </a:solidFill>
            </a:endParaRPr>
          </a:p>
        </p:txBody>
      </p:sp>
      <p:sp>
        <p:nvSpPr>
          <p:cNvPr id="14" name="Flèche : chevron 13">
            <a:extLst>
              <a:ext uri="{FF2B5EF4-FFF2-40B4-BE49-F238E27FC236}">
                <a16:creationId xmlns:a16="http://schemas.microsoft.com/office/drawing/2014/main" id="{E51E1066-2372-4E8E-8324-9A8A7D3C4BA5}"/>
              </a:ext>
            </a:extLst>
          </p:cNvPr>
          <p:cNvSpPr/>
          <p:nvPr/>
        </p:nvSpPr>
        <p:spPr>
          <a:xfrm>
            <a:off x="1069143" y="253395"/>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pic>
        <p:nvPicPr>
          <p:cNvPr id="2" name="Image 1">
            <a:extLst>
              <a:ext uri="{FF2B5EF4-FFF2-40B4-BE49-F238E27FC236}">
                <a16:creationId xmlns:a16="http://schemas.microsoft.com/office/drawing/2014/main" id="{CC4C2E9A-6B8D-486A-AA26-389B31881F32}"/>
              </a:ext>
            </a:extLst>
          </p:cNvPr>
          <p:cNvPicPr>
            <a:picLocks noChangeAspect="1"/>
          </p:cNvPicPr>
          <p:nvPr/>
        </p:nvPicPr>
        <p:blipFill>
          <a:blip r:embed="rId4"/>
          <a:stretch>
            <a:fillRect/>
          </a:stretch>
        </p:blipFill>
        <p:spPr>
          <a:xfrm>
            <a:off x="7486904" y="3261562"/>
            <a:ext cx="1365622" cy="652329"/>
          </a:xfrm>
          <a:prstGeom prst="rect">
            <a:avLst/>
          </a:prstGeom>
        </p:spPr>
      </p:pic>
    </p:spTree>
    <p:extLst>
      <p:ext uri="{BB962C8B-B14F-4D97-AF65-F5344CB8AC3E}">
        <p14:creationId xmlns:p14="http://schemas.microsoft.com/office/powerpoint/2010/main" val="328267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1419" y="6262169"/>
            <a:ext cx="1877141" cy="532757"/>
          </a:xfrm>
          <a:prstGeom prst="rect">
            <a:avLst/>
          </a:prstGeom>
        </p:spPr>
      </p:pic>
      <p:sp>
        <p:nvSpPr>
          <p:cNvPr id="7" name="Flèche : chevron 6">
            <a:extLst>
              <a:ext uri="{FF2B5EF4-FFF2-40B4-BE49-F238E27FC236}">
                <a16:creationId xmlns:a16="http://schemas.microsoft.com/office/drawing/2014/main" id="{54BA1FAE-F7F7-484A-B45E-7ADC284E2512}"/>
              </a:ext>
            </a:extLst>
          </p:cNvPr>
          <p:cNvSpPr/>
          <p:nvPr/>
        </p:nvSpPr>
        <p:spPr>
          <a:xfrm>
            <a:off x="543249" y="326418"/>
            <a:ext cx="486509"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sp>
        <p:nvSpPr>
          <p:cNvPr id="2" name="ZoneTexte 1">
            <a:extLst>
              <a:ext uri="{FF2B5EF4-FFF2-40B4-BE49-F238E27FC236}">
                <a16:creationId xmlns:a16="http://schemas.microsoft.com/office/drawing/2014/main" id="{D8ED3420-E7D5-456E-9D7B-3CACDE70FE01}"/>
              </a:ext>
            </a:extLst>
          </p:cNvPr>
          <p:cNvSpPr txBox="1"/>
          <p:nvPr/>
        </p:nvSpPr>
        <p:spPr>
          <a:xfrm>
            <a:off x="1256210" y="264862"/>
            <a:ext cx="6951784" cy="584775"/>
          </a:xfrm>
          <a:prstGeom prst="rect">
            <a:avLst/>
          </a:prstGeom>
          <a:noFill/>
        </p:spPr>
        <p:txBody>
          <a:bodyPr wrap="square" rtlCol="0">
            <a:spAutoFit/>
          </a:bodyPr>
          <a:lstStyle/>
          <a:p>
            <a:r>
              <a:rPr lang="fr-FR" sz="3200" b="1" dirty="0">
                <a:solidFill>
                  <a:srgbClr val="00467E"/>
                </a:solidFill>
                <a:latin typeface="Arial" panose="020B0604020202020204" pitchFamily="34" charset="0"/>
                <a:cs typeface="Arial" panose="020B0604020202020204" pitchFamily="34" charset="0"/>
              </a:rPr>
              <a:t>La CCI Algéro Française et la TFE</a:t>
            </a:r>
            <a:endParaRPr lang="aa-ET" sz="3200" b="1" dirty="0">
              <a:solidFill>
                <a:srgbClr val="00467E"/>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B323B249-8F09-4C55-BD3A-256163F507ED}"/>
              </a:ext>
            </a:extLst>
          </p:cNvPr>
          <p:cNvSpPr txBox="1"/>
          <p:nvPr/>
        </p:nvSpPr>
        <p:spPr>
          <a:xfrm>
            <a:off x="926122" y="1674674"/>
            <a:ext cx="8751278" cy="1754326"/>
          </a:xfrm>
          <a:prstGeom prst="rect">
            <a:avLst/>
          </a:prstGeom>
          <a:noFill/>
        </p:spPr>
        <p:txBody>
          <a:bodyPr wrap="square" rtlCol="0">
            <a:spAutoFit/>
          </a:bodyPr>
          <a:lstStyle/>
          <a:p>
            <a:r>
              <a:rPr lang="fr-FR" dirty="0">
                <a:solidFill>
                  <a:srgbClr val="00467E"/>
                </a:solidFill>
                <a:latin typeface="Arial" panose="020B0604020202020204" pitchFamily="34" charset="0"/>
                <a:cs typeface="Arial" panose="020B0604020202020204" pitchFamily="34" charset="0"/>
              </a:rPr>
              <a:t>Depuis le 1</a:t>
            </a:r>
            <a:r>
              <a:rPr lang="fr-FR" baseline="30000" dirty="0">
                <a:solidFill>
                  <a:srgbClr val="00467E"/>
                </a:solidFill>
                <a:latin typeface="Arial" panose="020B0604020202020204" pitchFamily="34" charset="0"/>
                <a:cs typeface="Arial" panose="020B0604020202020204" pitchFamily="34" charset="0"/>
              </a:rPr>
              <a:t>er</a:t>
            </a:r>
            <a:r>
              <a:rPr lang="fr-FR" dirty="0">
                <a:solidFill>
                  <a:srgbClr val="00467E"/>
                </a:solidFill>
                <a:latin typeface="Arial" panose="020B0604020202020204" pitchFamily="34" charset="0"/>
                <a:cs typeface="Arial" panose="020B0604020202020204" pitchFamily="34" charset="0"/>
              </a:rPr>
              <a:t> Janvier 2020 la </a:t>
            </a:r>
            <a:r>
              <a:rPr lang="fr-FR" b="1" dirty="0">
                <a:solidFill>
                  <a:srgbClr val="EC174F"/>
                </a:solidFill>
                <a:latin typeface="Arial" panose="020B0604020202020204" pitchFamily="34" charset="0"/>
                <a:cs typeface="Arial" panose="020B0604020202020204" pitchFamily="34" charset="0"/>
              </a:rPr>
              <a:t>CCI Algéro Française </a:t>
            </a:r>
            <a:r>
              <a:rPr lang="fr-FR" dirty="0">
                <a:solidFill>
                  <a:srgbClr val="00467E"/>
                </a:solidFill>
                <a:latin typeface="Arial" panose="020B0604020202020204" pitchFamily="34" charset="0"/>
                <a:cs typeface="Arial" panose="020B0604020202020204" pitchFamily="34" charset="0"/>
              </a:rPr>
              <a:t>est prestataire référencée </a:t>
            </a:r>
            <a:r>
              <a:rPr lang="fr-FR" b="1" dirty="0">
                <a:solidFill>
                  <a:srgbClr val="EC174F"/>
                </a:solidFill>
                <a:latin typeface="Arial" panose="020B0604020202020204" pitchFamily="34" charset="0"/>
                <a:cs typeface="Arial" panose="020B0604020202020204" pitchFamily="34" charset="0"/>
              </a:rPr>
              <a:t>TEAM France EXPORT</a:t>
            </a:r>
            <a:r>
              <a:rPr lang="fr-FR" dirty="0">
                <a:solidFill>
                  <a:srgbClr val="00467E"/>
                </a:solidFill>
                <a:latin typeface="Arial" panose="020B0604020202020204" pitchFamily="34" charset="0"/>
                <a:cs typeface="Arial" panose="020B0604020202020204" pitchFamily="34" charset="0"/>
              </a:rPr>
              <a:t> en </a:t>
            </a:r>
            <a:r>
              <a:rPr lang="fr-FR" b="1" dirty="0">
                <a:solidFill>
                  <a:srgbClr val="00B050"/>
                </a:solidFill>
                <a:latin typeface="Arial" panose="020B0604020202020204" pitchFamily="34" charset="0"/>
                <a:cs typeface="Arial" panose="020B0604020202020204" pitchFamily="34" charset="0"/>
              </a:rPr>
              <a:t>Algérie</a:t>
            </a:r>
            <a:r>
              <a:rPr lang="fr-FR" dirty="0">
                <a:solidFill>
                  <a:srgbClr val="00467E"/>
                </a:solidFill>
                <a:latin typeface="Arial" panose="020B0604020202020204" pitchFamily="34" charset="0"/>
                <a:cs typeface="Arial" panose="020B0604020202020204" pitchFamily="34" charset="0"/>
              </a:rPr>
              <a:t> pour 3 Typologies de prestations:</a:t>
            </a:r>
          </a:p>
          <a:p>
            <a:endParaRPr lang="fr-FR" dirty="0">
              <a:solidFill>
                <a:srgbClr val="00467E"/>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FR" dirty="0">
                <a:solidFill>
                  <a:srgbClr val="00467E"/>
                </a:solidFill>
                <a:latin typeface="Arial" panose="020B0604020202020204" pitchFamily="34" charset="0"/>
                <a:cs typeface="Arial" panose="020B0604020202020204" pitchFamily="34" charset="0"/>
              </a:rPr>
              <a:t>Droit et Fiscalité (création de filiale, conseil…)</a:t>
            </a:r>
          </a:p>
          <a:p>
            <a:pPr marL="285750" indent="-285750">
              <a:buFont typeface="Wingdings" panose="05000000000000000000" pitchFamily="2" charset="2"/>
              <a:buChar char="§"/>
            </a:pPr>
            <a:r>
              <a:rPr lang="fr-FR" dirty="0">
                <a:solidFill>
                  <a:srgbClr val="00467E"/>
                </a:solidFill>
                <a:latin typeface="Arial" panose="020B0604020202020204" pitchFamily="34" charset="0"/>
                <a:cs typeface="Arial" panose="020B0604020202020204" pitchFamily="34" charset="0"/>
              </a:rPr>
              <a:t>Représentation commerciale (agent, force de vente et supplétive…)</a:t>
            </a:r>
          </a:p>
          <a:p>
            <a:pPr marL="285750" indent="-285750">
              <a:buFont typeface="Wingdings" panose="05000000000000000000" pitchFamily="2" charset="2"/>
              <a:buChar char="§"/>
            </a:pPr>
            <a:r>
              <a:rPr lang="fr-FR" dirty="0">
                <a:solidFill>
                  <a:srgbClr val="00467E"/>
                </a:solidFill>
                <a:latin typeface="Arial" panose="020B0604020202020204" pitchFamily="34" charset="0"/>
                <a:cs typeface="Arial" panose="020B0604020202020204" pitchFamily="34" charset="0"/>
              </a:rPr>
              <a:t>Hébergement, domiciliation.</a:t>
            </a:r>
            <a:endParaRPr lang="aa-ET" dirty="0">
              <a:solidFill>
                <a:srgbClr val="00467E"/>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51E60EB9-ABD7-440F-B352-2EC09CBBBAF6}"/>
              </a:ext>
            </a:extLst>
          </p:cNvPr>
          <p:cNvPicPr>
            <a:picLocks noChangeAspect="1"/>
          </p:cNvPicPr>
          <p:nvPr/>
        </p:nvPicPr>
        <p:blipFill>
          <a:blip r:embed="rId3"/>
          <a:stretch>
            <a:fillRect/>
          </a:stretch>
        </p:blipFill>
        <p:spPr>
          <a:xfrm>
            <a:off x="5651666" y="3501384"/>
            <a:ext cx="5728822" cy="1972013"/>
          </a:xfrm>
          <a:prstGeom prst="rect">
            <a:avLst/>
          </a:prstGeom>
        </p:spPr>
      </p:pic>
      <p:pic>
        <p:nvPicPr>
          <p:cNvPr id="8" name="Image 7">
            <a:extLst>
              <a:ext uri="{FF2B5EF4-FFF2-40B4-BE49-F238E27FC236}">
                <a16:creationId xmlns:a16="http://schemas.microsoft.com/office/drawing/2014/main" id="{F1DF53C5-D7BF-45BA-BD2B-C729B389A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6" y="6262169"/>
            <a:ext cx="2667005" cy="646177"/>
          </a:xfrm>
          <a:prstGeom prst="rect">
            <a:avLst/>
          </a:prstGeom>
        </p:spPr>
      </p:pic>
      <p:sp>
        <p:nvSpPr>
          <p:cNvPr id="10" name="ZoneTexte 9">
            <a:extLst>
              <a:ext uri="{FF2B5EF4-FFF2-40B4-BE49-F238E27FC236}">
                <a16:creationId xmlns:a16="http://schemas.microsoft.com/office/drawing/2014/main" id="{29E5699D-E716-4633-8F4E-61DFA8313186}"/>
              </a:ext>
            </a:extLst>
          </p:cNvPr>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spTree>
    <p:extLst>
      <p:ext uri="{BB962C8B-B14F-4D97-AF65-F5344CB8AC3E}">
        <p14:creationId xmlns:p14="http://schemas.microsoft.com/office/powerpoint/2010/main" val="1777160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22" y="6291441"/>
            <a:ext cx="2379786" cy="492598"/>
          </a:xfrm>
          <a:prstGeom prst="rect">
            <a:avLst/>
          </a:prstGeom>
        </p:spPr>
      </p:pic>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19" y="6262169"/>
            <a:ext cx="1877141" cy="532757"/>
          </a:xfrm>
          <a:prstGeom prst="rect">
            <a:avLst/>
          </a:prstGeom>
        </p:spPr>
      </p:pic>
      <p:sp>
        <p:nvSpPr>
          <p:cNvPr id="7" name="Flèche : chevron 6">
            <a:extLst>
              <a:ext uri="{FF2B5EF4-FFF2-40B4-BE49-F238E27FC236}">
                <a16:creationId xmlns:a16="http://schemas.microsoft.com/office/drawing/2014/main" id="{239F2A77-8401-4A12-B452-82F1C69707E6}"/>
              </a:ext>
            </a:extLst>
          </p:cNvPr>
          <p:cNvSpPr/>
          <p:nvPr/>
        </p:nvSpPr>
        <p:spPr>
          <a:xfrm>
            <a:off x="439613" y="206550"/>
            <a:ext cx="486509"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sp>
        <p:nvSpPr>
          <p:cNvPr id="3" name="ZoneTexte 2">
            <a:extLst>
              <a:ext uri="{FF2B5EF4-FFF2-40B4-BE49-F238E27FC236}">
                <a16:creationId xmlns:a16="http://schemas.microsoft.com/office/drawing/2014/main" id="{3A8C510B-171C-4CB0-B989-44291B0D85BD}"/>
              </a:ext>
            </a:extLst>
          </p:cNvPr>
          <p:cNvSpPr txBox="1"/>
          <p:nvPr/>
        </p:nvSpPr>
        <p:spPr>
          <a:xfrm>
            <a:off x="1070708" y="144994"/>
            <a:ext cx="7197969" cy="584775"/>
          </a:xfrm>
          <a:prstGeom prst="rect">
            <a:avLst/>
          </a:prstGeom>
          <a:noFill/>
        </p:spPr>
        <p:txBody>
          <a:bodyPr wrap="square" rtlCol="0">
            <a:spAutoFit/>
          </a:bodyPr>
          <a:lstStyle/>
          <a:p>
            <a:r>
              <a:rPr lang="fr-FR" sz="3200" b="1" dirty="0">
                <a:solidFill>
                  <a:srgbClr val="00467E"/>
                </a:solidFill>
                <a:latin typeface="Arial" panose="020B0604020202020204" pitchFamily="34" charset="0"/>
                <a:cs typeface="Arial" panose="020B0604020202020204" pitchFamily="34" charset="0"/>
              </a:rPr>
              <a:t>Chèque Relance Export:</a:t>
            </a:r>
            <a:endParaRPr lang="aa-ET" sz="3200" b="1" dirty="0">
              <a:solidFill>
                <a:srgbClr val="00467E"/>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B5FB53D3-B60C-4366-977A-AF16E104132B}"/>
              </a:ext>
            </a:extLst>
          </p:cNvPr>
          <p:cNvSpPr txBox="1"/>
          <p:nvPr/>
        </p:nvSpPr>
        <p:spPr>
          <a:xfrm>
            <a:off x="375138" y="1524000"/>
            <a:ext cx="11441723" cy="4524315"/>
          </a:xfrm>
          <a:prstGeom prst="rect">
            <a:avLst/>
          </a:prstGeom>
          <a:noFill/>
        </p:spPr>
        <p:txBody>
          <a:bodyPr wrap="square" rtlCol="0">
            <a:spAutoFit/>
          </a:bodyPr>
          <a:lstStyle/>
          <a:p>
            <a:r>
              <a:rPr lang="fr-FR" b="1" dirty="0">
                <a:solidFill>
                  <a:srgbClr val="EC174F"/>
                </a:solidFill>
                <a:latin typeface="Arial" panose="020B0604020202020204" pitchFamily="34" charset="0"/>
                <a:cs typeface="Arial" panose="020B0604020202020204" pitchFamily="34" charset="0"/>
              </a:rPr>
              <a:t>Depuis Septembre 2020 la CCI Algéro Française est opérateur agréé pour « le chèque relance export »</a:t>
            </a:r>
          </a:p>
          <a:p>
            <a:endParaRPr lang="fr-FR" dirty="0">
              <a:solidFill>
                <a:srgbClr val="00467E"/>
              </a:solidFill>
              <a:latin typeface="Arial" panose="020B0604020202020204" pitchFamily="34" charset="0"/>
              <a:cs typeface="Arial" panose="020B0604020202020204" pitchFamily="34" charset="0"/>
            </a:endParaRPr>
          </a:p>
          <a:p>
            <a:r>
              <a:rPr lang="fr-FR" dirty="0">
                <a:solidFill>
                  <a:srgbClr val="00467E"/>
                </a:solidFill>
                <a:latin typeface="Arial" panose="020B0604020202020204" pitchFamily="34" charset="0"/>
                <a:cs typeface="Arial" panose="020B0604020202020204" pitchFamily="34" charset="0"/>
              </a:rPr>
              <a:t>Présente dans </a:t>
            </a:r>
            <a:r>
              <a:rPr lang="fr-FR" dirty="0">
                <a:solidFill>
                  <a:srgbClr val="00B050"/>
                </a:solidFill>
                <a:latin typeface="Arial" panose="020B0604020202020204" pitchFamily="34" charset="0"/>
                <a:cs typeface="Arial" panose="020B0604020202020204" pitchFamily="34" charset="0"/>
              </a:rPr>
              <a:t>5 régions industrielles </a:t>
            </a:r>
            <a:r>
              <a:rPr lang="fr-FR" dirty="0">
                <a:solidFill>
                  <a:srgbClr val="00467E"/>
                </a:solidFill>
                <a:latin typeface="Arial" panose="020B0604020202020204" pitchFamily="34" charset="0"/>
                <a:cs typeface="Arial" panose="020B0604020202020204" pitchFamily="34" charset="0"/>
              </a:rPr>
              <a:t>d’Algérie, la </a:t>
            </a:r>
            <a:r>
              <a:rPr lang="fr-FR" dirty="0">
                <a:solidFill>
                  <a:srgbClr val="EC174F"/>
                </a:solidFill>
                <a:latin typeface="Arial" panose="020B0604020202020204" pitchFamily="34" charset="0"/>
                <a:cs typeface="Arial" panose="020B0604020202020204" pitchFamily="34" charset="0"/>
              </a:rPr>
              <a:t>CCIAF</a:t>
            </a:r>
            <a:r>
              <a:rPr lang="fr-FR" dirty="0">
                <a:solidFill>
                  <a:srgbClr val="00467E"/>
                </a:solidFill>
                <a:latin typeface="Arial" panose="020B0604020202020204" pitchFamily="34" charset="0"/>
                <a:cs typeface="Arial" panose="020B0604020202020204" pitchFamily="34" charset="0"/>
              </a:rPr>
              <a:t> compte aujourd’hui prés de 2 000 entreprises membres et travaille à la mise en relation entre entreprises françaises et algériennes.</a:t>
            </a:r>
          </a:p>
          <a:p>
            <a:endParaRPr lang="fr-FR" dirty="0">
              <a:solidFill>
                <a:srgbClr val="00467E"/>
              </a:solidFill>
              <a:latin typeface="Arial" panose="020B0604020202020204" pitchFamily="34" charset="0"/>
              <a:cs typeface="Arial" panose="020B0604020202020204" pitchFamily="34" charset="0"/>
            </a:endParaRPr>
          </a:p>
          <a:p>
            <a:r>
              <a:rPr lang="fr-FR" dirty="0">
                <a:solidFill>
                  <a:srgbClr val="EC174F"/>
                </a:solidFill>
                <a:latin typeface="Arial" panose="020B0604020202020204" pitchFamily="34" charset="0"/>
                <a:cs typeface="Arial" panose="020B0604020202020204" pitchFamily="34" charset="0"/>
              </a:rPr>
              <a:t>En conséquence de cet agrément</a:t>
            </a:r>
            <a:r>
              <a:rPr lang="fr-FR" dirty="0">
                <a:solidFill>
                  <a:srgbClr val="00467E"/>
                </a:solidFill>
                <a:latin typeface="Arial" panose="020B0604020202020204" pitchFamily="34" charset="0"/>
                <a:cs typeface="Arial" panose="020B0604020202020204" pitchFamily="34" charset="0"/>
              </a:rPr>
              <a:t>, nos actions prévues en 2021 (Rencontre professionnelles, missions collectives et individuelles) sont éligibles à ce dispositif et vous permettront de bénéficier du chèque de remboursement à hauteur de 50% du montant de la prestation</a:t>
            </a:r>
          </a:p>
          <a:p>
            <a:endParaRPr lang="fr-FR" dirty="0">
              <a:solidFill>
                <a:srgbClr val="00467E"/>
              </a:solidFill>
              <a:latin typeface="Arial" panose="020B0604020202020204" pitchFamily="34" charset="0"/>
              <a:cs typeface="Arial" panose="020B0604020202020204" pitchFamily="34" charset="0"/>
            </a:endParaRPr>
          </a:p>
          <a:p>
            <a:r>
              <a:rPr lang="fr-FR" b="1" dirty="0">
                <a:solidFill>
                  <a:srgbClr val="EC174F"/>
                </a:solidFill>
                <a:latin typeface="Arial" panose="020B0604020202020204" pitchFamily="34" charset="0"/>
                <a:cs typeface="Arial" panose="020B0604020202020204" pitchFamily="34" charset="0"/>
              </a:rPr>
              <a:t>Mission de prospection individuelles</a:t>
            </a:r>
          </a:p>
          <a:p>
            <a:r>
              <a:rPr lang="fr-FR" dirty="0">
                <a:solidFill>
                  <a:srgbClr val="00467E"/>
                </a:solidFill>
                <a:latin typeface="Arial" panose="020B0604020202020204" pitchFamily="34" charset="0"/>
                <a:cs typeface="Arial" panose="020B0604020202020204" pitchFamily="34" charset="0"/>
              </a:rPr>
              <a:t>Chèque de remboursement de 50% des dépenses (dans la limite de 2 000 euros max) – hors hébergement, transport et restauration.</a:t>
            </a:r>
          </a:p>
          <a:p>
            <a:endParaRPr lang="fr-FR" dirty="0">
              <a:solidFill>
                <a:srgbClr val="00467E"/>
              </a:solidFill>
              <a:latin typeface="Arial" panose="020B0604020202020204" pitchFamily="34" charset="0"/>
              <a:cs typeface="Arial" panose="020B0604020202020204" pitchFamily="34" charset="0"/>
            </a:endParaRPr>
          </a:p>
          <a:p>
            <a:r>
              <a:rPr lang="fr-FR" b="1" dirty="0">
                <a:solidFill>
                  <a:srgbClr val="EC174F"/>
                </a:solidFill>
                <a:latin typeface="Arial" panose="020B0604020202020204" pitchFamily="34" charset="0"/>
                <a:cs typeface="Arial" panose="020B0604020202020204" pitchFamily="34" charset="0"/>
              </a:rPr>
              <a:t>Mission collective/ Rencontre B to B</a:t>
            </a:r>
          </a:p>
          <a:p>
            <a:r>
              <a:rPr lang="fr-FR" dirty="0">
                <a:solidFill>
                  <a:srgbClr val="00467E"/>
                </a:solidFill>
                <a:latin typeface="Arial" panose="020B0604020202020204" pitchFamily="34" charset="0"/>
                <a:cs typeface="Arial" panose="020B0604020202020204" pitchFamily="34" charset="0"/>
              </a:rPr>
              <a:t>Chèque de remboursement de 50% des dépenses éligibles (dans la limite de 1 500 euros max) – hors hébergement, transport et restauration.</a:t>
            </a:r>
          </a:p>
        </p:txBody>
      </p:sp>
    </p:spTree>
    <p:extLst>
      <p:ext uri="{BB962C8B-B14F-4D97-AF65-F5344CB8AC3E}">
        <p14:creationId xmlns:p14="http://schemas.microsoft.com/office/powerpoint/2010/main" val="1009860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74BB2700-A9CC-466D-9668-DC6E55A9F462}"/>
              </a:ext>
            </a:extLst>
          </p:cNvPr>
          <p:cNvGraphicFramePr/>
          <p:nvPr>
            <p:extLst>
              <p:ext uri="{D42A27DB-BD31-4B8C-83A1-F6EECF244321}">
                <p14:modId xmlns:p14="http://schemas.microsoft.com/office/powerpoint/2010/main" val="2204722323"/>
              </p:ext>
            </p:extLst>
          </p:nvPr>
        </p:nvGraphicFramePr>
        <p:xfrm>
          <a:off x="1660769" y="410308"/>
          <a:ext cx="8870462" cy="4829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a:extLst>
              <a:ext uri="{FF2B5EF4-FFF2-40B4-BE49-F238E27FC236}">
                <a16:creationId xmlns:a16="http://schemas.microsoft.com/office/drawing/2014/main" id="{863BF8A8-FDE0-49F9-B5A8-8424622453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1049707"/>
            <a:ext cx="1420933" cy="1535231"/>
          </a:xfrm>
          <a:prstGeom prst="rect">
            <a:avLst/>
          </a:prstGeom>
        </p:spPr>
      </p:pic>
      <p:pic>
        <p:nvPicPr>
          <p:cNvPr id="6" name="Image 5">
            <a:extLst>
              <a:ext uri="{FF2B5EF4-FFF2-40B4-BE49-F238E27FC236}">
                <a16:creationId xmlns:a16="http://schemas.microsoft.com/office/drawing/2014/main" id="{48043935-86DB-4FF5-8870-08AFE43B81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3110037"/>
            <a:ext cx="1420933" cy="1535231"/>
          </a:xfrm>
          <a:prstGeom prst="rect">
            <a:avLst/>
          </a:prstGeom>
        </p:spPr>
      </p:pic>
      <p:sp>
        <p:nvSpPr>
          <p:cNvPr id="8" name="ZoneTexte 7">
            <a:extLst>
              <a:ext uri="{FF2B5EF4-FFF2-40B4-BE49-F238E27FC236}">
                <a16:creationId xmlns:a16="http://schemas.microsoft.com/office/drawing/2014/main" id="{3E928F6F-062D-4371-9CAC-19478C2B6511}"/>
              </a:ext>
            </a:extLst>
          </p:cNvPr>
          <p:cNvSpPr txBox="1"/>
          <p:nvPr/>
        </p:nvSpPr>
        <p:spPr>
          <a:xfrm rot="16200000">
            <a:off x="-1043738" y="2271264"/>
            <a:ext cx="4301017" cy="1107996"/>
          </a:xfrm>
          <a:prstGeom prst="rect">
            <a:avLst/>
          </a:prstGeom>
          <a:noFill/>
        </p:spPr>
        <p:txBody>
          <a:bodyPr wrap="square" rtlCol="0">
            <a:spAutoFit/>
          </a:bodyPr>
          <a:lstStyle/>
          <a:p>
            <a:r>
              <a:rPr lang="fr-FR" sz="6600" b="1" dirty="0">
                <a:solidFill>
                  <a:srgbClr val="E50043"/>
                </a:solidFill>
              </a:rPr>
              <a:t>SOMMAIRE </a:t>
            </a:r>
          </a:p>
        </p:txBody>
      </p:sp>
      <p:pic>
        <p:nvPicPr>
          <p:cNvPr id="10" name="Image 9">
            <a:extLst>
              <a:ext uri="{FF2B5EF4-FFF2-40B4-BE49-F238E27FC236}">
                <a16:creationId xmlns:a16="http://schemas.microsoft.com/office/drawing/2014/main" id="{0C1BA9CE-793F-48F8-BB51-A21A8E2C56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448" y="6124603"/>
            <a:ext cx="2667005" cy="646177"/>
          </a:xfrm>
          <a:prstGeom prst="rect">
            <a:avLst/>
          </a:prstGeom>
        </p:spPr>
      </p:pic>
      <p:pic>
        <p:nvPicPr>
          <p:cNvPr id="9" name="Image 8">
            <a:extLst>
              <a:ext uri="{FF2B5EF4-FFF2-40B4-BE49-F238E27FC236}">
                <a16:creationId xmlns:a16="http://schemas.microsoft.com/office/drawing/2014/main" id="{EEC65516-ED56-4DD9-9753-E334720AB8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7592" y="5998009"/>
            <a:ext cx="1877141" cy="532757"/>
          </a:xfrm>
          <a:prstGeom prst="rect">
            <a:avLst/>
          </a:prstGeom>
        </p:spPr>
      </p:pic>
    </p:spTree>
    <p:extLst>
      <p:ext uri="{BB962C8B-B14F-4D97-AF65-F5344CB8AC3E}">
        <p14:creationId xmlns:p14="http://schemas.microsoft.com/office/powerpoint/2010/main" val="3155771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a:extLst>
              <a:ext uri="{FF2B5EF4-FFF2-40B4-BE49-F238E27FC236}">
                <a16:creationId xmlns:a16="http://schemas.microsoft.com/office/drawing/2014/main" id="{AC15B17D-75D0-46D6-83DB-F819F5858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a:extLst>
              <a:ext uri="{FF2B5EF4-FFF2-40B4-BE49-F238E27FC236}">
                <a16:creationId xmlns:a16="http://schemas.microsoft.com/office/drawing/2014/main" id="{9C14BBAC-B51F-4D4D-BF29-4DE53232FE79}"/>
              </a:ext>
            </a:extLst>
          </p:cNvPr>
          <p:cNvGraphicFramePr>
            <a:graphicFrameLocks/>
          </p:cNvGraphicFramePr>
          <p:nvPr>
            <p:extLst>
              <p:ext uri="{D42A27DB-BD31-4B8C-83A1-F6EECF244321}">
                <p14:modId xmlns:p14="http://schemas.microsoft.com/office/powerpoint/2010/main" val="4186453295"/>
              </p:ext>
            </p:extLst>
          </p:nvPr>
        </p:nvGraphicFramePr>
        <p:xfrm>
          <a:off x="4221804" y="-675456"/>
          <a:ext cx="6298792" cy="1406525"/>
        </p:xfrm>
        <a:graphic>
          <a:graphicData uri="http://schemas.openxmlformats.org/drawingml/2006/chart">
            <c:chart xmlns:c="http://schemas.openxmlformats.org/drawingml/2006/chart" xmlns:r="http://schemas.openxmlformats.org/officeDocument/2006/relationships" r:id="rId4"/>
          </a:graphicData>
        </a:graphic>
      </p:graphicFrame>
      <p:sp>
        <p:nvSpPr>
          <p:cNvPr id="8196" name="Titre 1">
            <a:extLst>
              <a:ext uri="{FF2B5EF4-FFF2-40B4-BE49-F238E27FC236}">
                <a16:creationId xmlns:a16="http://schemas.microsoft.com/office/drawing/2014/main" id="{7586DDCE-8301-4642-8AF9-726B4A004891}"/>
              </a:ext>
            </a:extLst>
          </p:cNvPr>
          <p:cNvSpPr>
            <a:spLocks noGrp="1"/>
          </p:cNvSpPr>
          <p:nvPr>
            <p:ph type="title"/>
          </p:nvPr>
        </p:nvSpPr>
        <p:spPr>
          <a:xfrm>
            <a:off x="2259013" y="783432"/>
            <a:ext cx="8137526" cy="1406525"/>
          </a:xfrm>
        </p:spPr>
        <p:txBody>
          <a:bodyPr>
            <a:normAutofit fontScale="90000"/>
          </a:bodyPr>
          <a:lstStyle/>
          <a:p>
            <a:pPr>
              <a:defRPr/>
            </a:pPr>
            <a:br>
              <a:rPr lang="fr-FR" altLang="fr-FR" sz="2800" b="1" dirty="0">
                <a:solidFill>
                  <a:schemeClr val="accent6">
                    <a:lumMod val="75000"/>
                  </a:schemeClr>
                </a:solidFill>
                <a:latin typeface="Calibri" pitchFamily="34" charset="0"/>
              </a:rPr>
            </a:br>
            <a:br>
              <a:rPr lang="fr-FR" altLang="fr-FR" sz="2800" b="1" dirty="0">
                <a:solidFill>
                  <a:schemeClr val="accent6">
                    <a:lumMod val="75000"/>
                  </a:schemeClr>
                </a:solidFill>
                <a:latin typeface="Calibri" pitchFamily="34" charset="0"/>
              </a:rPr>
            </a:br>
            <a:r>
              <a:rPr lang="fr-FR" altLang="fr-FR" sz="2800" b="1" dirty="0">
                <a:solidFill>
                  <a:schemeClr val="accent6">
                    <a:lumMod val="75000"/>
                  </a:schemeClr>
                </a:solidFill>
                <a:latin typeface="Calibri" pitchFamily="34" charset="0"/>
              </a:rPr>
              <a:t>Une nouvelle convention de partenariat avec la CCI ALGER</a:t>
            </a:r>
            <a:br>
              <a:rPr lang="fr-FR" altLang="fr-FR" sz="2800" b="1" dirty="0">
                <a:solidFill>
                  <a:schemeClr val="accent6">
                    <a:lumMod val="75000"/>
                  </a:schemeClr>
                </a:solidFill>
                <a:latin typeface="Calibri" pitchFamily="34" charset="0"/>
              </a:rPr>
            </a:br>
            <a:br>
              <a:rPr lang="fr-FR" altLang="fr-FR" sz="2800" b="1" dirty="0">
                <a:solidFill>
                  <a:schemeClr val="accent6">
                    <a:lumMod val="75000"/>
                  </a:schemeClr>
                </a:solidFill>
                <a:latin typeface="Calibri" pitchFamily="34" charset="0"/>
              </a:rPr>
            </a:br>
            <a:endParaRPr lang="fr-FR" altLang="fr-FR" sz="2800" b="1" dirty="0">
              <a:solidFill>
                <a:schemeClr val="accent6">
                  <a:lumMod val="75000"/>
                </a:schemeClr>
              </a:solidFill>
              <a:latin typeface="Calibri" panose="020F0502020204030204" pitchFamily="34" charset="0"/>
              <a:cs typeface="Arial" charset="0"/>
            </a:endParaRPr>
          </a:p>
        </p:txBody>
      </p:sp>
      <p:sp>
        <p:nvSpPr>
          <p:cNvPr id="49158" name="ZoneTexte 1">
            <a:extLst>
              <a:ext uri="{FF2B5EF4-FFF2-40B4-BE49-F238E27FC236}">
                <a16:creationId xmlns:a16="http://schemas.microsoft.com/office/drawing/2014/main" id="{85648080-E8F9-4625-B75E-FB7F52CE1C01}"/>
              </a:ext>
            </a:extLst>
          </p:cNvPr>
          <p:cNvSpPr txBox="1">
            <a:spLocks noChangeArrowheads="1"/>
          </p:cNvSpPr>
          <p:nvPr/>
        </p:nvSpPr>
        <p:spPr bwMode="auto">
          <a:xfrm>
            <a:off x="2135189" y="2362200"/>
            <a:ext cx="8385175" cy="34163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dirty="0"/>
              <a:t>Dispositif proposé par la CCIAF « commercial à temps plein ou commercial à temps partagé » en ALGERIE pour développer les activités commerciales des adhérents afin qu’ils soient au plus près de leurs clients et futurs partenaires.         </a:t>
            </a:r>
          </a:p>
          <a:p>
            <a:pPr>
              <a:defRPr/>
            </a:pPr>
            <a:endParaRPr lang="fr-FR" altLang="fr-FR" b="1" dirty="0"/>
          </a:p>
          <a:p>
            <a:pPr marL="285750" indent="-285750">
              <a:buFontTx/>
              <a:buChar char="-"/>
              <a:defRPr/>
            </a:pPr>
            <a:r>
              <a:rPr lang="fr-FR" altLang="fr-FR" dirty="0"/>
              <a:t>La convention a pour objet l’accompagnement d’une ou plusieurs entreprises membres du RESEAU MESURE dans le cadre de leurs stratégies de développement commercial en Algérie, par la CCIAF.</a:t>
            </a:r>
          </a:p>
          <a:p>
            <a:pPr>
              <a:defRPr/>
            </a:pPr>
            <a:endParaRPr lang="fr-FR" altLang="fr-FR" dirty="0"/>
          </a:p>
          <a:p>
            <a:pPr marL="285750" indent="-285750">
              <a:buFontTx/>
              <a:buChar char="-"/>
              <a:defRPr/>
            </a:pPr>
            <a:r>
              <a:rPr lang="fr-FR" altLang="fr-FR" dirty="0"/>
              <a:t>Durée : 1 an – tacite reconduction.</a:t>
            </a:r>
          </a:p>
          <a:p>
            <a:pPr marL="285750" indent="-285750">
              <a:buFontTx/>
              <a:buChar char="-"/>
              <a:defRPr/>
            </a:pPr>
            <a:endParaRPr lang="fr-FR" altLang="fr-FR" dirty="0"/>
          </a:p>
          <a:p>
            <a:pPr marL="285750" indent="-285750">
              <a:buFontTx/>
              <a:buChar char="-"/>
              <a:defRPr/>
            </a:pPr>
            <a:r>
              <a:rPr lang="fr-FR" altLang="fr-FR" dirty="0"/>
              <a:t>Coût pour l’adhérent : 3000€/mois/1 ETP</a:t>
            </a:r>
          </a:p>
          <a:p>
            <a:pPr>
              <a:defRPr/>
            </a:pPr>
            <a:endParaRPr lang="fr-FR" altLang="fr-FR" dirty="0"/>
          </a:p>
        </p:txBody>
      </p:sp>
      <p:pic>
        <p:nvPicPr>
          <p:cNvPr id="3" name="Image 2">
            <a:extLst>
              <a:ext uri="{FF2B5EF4-FFF2-40B4-BE49-F238E27FC236}">
                <a16:creationId xmlns:a16="http://schemas.microsoft.com/office/drawing/2014/main" id="{C13F4CFB-FFEB-44BE-ABBF-AD57713BF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22" y="257295"/>
            <a:ext cx="2367881" cy="124463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a:extLst>
              <a:ext uri="{FF2B5EF4-FFF2-40B4-BE49-F238E27FC236}">
                <a16:creationId xmlns:a16="http://schemas.microsoft.com/office/drawing/2014/main" id="{33BCF68B-8BEE-4A05-A73B-5669553C6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a:extLst>
              <a:ext uri="{FF2B5EF4-FFF2-40B4-BE49-F238E27FC236}">
                <a16:creationId xmlns:a16="http://schemas.microsoft.com/office/drawing/2014/main" id="{34B96B33-522B-4A30-93E4-287E13764FF7}"/>
              </a:ext>
            </a:extLst>
          </p:cNvPr>
          <p:cNvGraphicFramePr>
            <a:graphicFrameLocks/>
          </p:cNvGraphicFramePr>
          <p:nvPr>
            <p:extLst>
              <p:ext uri="{D42A27DB-BD31-4B8C-83A1-F6EECF244321}">
                <p14:modId xmlns:p14="http://schemas.microsoft.com/office/powerpoint/2010/main" val="3486180044"/>
              </p:ext>
            </p:extLst>
          </p:nvPr>
        </p:nvGraphicFramePr>
        <p:xfrm>
          <a:off x="-312712" y="-675456"/>
          <a:ext cx="10833308" cy="5737270"/>
        </p:xfrm>
        <a:graphic>
          <a:graphicData uri="http://schemas.openxmlformats.org/drawingml/2006/chart">
            <c:chart xmlns:c="http://schemas.openxmlformats.org/drawingml/2006/chart" xmlns:r="http://schemas.openxmlformats.org/officeDocument/2006/relationships" r:id="rId4"/>
          </a:graphicData>
        </a:graphic>
      </p:graphicFrame>
      <p:sp>
        <p:nvSpPr>
          <p:cNvPr id="46085" name="ZoneTexte 1">
            <a:extLst>
              <a:ext uri="{FF2B5EF4-FFF2-40B4-BE49-F238E27FC236}">
                <a16:creationId xmlns:a16="http://schemas.microsoft.com/office/drawing/2014/main" id="{D6DFB60B-E982-4407-B9AF-BE60BE8BEF5F}"/>
              </a:ext>
            </a:extLst>
          </p:cNvPr>
          <p:cNvSpPr txBox="1">
            <a:spLocks noChangeArrowheads="1"/>
          </p:cNvSpPr>
          <p:nvPr/>
        </p:nvSpPr>
        <p:spPr bwMode="auto">
          <a:xfrm>
            <a:off x="2355581" y="1406593"/>
            <a:ext cx="8385175" cy="4739759"/>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285750" indent="-285750">
              <a:spcBef>
                <a:spcPct val="0"/>
              </a:spcBef>
              <a:defRPr/>
            </a:pPr>
            <a:r>
              <a:rPr lang="fr-FR" altLang="fr-FR" sz="1800" dirty="0"/>
              <a:t>La mise à disposition d’une ressource humaine hautement compétente, disponible à plein temps ou à temps partiel à profil commercial à raison de 5 jours/semaines par ETP.</a:t>
            </a:r>
          </a:p>
          <a:p>
            <a:pPr marL="285750" indent="-285750">
              <a:spcBef>
                <a:spcPct val="0"/>
              </a:spcBef>
              <a:defRPr/>
            </a:pPr>
            <a:endParaRPr lang="fr-FR" altLang="fr-FR" sz="1800" dirty="0"/>
          </a:p>
          <a:p>
            <a:pPr marL="285750" indent="-285750">
              <a:spcBef>
                <a:spcPct val="0"/>
              </a:spcBef>
              <a:defRPr/>
            </a:pPr>
            <a:r>
              <a:rPr lang="fr-FR" altLang="fr-FR" sz="1800" dirty="0"/>
              <a:t>La mise à disposition des équipements indispensables aux déplacements (véhicule, frais de maintenance et carburant dans la limite de la présence régionale de la CCIAF - périmètre de 200 Km de chaque bureau régional).</a:t>
            </a:r>
          </a:p>
          <a:p>
            <a:pPr>
              <a:spcBef>
                <a:spcPct val="0"/>
              </a:spcBef>
              <a:buFontTx/>
              <a:buNone/>
              <a:defRPr/>
            </a:pPr>
            <a:r>
              <a:rPr lang="fr-FR" altLang="fr-FR" sz="1800" dirty="0"/>
              <a:t>	</a:t>
            </a:r>
            <a:r>
              <a:rPr lang="fr-FR" altLang="fr-FR" sz="1600" i="1" dirty="0"/>
              <a:t>Tout déplacement à l’extérieur de ce périmètre fera l’objet d’un accord entre les </a:t>
            </a:r>
            <a:br>
              <a:rPr lang="fr-FR" altLang="fr-FR" sz="1600" i="1" dirty="0"/>
            </a:br>
            <a:r>
              <a:rPr lang="fr-FR" altLang="fr-FR" sz="1600" i="1" dirty="0"/>
              <a:t>	parties et donnera lieu à un défraiement complémentaire.</a:t>
            </a:r>
          </a:p>
          <a:p>
            <a:pPr>
              <a:spcBef>
                <a:spcPct val="0"/>
              </a:spcBef>
              <a:buFontTx/>
              <a:buNone/>
              <a:defRPr/>
            </a:pPr>
            <a:endParaRPr lang="fr-FR" altLang="fr-FR" sz="1600" i="1" dirty="0"/>
          </a:p>
          <a:p>
            <a:pPr marL="285750" indent="-285750">
              <a:spcBef>
                <a:spcPct val="0"/>
              </a:spcBef>
              <a:defRPr/>
            </a:pPr>
            <a:r>
              <a:rPr lang="fr-FR" altLang="fr-FR" sz="1800" dirty="0"/>
              <a:t>La mise à disposition des équipements informatiques nécessaires pour l’accomplissement des taches (LAPTOP, imprimante, modem de connexion).</a:t>
            </a:r>
          </a:p>
          <a:p>
            <a:pPr marL="285750" indent="-285750">
              <a:spcBef>
                <a:spcPct val="0"/>
              </a:spcBef>
              <a:defRPr/>
            </a:pPr>
            <a:endParaRPr lang="fr-FR" altLang="fr-FR" sz="1800" dirty="0"/>
          </a:p>
          <a:p>
            <a:pPr marL="285750" indent="-285750">
              <a:spcBef>
                <a:spcPct val="0"/>
              </a:spcBef>
              <a:defRPr/>
            </a:pPr>
            <a:r>
              <a:rPr lang="fr-FR" altLang="fr-FR" sz="1800" dirty="0"/>
              <a:t>La mise à disposition des équipements de communication (puce téléphonique, téléphone portable, forfait de communication et forfait internet).</a:t>
            </a:r>
          </a:p>
          <a:p>
            <a:pPr marL="285750" indent="-285750">
              <a:spcBef>
                <a:spcPct val="0"/>
              </a:spcBef>
              <a:defRPr/>
            </a:pPr>
            <a:endParaRPr lang="fr-FR" altLang="fr-FR" sz="1800" dirty="0"/>
          </a:p>
          <a:p>
            <a:pPr marL="285750" indent="-285750">
              <a:spcBef>
                <a:spcPct val="0"/>
              </a:spcBef>
              <a:defRPr/>
            </a:pPr>
            <a:r>
              <a:rPr lang="fr-FR" altLang="fr-FR" sz="1800" dirty="0"/>
              <a:t>La mise à disposition d’un espace de travail avec le mobilier nécessaire.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a:extLst>
              <a:ext uri="{FF2B5EF4-FFF2-40B4-BE49-F238E27FC236}">
                <a16:creationId xmlns:a16="http://schemas.microsoft.com/office/drawing/2014/main" id="{BBD8C4CB-0629-4235-9238-6B00D715D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ZoneTexte 1">
            <a:extLst>
              <a:ext uri="{FF2B5EF4-FFF2-40B4-BE49-F238E27FC236}">
                <a16:creationId xmlns:a16="http://schemas.microsoft.com/office/drawing/2014/main" id="{550C2C36-86D8-4705-B402-34E3EC53CF40}"/>
              </a:ext>
            </a:extLst>
          </p:cNvPr>
          <p:cNvSpPr txBox="1">
            <a:spLocks noChangeArrowheads="1"/>
          </p:cNvSpPr>
          <p:nvPr/>
        </p:nvSpPr>
        <p:spPr bwMode="auto">
          <a:xfrm>
            <a:off x="2481903" y="1000005"/>
            <a:ext cx="8704262"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t>La CCIAF s’engage à consacrer toute la ressource humaine et matérielle nécessaire pour l’accomplissement des tâches qui lui sont confiées à savoir :</a:t>
            </a:r>
          </a:p>
          <a:p>
            <a:pPr>
              <a:spcBef>
                <a:spcPct val="0"/>
              </a:spcBef>
              <a:buFontTx/>
              <a:buNone/>
            </a:pPr>
            <a:endParaRPr lang="fr-FR" altLang="fr-FR" sz="1600" dirty="0"/>
          </a:p>
          <a:p>
            <a:pPr>
              <a:spcBef>
                <a:spcPct val="0"/>
              </a:spcBef>
              <a:buFontTx/>
              <a:buNone/>
            </a:pPr>
            <a:r>
              <a:rPr lang="fr-FR" altLang="fr-FR" sz="1600" dirty="0"/>
              <a:t>- La prospection du marché Algérien pour le compte de l’entreprise adhérente au Réseau Mesure ;</a:t>
            </a:r>
          </a:p>
          <a:p>
            <a:pPr>
              <a:spcBef>
                <a:spcPct val="0"/>
              </a:spcBef>
              <a:buFontTx/>
              <a:buNone/>
            </a:pPr>
            <a:r>
              <a:rPr lang="fr-FR" altLang="fr-FR" sz="1600" dirty="0"/>
              <a:t>- La mise à disposition d’informations économiques, financières, juridiques et fiscales ainsi que l’accompagnement de l’entreprise adhérente tant que possible dans l’exécution des formalités administratives et douanières et ce, dans la limite des prérogatives de la CCIAF ;</a:t>
            </a:r>
          </a:p>
          <a:p>
            <a:pPr>
              <a:spcBef>
                <a:spcPct val="0"/>
              </a:spcBef>
              <a:buFontTx/>
              <a:buNone/>
            </a:pPr>
            <a:r>
              <a:rPr lang="fr-FR" altLang="fr-FR" sz="1600" dirty="0"/>
              <a:t>- Le suivi et la prise de contact avec les clients/prospects algériens de l’entreprise adhérente ;</a:t>
            </a:r>
          </a:p>
          <a:p>
            <a:pPr>
              <a:spcBef>
                <a:spcPct val="0"/>
              </a:spcBef>
              <a:buFontTx/>
              <a:buNone/>
            </a:pPr>
            <a:r>
              <a:rPr lang="fr-FR" altLang="fr-FR" sz="1600" dirty="0"/>
              <a:t>- L’organisation et la gestion de sa participation à des salons spécialisés professionnels en Algérie ; </a:t>
            </a:r>
          </a:p>
          <a:p>
            <a:pPr>
              <a:spcBef>
                <a:spcPct val="0"/>
              </a:spcBef>
              <a:buFontTx/>
              <a:buNone/>
            </a:pPr>
            <a:r>
              <a:rPr lang="fr-FR" altLang="fr-FR" sz="1600" dirty="0"/>
              <a:t>- L’accompagnement de l’entreprise adhérente dans la mise en œuvre d’une stratégie commerciale adaptée pour chaque client ;</a:t>
            </a:r>
          </a:p>
          <a:p>
            <a:pPr>
              <a:spcBef>
                <a:spcPct val="0"/>
              </a:spcBef>
              <a:buFontTx/>
              <a:buNone/>
            </a:pPr>
            <a:r>
              <a:rPr lang="fr-FR" altLang="fr-FR" sz="1600" dirty="0"/>
              <a:t>- La mise en place d’une veille concurrentielle sur les secteurs d’activités et produits de l’entreprise adhérente ; </a:t>
            </a:r>
          </a:p>
          <a:p>
            <a:pPr marL="285750" indent="-285750">
              <a:spcBef>
                <a:spcPct val="0"/>
              </a:spcBef>
              <a:buFontTx/>
              <a:buChar char="-"/>
            </a:pPr>
            <a:r>
              <a:rPr lang="fr-FR" altLang="fr-FR" sz="1600" dirty="0"/>
              <a:t>L’identification de nouveaux marchés et de nouvelles opportunités pour le compte de l’entreprise adhérente.</a:t>
            </a:r>
          </a:p>
          <a:p>
            <a:pPr marL="285750" indent="-285750">
              <a:spcBef>
                <a:spcPct val="0"/>
              </a:spcBef>
              <a:buFontTx/>
              <a:buChar char="-"/>
            </a:pPr>
            <a:endParaRPr lang="fr-FR" altLang="fr-FR" sz="1600" dirty="0"/>
          </a:p>
          <a:p>
            <a:pPr algn="just">
              <a:spcBef>
                <a:spcPct val="0"/>
              </a:spcBef>
              <a:buFontTx/>
              <a:buNone/>
            </a:pPr>
            <a:r>
              <a:rPr lang="fr-FR" altLang="fr-FR" sz="1600" b="1" i="1" dirty="0"/>
              <a:t>La CCIAF s’engage à accompagner l’entreprise adhérente avec de la ressource humaine qualifiée qui respectera les consignes convenues entre les deux parties et qui privilégiera l’intérêt commun et fera en sorte de développer les relations commerciales et techniques. </a:t>
            </a:r>
          </a:p>
          <a:p>
            <a:pPr>
              <a:spcBef>
                <a:spcPct val="0"/>
              </a:spcBef>
              <a:buFontTx/>
              <a:buNone/>
            </a:pPr>
            <a:endParaRPr lang="fr-FR" altLang="fr-FR" sz="1800" dirty="0"/>
          </a:p>
        </p:txBody>
      </p:sp>
      <p:pic>
        <p:nvPicPr>
          <p:cNvPr id="8" name="Image 7">
            <a:extLst>
              <a:ext uri="{FF2B5EF4-FFF2-40B4-BE49-F238E27FC236}">
                <a16:creationId xmlns:a16="http://schemas.microsoft.com/office/drawing/2014/main" id="{58A3B441-7645-44C3-A336-5EC54863B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22" y="257295"/>
            <a:ext cx="2367881" cy="12446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ACD1B92B-50F4-452D-A9C6-4B1B872338CB}"/>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E0F3AF3-91A9-4503-9B36-D908B448EF4D}"/>
              </a:ext>
            </a:extLst>
          </p:cNvPr>
          <p:cNvSpPr/>
          <p:nvPr/>
        </p:nvSpPr>
        <p:spPr>
          <a:xfrm>
            <a:off x="0" y="1699184"/>
            <a:ext cx="12192000" cy="1673161"/>
          </a:xfrm>
          <a:prstGeom prst="rect">
            <a:avLst/>
          </a:prstGeom>
          <a:solidFill>
            <a:srgbClr val="08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 de texte 2"/>
          <p:cNvSpPr txBox="1">
            <a:spLocks noChangeArrowheads="1"/>
          </p:cNvSpPr>
          <p:nvPr/>
        </p:nvSpPr>
        <p:spPr bwMode="auto">
          <a:xfrm>
            <a:off x="2887572" y="1680963"/>
            <a:ext cx="9069137" cy="1589217"/>
          </a:xfrm>
          <a:prstGeom prst="rect">
            <a:avLst/>
          </a:prstGeom>
          <a:noFill/>
          <a:ln w="9525">
            <a:noFill/>
            <a:miter lim="800000"/>
            <a:headEnd/>
            <a:tailEnd/>
          </a:ln>
        </p:spPr>
        <p:txBody>
          <a:bodyPr rot="0" vert="horz" wrap="square" lIns="91440" tIns="45720" rIns="91440" bIns="45720" anchor="t" anchorCtr="0">
            <a:noAutofit/>
          </a:bodyPr>
          <a:lstStyle/>
          <a:p>
            <a:r>
              <a:rPr lang="fr-FR" sz="2800" b="1" dirty="0">
                <a:solidFill>
                  <a:schemeClr val="bg1"/>
                </a:solidFill>
                <a:latin typeface="Arial" panose="020B0604020202020204" pitchFamily="34" charset="0"/>
                <a:cs typeface="Arial" panose="020B0604020202020204" pitchFamily="34" charset="0"/>
              </a:rPr>
              <a:t>Merci pour votre attention.</a:t>
            </a:r>
            <a:endParaRPr lang="pt-BR" sz="2800" b="1" dirty="0">
              <a:solidFill>
                <a:schemeClr val="bg1"/>
              </a:solidFill>
              <a:latin typeface="Arial" panose="020B0604020202020204" pitchFamily="34" charset="0"/>
              <a:cs typeface="Arial" panose="020B0604020202020204" pitchFamily="34" charset="0"/>
            </a:endParaRPr>
          </a:p>
          <a:p>
            <a:pPr algn="r"/>
            <a:endParaRPr lang="pt-BR" sz="2133" b="1" dirty="0">
              <a:solidFill>
                <a:schemeClr val="bg1"/>
              </a:solidFill>
              <a:latin typeface="Arial Rounded MT Bold" panose="020F0704030504030204" pitchFamily="34" charset="0"/>
              <a:cs typeface="Calibri" panose="020F0502020204030204" pitchFamily="34" charset="0"/>
            </a:endParaRPr>
          </a:p>
        </p:txBody>
      </p:sp>
      <p:sp>
        <p:nvSpPr>
          <p:cNvPr id="9" name="ZoneTexte 8"/>
          <p:cNvSpPr txBox="1"/>
          <p:nvPr/>
        </p:nvSpPr>
        <p:spPr>
          <a:xfrm>
            <a:off x="8534555" y="4614985"/>
            <a:ext cx="3260916" cy="369332"/>
          </a:xfrm>
          <a:prstGeom prst="rect">
            <a:avLst/>
          </a:prstGeom>
          <a:noFill/>
        </p:spPr>
        <p:txBody>
          <a:bodyPr wrap="square" rtlCol="0">
            <a:spAutoFit/>
          </a:bodyPr>
          <a:lstStyle/>
          <a:p>
            <a:pPr algn="r"/>
            <a:r>
              <a:rPr lang="fr-FR"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fr-FR" b="1" dirty="0">
              <a:solidFill>
                <a:schemeClr val="bg1"/>
              </a:solidFill>
              <a:latin typeface="Arial" panose="020B0604020202020204" pitchFamily="34" charset="0"/>
              <a:cs typeface="Arial" panose="020B0604020202020204" pitchFamily="34" charset="0"/>
            </a:endParaRPr>
          </a:p>
        </p:txBody>
      </p:sp>
      <p:pic>
        <p:nvPicPr>
          <p:cNvPr id="19" name="Image 18">
            <a:extLst>
              <a:ext uri="{FF2B5EF4-FFF2-40B4-BE49-F238E27FC236}">
                <a16:creationId xmlns:a16="http://schemas.microsoft.com/office/drawing/2014/main" id="{83FF2D6F-EB58-48C5-B7C3-485D31E90AC9}"/>
              </a:ext>
            </a:extLst>
          </p:cNvPr>
          <p:cNvPicPr>
            <a:picLocks noChangeAspect="1"/>
          </p:cNvPicPr>
          <p:nvPr/>
        </p:nvPicPr>
        <p:blipFill>
          <a:blip r:embed="rId4"/>
          <a:stretch>
            <a:fillRect/>
          </a:stretch>
        </p:blipFill>
        <p:spPr>
          <a:xfrm>
            <a:off x="668436" y="972361"/>
            <a:ext cx="2219136" cy="2057389"/>
          </a:xfrm>
          <a:prstGeom prst="rect">
            <a:avLst/>
          </a:prstGeom>
        </p:spPr>
      </p:pic>
      <p:pic>
        <p:nvPicPr>
          <p:cNvPr id="21" name="Image 20">
            <a:extLst>
              <a:ext uri="{FF2B5EF4-FFF2-40B4-BE49-F238E27FC236}">
                <a16:creationId xmlns:a16="http://schemas.microsoft.com/office/drawing/2014/main" id="{F7390DDB-A138-4515-815C-FC1F0E030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556007" cy="861569"/>
          </a:xfrm>
          <a:prstGeom prst="rect">
            <a:avLst/>
          </a:prstGeom>
        </p:spPr>
      </p:pic>
      <p:pic>
        <p:nvPicPr>
          <p:cNvPr id="6" name="Image 5">
            <a:extLst>
              <a:ext uri="{FF2B5EF4-FFF2-40B4-BE49-F238E27FC236}">
                <a16:creationId xmlns:a16="http://schemas.microsoft.com/office/drawing/2014/main" id="{3B69EE60-7458-4D3A-81EA-AEEB906CEF1B}"/>
              </a:ext>
            </a:extLst>
          </p:cNvPr>
          <p:cNvPicPr>
            <a:picLocks noChangeAspect="1"/>
          </p:cNvPicPr>
          <p:nvPr/>
        </p:nvPicPr>
        <p:blipFill rotWithShape="1">
          <a:blip r:embed="rId6"/>
          <a:srcRect t="1" r="6188" b="5269"/>
          <a:stretch/>
        </p:blipFill>
        <p:spPr>
          <a:xfrm>
            <a:off x="6085223" y="2273613"/>
            <a:ext cx="2066057" cy="524301"/>
          </a:xfrm>
          <a:prstGeom prst="rect">
            <a:avLst/>
          </a:prstGeom>
        </p:spPr>
      </p:pic>
      <p:pic>
        <p:nvPicPr>
          <p:cNvPr id="8" name="Image 7">
            <a:extLst>
              <a:ext uri="{FF2B5EF4-FFF2-40B4-BE49-F238E27FC236}">
                <a16:creationId xmlns:a16="http://schemas.microsoft.com/office/drawing/2014/main" id="{CEEF1F83-5FEC-477C-8689-3A32C73F5B9A}"/>
              </a:ext>
            </a:extLst>
          </p:cNvPr>
          <p:cNvPicPr>
            <a:picLocks noChangeAspect="1"/>
          </p:cNvPicPr>
          <p:nvPr/>
        </p:nvPicPr>
        <p:blipFill rotWithShape="1">
          <a:blip r:embed="rId7"/>
          <a:srcRect r="3203"/>
          <a:stretch/>
        </p:blipFill>
        <p:spPr>
          <a:xfrm>
            <a:off x="6012687" y="2927145"/>
            <a:ext cx="2211127" cy="409269"/>
          </a:xfrm>
          <a:prstGeom prst="rect">
            <a:avLst/>
          </a:prstGeom>
        </p:spPr>
      </p:pic>
      <p:sp>
        <p:nvSpPr>
          <p:cNvPr id="10" name="ZoneTexte 9">
            <a:extLst>
              <a:ext uri="{FF2B5EF4-FFF2-40B4-BE49-F238E27FC236}">
                <a16:creationId xmlns:a16="http://schemas.microsoft.com/office/drawing/2014/main" id="{4C7ABF97-76B2-4BA2-9495-588B91FB2383}"/>
              </a:ext>
            </a:extLst>
          </p:cNvPr>
          <p:cNvSpPr txBox="1"/>
          <p:nvPr/>
        </p:nvSpPr>
        <p:spPr>
          <a:xfrm>
            <a:off x="3279020" y="2415994"/>
            <a:ext cx="3009226" cy="369332"/>
          </a:xfrm>
          <a:prstGeom prst="rect">
            <a:avLst/>
          </a:prstGeom>
          <a:noFill/>
        </p:spPr>
        <p:txBody>
          <a:bodyPr wrap="square" rtlCol="0">
            <a:spAutoFit/>
          </a:bodyPr>
          <a:lstStyle/>
          <a:p>
            <a:r>
              <a:rPr lang="fr-FR" b="1" dirty="0">
                <a:solidFill>
                  <a:schemeClr val="bg1"/>
                </a:solidFill>
                <a:latin typeface="Arial" panose="020B0604020202020204" pitchFamily="34" charset="0"/>
                <a:cs typeface="Arial" panose="020B0604020202020204" pitchFamily="34" charset="0"/>
              </a:rPr>
              <a:t>Retrouvez la CCIAF sur:</a:t>
            </a:r>
            <a:endParaRPr lang="aa-ET" b="1" dirty="0">
              <a:solidFill>
                <a:schemeClr val="bg1"/>
              </a:solidFill>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8"/>
          <a:stretch>
            <a:fillRect/>
          </a:stretch>
        </p:blipFill>
        <p:spPr>
          <a:xfrm>
            <a:off x="9479331" y="3750993"/>
            <a:ext cx="2428875"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p:cNvPicPr>
            <a:picLocks noChangeAspect="1"/>
          </p:cNvPicPr>
          <p:nvPr/>
        </p:nvPicPr>
        <p:blipFill>
          <a:blip r:embed="rId9"/>
          <a:stretch>
            <a:fillRect/>
          </a:stretch>
        </p:blipFill>
        <p:spPr>
          <a:xfrm>
            <a:off x="6959039" y="3750992"/>
            <a:ext cx="2168991" cy="2418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1911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 y="-1"/>
            <a:ext cx="2555775" cy="6850064"/>
          </a:xfrm>
          <a:prstGeom prst="rect">
            <a:avLst/>
          </a:prstGeom>
          <a:solidFill>
            <a:srgbClr val="00467E"/>
          </a:solidFill>
        </p:spPr>
        <p:txBody>
          <a:bodyPr wrap="square" lIns="180000" rtlCol="0" anchor="ctr" anchorCtr="0">
            <a:noAutofit/>
          </a:bodyPr>
          <a:lstStyle/>
          <a:p>
            <a:r>
              <a:rPr lang="fr-FR" sz="3200" b="1" dirty="0">
                <a:solidFill>
                  <a:prstClr val="white"/>
                </a:solidFill>
                <a:latin typeface="Trebuchet MS" panose="020B0603020202020204" pitchFamily="34" charset="0"/>
              </a:rPr>
              <a:t>- ALGERIE -</a:t>
            </a:r>
          </a:p>
        </p:txBody>
      </p:sp>
      <p:pic>
        <p:nvPicPr>
          <p:cNvPr id="17"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 name="AutoShape 4" descr="https://frc-powerpoint.officeapps.live.com/pods/GetClipboardImage.ashx?Id=225b63a6-33f6-4f6a-8e39-7d23881643ac&amp;DC=GFR1&amp;wdoverrides=GetClipboardImageEnabled:true"/>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054D7E64-C572-401D-A378-FBBA8A1301D1}"/>
              </a:ext>
            </a:extLst>
          </p:cNvPr>
          <p:cNvPicPr>
            <a:picLocks noChangeAspect="1"/>
          </p:cNvPicPr>
          <p:nvPr/>
        </p:nvPicPr>
        <p:blipFill rotWithShape="1">
          <a:blip r:embed="rId3"/>
          <a:srcRect b="46969"/>
          <a:stretch/>
        </p:blipFill>
        <p:spPr>
          <a:xfrm>
            <a:off x="2555776" y="1797171"/>
            <a:ext cx="8876545" cy="2563813"/>
          </a:xfrm>
          <a:prstGeom prst="rect">
            <a:avLst/>
          </a:prstGeom>
        </p:spPr>
      </p:pic>
      <p:pic>
        <p:nvPicPr>
          <p:cNvPr id="5" name="Image 4">
            <a:extLst>
              <a:ext uri="{FF2B5EF4-FFF2-40B4-BE49-F238E27FC236}">
                <a16:creationId xmlns:a16="http://schemas.microsoft.com/office/drawing/2014/main" id="{2A6A4AF0-7FE8-4FE9-98C5-E11C40587B30}"/>
              </a:ext>
            </a:extLst>
          </p:cNvPr>
          <p:cNvPicPr>
            <a:picLocks noChangeAspect="1"/>
          </p:cNvPicPr>
          <p:nvPr/>
        </p:nvPicPr>
        <p:blipFill>
          <a:blip r:embed="rId4"/>
          <a:stretch>
            <a:fillRect/>
          </a:stretch>
        </p:blipFill>
        <p:spPr>
          <a:xfrm>
            <a:off x="2712893" y="2414652"/>
            <a:ext cx="1420491" cy="1536325"/>
          </a:xfrm>
          <a:prstGeom prst="rect">
            <a:avLst/>
          </a:prstGeom>
        </p:spPr>
      </p:pic>
      <p:pic>
        <p:nvPicPr>
          <p:cNvPr id="11" name="Image 10">
            <a:extLst>
              <a:ext uri="{FF2B5EF4-FFF2-40B4-BE49-F238E27FC236}">
                <a16:creationId xmlns:a16="http://schemas.microsoft.com/office/drawing/2014/main" id="{E3203E1F-DBE3-438C-B0FB-189A0112E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0798" y="5902960"/>
            <a:ext cx="3441202" cy="717878"/>
          </a:xfrm>
          <a:prstGeom prst="rect">
            <a:avLst/>
          </a:prstGeom>
        </p:spPr>
      </p:pic>
      <p:pic>
        <p:nvPicPr>
          <p:cNvPr id="7" name="Image 6">
            <a:extLst>
              <a:ext uri="{FF2B5EF4-FFF2-40B4-BE49-F238E27FC236}">
                <a16:creationId xmlns:a16="http://schemas.microsoft.com/office/drawing/2014/main" id="{0F59DDA9-FE23-4BA7-8F32-A9CDFAC2B3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2893" y="6011526"/>
            <a:ext cx="2667005" cy="646177"/>
          </a:xfrm>
          <a:prstGeom prst="rect">
            <a:avLst/>
          </a:prstGeom>
        </p:spPr>
      </p:pic>
    </p:spTree>
    <p:extLst>
      <p:ext uri="{BB962C8B-B14F-4D97-AF65-F5344CB8AC3E}">
        <p14:creationId xmlns:p14="http://schemas.microsoft.com/office/powerpoint/2010/main" val="2736998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66CC306-A6A7-460B-9CF9-B31A5C4E3FD5}"/>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12192000" cy="6858000"/>
          </a:xfrm>
          <a:prstGeom prst="rect">
            <a:avLst/>
          </a:prstGeom>
        </p:spPr>
      </p:pic>
      <p:graphicFrame>
        <p:nvGraphicFramePr>
          <p:cNvPr id="3" name="Diagramme 2">
            <a:extLst>
              <a:ext uri="{FF2B5EF4-FFF2-40B4-BE49-F238E27FC236}">
                <a16:creationId xmlns:a16="http://schemas.microsoft.com/office/drawing/2014/main" id="{E1DDB89F-B590-48C5-98CE-15B571874589}"/>
              </a:ext>
            </a:extLst>
          </p:cNvPr>
          <p:cNvGraphicFramePr/>
          <p:nvPr>
            <p:extLst>
              <p:ext uri="{D42A27DB-BD31-4B8C-83A1-F6EECF244321}">
                <p14:modId xmlns:p14="http://schemas.microsoft.com/office/powerpoint/2010/main" val="20247932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Connecteur droit avec flèche 4">
            <a:extLst>
              <a:ext uri="{FF2B5EF4-FFF2-40B4-BE49-F238E27FC236}">
                <a16:creationId xmlns:a16="http://schemas.microsoft.com/office/drawing/2014/main" id="{BEAB3752-0637-4455-874E-8662E692AB46}"/>
              </a:ext>
            </a:extLst>
          </p:cNvPr>
          <p:cNvCxnSpPr>
            <a:cxnSpLocks/>
          </p:cNvCxnSpPr>
          <p:nvPr/>
        </p:nvCxnSpPr>
        <p:spPr>
          <a:xfrm flipV="1">
            <a:off x="644769" y="1578260"/>
            <a:ext cx="0" cy="1477109"/>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6" name="Connecteur droit avec flèche 5">
            <a:extLst>
              <a:ext uri="{FF2B5EF4-FFF2-40B4-BE49-F238E27FC236}">
                <a16:creationId xmlns:a16="http://schemas.microsoft.com/office/drawing/2014/main" id="{3FF63D39-5BA3-4B78-867A-7110DB188301}"/>
              </a:ext>
            </a:extLst>
          </p:cNvPr>
          <p:cNvCxnSpPr>
            <a:cxnSpLocks/>
          </p:cNvCxnSpPr>
          <p:nvPr/>
        </p:nvCxnSpPr>
        <p:spPr>
          <a:xfrm flipV="1">
            <a:off x="1805354" y="3821724"/>
            <a:ext cx="0" cy="1453661"/>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7" name="Connecteur droit avec flèche 6">
            <a:extLst>
              <a:ext uri="{FF2B5EF4-FFF2-40B4-BE49-F238E27FC236}">
                <a16:creationId xmlns:a16="http://schemas.microsoft.com/office/drawing/2014/main" id="{52B281C8-7B39-4896-8D0C-1F37ADD68A30}"/>
              </a:ext>
            </a:extLst>
          </p:cNvPr>
          <p:cNvCxnSpPr>
            <a:cxnSpLocks/>
          </p:cNvCxnSpPr>
          <p:nvPr/>
        </p:nvCxnSpPr>
        <p:spPr>
          <a:xfrm flipV="1">
            <a:off x="2954215" y="2168769"/>
            <a:ext cx="0" cy="886601"/>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8" name="Connecteur droit avec flèche 7">
            <a:extLst>
              <a:ext uri="{FF2B5EF4-FFF2-40B4-BE49-F238E27FC236}">
                <a16:creationId xmlns:a16="http://schemas.microsoft.com/office/drawing/2014/main" id="{7019C5A3-DD9D-4F41-88E8-BEBED7E099A5}"/>
              </a:ext>
            </a:extLst>
          </p:cNvPr>
          <p:cNvCxnSpPr/>
          <p:nvPr/>
        </p:nvCxnSpPr>
        <p:spPr>
          <a:xfrm flipV="1">
            <a:off x="4232031" y="3763108"/>
            <a:ext cx="0" cy="973015"/>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9" name="Connecteur droit avec flèche 8">
            <a:extLst>
              <a:ext uri="{FF2B5EF4-FFF2-40B4-BE49-F238E27FC236}">
                <a16:creationId xmlns:a16="http://schemas.microsoft.com/office/drawing/2014/main" id="{B7141E4B-33BE-4E7E-870D-06DD99627E51}"/>
              </a:ext>
            </a:extLst>
          </p:cNvPr>
          <p:cNvCxnSpPr>
            <a:cxnSpLocks/>
          </p:cNvCxnSpPr>
          <p:nvPr/>
        </p:nvCxnSpPr>
        <p:spPr>
          <a:xfrm flipV="1">
            <a:off x="5427785" y="1578260"/>
            <a:ext cx="0" cy="1446295"/>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0" name="Connecteur droit avec flèche 9">
            <a:extLst>
              <a:ext uri="{FF2B5EF4-FFF2-40B4-BE49-F238E27FC236}">
                <a16:creationId xmlns:a16="http://schemas.microsoft.com/office/drawing/2014/main" id="{6BF93D97-B0A6-4692-B4E4-FF49DF008407}"/>
              </a:ext>
            </a:extLst>
          </p:cNvPr>
          <p:cNvCxnSpPr>
            <a:cxnSpLocks/>
          </p:cNvCxnSpPr>
          <p:nvPr/>
        </p:nvCxnSpPr>
        <p:spPr>
          <a:xfrm flipV="1">
            <a:off x="6635261" y="3763109"/>
            <a:ext cx="0" cy="1512276"/>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1" name="Connecteur droit avec flèche 10">
            <a:extLst>
              <a:ext uri="{FF2B5EF4-FFF2-40B4-BE49-F238E27FC236}">
                <a16:creationId xmlns:a16="http://schemas.microsoft.com/office/drawing/2014/main" id="{551895F1-D595-44D3-AE42-00972D6AC7CF}"/>
              </a:ext>
            </a:extLst>
          </p:cNvPr>
          <p:cNvCxnSpPr>
            <a:cxnSpLocks/>
          </p:cNvCxnSpPr>
          <p:nvPr/>
        </p:nvCxnSpPr>
        <p:spPr>
          <a:xfrm flipV="1">
            <a:off x="7831015" y="2168769"/>
            <a:ext cx="0" cy="855786"/>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2" name="Connecteur droit avec flèche 11">
            <a:extLst>
              <a:ext uri="{FF2B5EF4-FFF2-40B4-BE49-F238E27FC236}">
                <a16:creationId xmlns:a16="http://schemas.microsoft.com/office/drawing/2014/main" id="{8FE0D3A9-9FFB-4703-BD10-D3DB2CF6EC76}"/>
              </a:ext>
            </a:extLst>
          </p:cNvPr>
          <p:cNvCxnSpPr/>
          <p:nvPr/>
        </p:nvCxnSpPr>
        <p:spPr>
          <a:xfrm flipV="1">
            <a:off x="9108832" y="3763108"/>
            <a:ext cx="0" cy="973015"/>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3" name="Connecteur droit avec flèche 12">
            <a:extLst>
              <a:ext uri="{FF2B5EF4-FFF2-40B4-BE49-F238E27FC236}">
                <a16:creationId xmlns:a16="http://schemas.microsoft.com/office/drawing/2014/main" id="{00A19F1E-1B41-425B-9C80-7B05B553163D}"/>
              </a:ext>
            </a:extLst>
          </p:cNvPr>
          <p:cNvCxnSpPr>
            <a:cxnSpLocks/>
          </p:cNvCxnSpPr>
          <p:nvPr/>
        </p:nvCxnSpPr>
        <p:spPr>
          <a:xfrm flipV="1">
            <a:off x="10199077" y="1320335"/>
            <a:ext cx="0" cy="1704218"/>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4" name="Connecteur droit avec flèche 13">
            <a:extLst>
              <a:ext uri="{FF2B5EF4-FFF2-40B4-BE49-F238E27FC236}">
                <a16:creationId xmlns:a16="http://schemas.microsoft.com/office/drawing/2014/main" id="{87F2892A-49EC-48F8-BF3C-AB9F8C764FBE}"/>
              </a:ext>
            </a:extLst>
          </p:cNvPr>
          <p:cNvCxnSpPr>
            <a:cxnSpLocks/>
          </p:cNvCxnSpPr>
          <p:nvPr/>
        </p:nvCxnSpPr>
        <p:spPr>
          <a:xfrm flipV="1">
            <a:off x="11465169" y="3763109"/>
            <a:ext cx="0" cy="1354758"/>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sp>
        <p:nvSpPr>
          <p:cNvPr id="15" name="ZoneTexte 14">
            <a:extLst>
              <a:ext uri="{FF2B5EF4-FFF2-40B4-BE49-F238E27FC236}">
                <a16:creationId xmlns:a16="http://schemas.microsoft.com/office/drawing/2014/main" id="{5A8A1E34-292D-4F46-844E-02E76A896C5E}"/>
              </a:ext>
            </a:extLst>
          </p:cNvPr>
          <p:cNvSpPr txBox="1"/>
          <p:nvPr/>
        </p:nvSpPr>
        <p:spPr>
          <a:xfrm>
            <a:off x="52779" y="1012558"/>
            <a:ext cx="1916696" cy="523220"/>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Modèle socialiste post indépendance.</a:t>
            </a:r>
            <a:endParaRPr lang="fr-FR" sz="1400" dirty="0">
              <a:solidFill>
                <a:schemeClr val="bg2">
                  <a:lumMod val="10000"/>
                </a:schemeClr>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DD5F3ED6-CB58-40BB-A7AC-A183BAC80B9B}"/>
              </a:ext>
            </a:extLst>
          </p:cNvPr>
          <p:cNvSpPr txBox="1"/>
          <p:nvPr/>
        </p:nvSpPr>
        <p:spPr>
          <a:xfrm>
            <a:off x="797177" y="5376537"/>
            <a:ext cx="2227375" cy="523220"/>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Les hydrocarbures 98% des recettes du pays</a:t>
            </a:r>
            <a:endParaRPr lang="aa-ET" sz="1400" b="1" dirty="0">
              <a:solidFill>
                <a:schemeClr val="bg2">
                  <a:lumMod val="10000"/>
                </a:schemeClr>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ADE56F10-B1F7-4B77-9135-11D4EF6F1D51}"/>
              </a:ext>
            </a:extLst>
          </p:cNvPr>
          <p:cNvSpPr txBox="1"/>
          <p:nvPr/>
        </p:nvSpPr>
        <p:spPr>
          <a:xfrm>
            <a:off x="2098395" y="1217584"/>
            <a:ext cx="2350436" cy="954107"/>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Octobre : </a:t>
            </a:r>
          </a:p>
          <a:p>
            <a:r>
              <a:rPr lang="fr-FR" sz="1400" b="1" dirty="0">
                <a:solidFill>
                  <a:schemeClr val="bg2">
                    <a:lumMod val="10000"/>
                  </a:schemeClr>
                </a:solidFill>
                <a:latin typeface="Arial" panose="020B0604020202020204" pitchFamily="34" charset="0"/>
                <a:cs typeface="Arial" panose="020B0604020202020204" pitchFamily="34" charset="0"/>
              </a:rPr>
              <a:t>Le printemps Algérie,</a:t>
            </a:r>
          </a:p>
          <a:p>
            <a:r>
              <a:rPr lang="fr-FR" sz="1400" b="1" dirty="0">
                <a:solidFill>
                  <a:schemeClr val="bg2">
                    <a:lumMod val="10000"/>
                  </a:schemeClr>
                </a:solidFill>
                <a:latin typeface="Arial" panose="020B0604020202020204" pitchFamily="34" charset="0"/>
                <a:cs typeface="Arial" panose="020B0604020202020204" pitchFamily="34" charset="0"/>
              </a:rPr>
              <a:t>Ouverture démocratique et économique.</a:t>
            </a:r>
            <a:endParaRPr lang="fr-FR" sz="2000" b="1" dirty="0">
              <a:solidFill>
                <a:schemeClr val="bg2">
                  <a:lumMod val="10000"/>
                </a:schemeClr>
              </a:solidFill>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8149383F-F76B-452C-A3B0-F72BDB33F916}"/>
              </a:ext>
            </a:extLst>
          </p:cNvPr>
          <p:cNvSpPr txBox="1"/>
          <p:nvPr/>
        </p:nvSpPr>
        <p:spPr>
          <a:xfrm>
            <a:off x="3610709" y="4810090"/>
            <a:ext cx="1735014" cy="523220"/>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La décennie du terrorisme.</a:t>
            </a:r>
          </a:p>
        </p:txBody>
      </p:sp>
      <p:sp>
        <p:nvSpPr>
          <p:cNvPr id="21" name="ZoneTexte 20">
            <a:extLst>
              <a:ext uri="{FF2B5EF4-FFF2-40B4-BE49-F238E27FC236}">
                <a16:creationId xmlns:a16="http://schemas.microsoft.com/office/drawing/2014/main" id="{C70B6913-7147-4DC6-BD67-84349DF4003A}"/>
              </a:ext>
            </a:extLst>
          </p:cNvPr>
          <p:cNvSpPr txBox="1"/>
          <p:nvPr/>
        </p:nvSpPr>
        <p:spPr>
          <a:xfrm>
            <a:off x="4759534" y="1022048"/>
            <a:ext cx="1735014" cy="523220"/>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La société de consommation.</a:t>
            </a:r>
          </a:p>
        </p:txBody>
      </p:sp>
      <p:sp>
        <p:nvSpPr>
          <p:cNvPr id="22" name="ZoneTexte 21">
            <a:extLst>
              <a:ext uri="{FF2B5EF4-FFF2-40B4-BE49-F238E27FC236}">
                <a16:creationId xmlns:a16="http://schemas.microsoft.com/office/drawing/2014/main" id="{3DE3DC0A-7CF7-4F8D-8DC8-3E823133AA9E}"/>
              </a:ext>
            </a:extLst>
          </p:cNvPr>
          <p:cNvSpPr txBox="1"/>
          <p:nvPr/>
        </p:nvSpPr>
        <p:spPr>
          <a:xfrm>
            <a:off x="5955273" y="5361148"/>
            <a:ext cx="1735013" cy="307777"/>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La règle du 51/49.</a:t>
            </a:r>
          </a:p>
        </p:txBody>
      </p:sp>
      <p:sp>
        <p:nvSpPr>
          <p:cNvPr id="23" name="ZoneTexte 22">
            <a:extLst>
              <a:ext uri="{FF2B5EF4-FFF2-40B4-BE49-F238E27FC236}">
                <a16:creationId xmlns:a16="http://schemas.microsoft.com/office/drawing/2014/main" id="{8CF90740-0B0A-4EBA-87B2-9040340A2AB0}"/>
              </a:ext>
            </a:extLst>
          </p:cNvPr>
          <p:cNvSpPr txBox="1"/>
          <p:nvPr/>
        </p:nvSpPr>
        <p:spPr>
          <a:xfrm>
            <a:off x="7203906" y="1277705"/>
            <a:ext cx="1735011" cy="738664"/>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Aisance financière et investissements.</a:t>
            </a:r>
          </a:p>
        </p:txBody>
      </p:sp>
      <p:sp>
        <p:nvSpPr>
          <p:cNvPr id="24" name="ZoneTexte 23">
            <a:extLst>
              <a:ext uri="{FF2B5EF4-FFF2-40B4-BE49-F238E27FC236}">
                <a16:creationId xmlns:a16="http://schemas.microsoft.com/office/drawing/2014/main" id="{A66D3FEE-EFCB-4921-8F06-E7B87F73E901}"/>
              </a:ext>
            </a:extLst>
          </p:cNvPr>
          <p:cNvSpPr txBox="1"/>
          <p:nvPr/>
        </p:nvSpPr>
        <p:spPr>
          <a:xfrm>
            <a:off x="8006864" y="4810090"/>
            <a:ext cx="2379783" cy="307777"/>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Chute du prix du pétrole.</a:t>
            </a:r>
          </a:p>
        </p:txBody>
      </p:sp>
      <p:sp>
        <p:nvSpPr>
          <p:cNvPr id="25" name="ZoneTexte 24">
            <a:extLst>
              <a:ext uri="{FF2B5EF4-FFF2-40B4-BE49-F238E27FC236}">
                <a16:creationId xmlns:a16="http://schemas.microsoft.com/office/drawing/2014/main" id="{EA2A3ADE-AB6B-49DD-8F56-85FAF432C9A1}"/>
              </a:ext>
            </a:extLst>
          </p:cNvPr>
          <p:cNvSpPr txBox="1"/>
          <p:nvPr/>
        </p:nvSpPr>
        <p:spPr>
          <a:xfrm>
            <a:off x="9384326" y="1012558"/>
            <a:ext cx="2080843" cy="307777"/>
          </a:xfrm>
          <a:prstGeom prst="rect">
            <a:avLst/>
          </a:prstGeom>
          <a:noFill/>
        </p:spPr>
        <p:txBody>
          <a:bodyPr wrap="square" rtlCol="0">
            <a:spAutoFit/>
          </a:bodyPr>
          <a:lstStyle/>
          <a:p>
            <a:r>
              <a:rPr lang="fr-FR" sz="1400" b="1" dirty="0">
                <a:solidFill>
                  <a:schemeClr val="bg2">
                    <a:lumMod val="10000"/>
                  </a:schemeClr>
                </a:solidFill>
                <a:latin typeface="Arial" panose="020B0604020202020204" pitchFamily="34" charset="0"/>
                <a:cs typeface="Arial" panose="020B0604020202020204" pitchFamily="34" charset="0"/>
              </a:rPr>
              <a:t>Produire localement.</a:t>
            </a:r>
          </a:p>
        </p:txBody>
      </p:sp>
      <p:sp>
        <p:nvSpPr>
          <p:cNvPr id="26" name="ZoneTexte 25">
            <a:extLst>
              <a:ext uri="{FF2B5EF4-FFF2-40B4-BE49-F238E27FC236}">
                <a16:creationId xmlns:a16="http://schemas.microsoft.com/office/drawing/2014/main" id="{5C05669A-456E-4953-BB83-EC998809CABD}"/>
              </a:ext>
            </a:extLst>
          </p:cNvPr>
          <p:cNvSpPr txBox="1"/>
          <p:nvPr/>
        </p:nvSpPr>
        <p:spPr>
          <a:xfrm>
            <a:off x="10949353" y="5253426"/>
            <a:ext cx="1887416" cy="523220"/>
          </a:xfrm>
          <a:prstGeom prst="rect">
            <a:avLst/>
          </a:prstGeom>
          <a:noFill/>
        </p:spPr>
        <p:txBody>
          <a:bodyPr wrap="square" rtlCol="0">
            <a:spAutoFit/>
          </a:bodyPr>
          <a:lstStyle/>
          <a:p>
            <a:r>
              <a:rPr lang="fr-FR" sz="1400" b="1" dirty="0">
                <a:solidFill>
                  <a:srgbClr val="EC174F"/>
                </a:solidFill>
                <a:latin typeface="Arial" panose="020B0604020202020204" pitchFamily="34" charset="0"/>
                <a:cs typeface="Arial" panose="020B0604020202020204" pitchFamily="34" charset="0"/>
              </a:rPr>
              <a:t>Une année particulière</a:t>
            </a:r>
            <a:r>
              <a:rPr lang="fr-FR" sz="1400" b="1" dirty="0">
                <a:solidFill>
                  <a:srgbClr val="E30613"/>
                </a:solidFill>
                <a:latin typeface="Arial" panose="020B0604020202020204" pitchFamily="34" charset="0"/>
                <a:cs typeface="Arial" panose="020B0604020202020204" pitchFamily="34" charset="0"/>
              </a:rPr>
              <a:t>.</a:t>
            </a:r>
          </a:p>
        </p:txBody>
      </p:sp>
      <p:sp>
        <p:nvSpPr>
          <p:cNvPr id="27" name="ZoneTexte 26">
            <a:extLst>
              <a:ext uri="{FF2B5EF4-FFF2-40B4-BE49-F238E27FC236}">
                <a16:creationId xmlns:a16="http://schemas.microsoft.com/office/drawing/2014/main" id="{E12339F7-9CD3-4507-8EC8-824685C07B3A}"/>
              </a:ext>
            </a:extLst>
          </p:cNvPr>
          <p:cNvSpPr txBox="1"/>
          <p:nvPr/>
        </p:nvSpPr>
        <p:spPr>
          <a:xfrm>
            <a:off x="1488830" y="187569"/>
            <a:ext cx="5310551" cy="523220"/>
          </a:xfrm>
          <a:prstGeom prst="rect">
            <a:avLst/>
          </a:prstGeom>
          <a:noFill/>
        </p:spPr>
        <p:txBody>
          <a:bodyPr wrap="square" rtlCol="0">
            <a:spAutoFit/>
          </a:bodyPr>
          <a:lstStyle/>
          <a:p>
            <a:r>
              <a:rPr lang="fr-FR" sz="2800" b="1" dirty="0">
                <a:solidFill>
                  <a:srgbClr val="002060"/>
                </a:solidFill>
                <a:latin typeface="Arial" panose="020B0604020202020204" pitchFamily="34" charset="0"/>
                <a:cs typeface="Arial" panose="020B0604020202020204" pitchFamily="34" charset="0"/>
              </a:rPr>
              <a:t>HISTORIQUE DE L’ALGERIE : </a:t>
            </a:r>
          </a:p>
        </p:txBody>
      </p:sp>
      <p:sp>
        <p:nvSpPr>
          <p:cNvPr id="28" name="Flèche : chevron 27">
            <a:extLst>
              <a:ext uri="{FF2B5EF4-FFF2-40B4-BE49-F238E27FC236}">
                <a16:creationId xmlns:a16="http://schemas.microsoft.com/office/drawing/2014/main" id="{523EEADD-1674-4644-A6A2-1D003A0038DD}"/>
              </a:ext>
            </a:extLst>
          </p:cNvPr>
          <p:cNvSpPr/>
          <p:nvPr/>
        </p:nvSpPr>
        <p:spPr>
          <a:xfrm>
            <a:off x="1125416" y="116341"/>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graphicFrame>
        <p:nvGraphicFramePr>
          <p:cNvPr id="36" name="Diagramme 35">
            <a:extLst>
              <a:ext uri="{FF2B5EF4-FFF2-40B4-BE49-F238E27FC236}">
                <a16:creationId xmlns:a16="http://schemas.microsoft.com/office/drawing/2014/main" id="{92A279DC-95C3-487C-84FE-82E27A737BEA}"/>
              </a:ext>
            </a:extLst>
          </p:cNvPr>
          <p:cNvGraphicFramePr/>
          <p:nvPr>
            <p:extLst>
              <p:ext uri="{D42A27DB-BD31-4B8C-83A1-F6EECF244321}">
                <p14:modId xmlns:p14="http://schemas.microsoft.com/office/powerpoint/2010/main" val="903413363"/>
              </p:ext>
            </p:extLst>
          </p:nvPr>
        </p:nvGraphicFramePr>
        <p:xfrm>
          <a:off x="3771903" y="5548305"/>
          <a:ext cx="4648194" cy="15933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8" name="Image 37">
            <a:extLst>
              <a:ext uri="{FF2B5EF4-FFF2-40B4-BE49-F238E27FC236}">
                <a16:creationId xmlns:a16="http://schemas.microsoft.com/office/drawing/2014/main" id="{AA1B4928-D178-4529-9EC3-0D5691386F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4326" y="82509"/>
            <a:ext cx="2667005" cy="646177"/>
          </a:xfrm>
          <a:prstGeom prst="rect">
            <a:avLst/>
          </a:prstGeom>
        </p:spPr>
      </p:pic>
    </p:spTree>
    <p:extLst>
      <p:ext uri="{BB962C8B-B14F-4D97-AF65-F5344CB8AC3E}">
        <p14:creationId xmlns:p14="http://schemas.microsoft.com/office/powerpoint/2010/main" val="2904476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857E4-0642-4900-8A92-718BBA45FB17}"/>
              </a:ext>
            </a:extLst>
          </p:cNvPr>
          <p:cNvSpPr/>
          <p:nvPr/>
        </p:nvSpPr>
        <p:spPr>
          <a:xfrm>
            <a:off x="7312457" y="-3251509"/>
            <a:ext cx="390283" cy="6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aa-ET" sz="2400"/>
          </a:p>
        </p:txBody>
      </p:sp>
      <p:pic>
        <p:nvPicPr>
          <p:cNvPr id="11" name="Image 10">
            <a:extLst>
              <a:ext uri="{FF2B5EF4-FFF2-40B4-BE49-F238E27FC236}">
                <a16:creationId xmlns:a16="http://schemas.microsoft.com/office/drawing/2014/main" id="{0DEBCE3C-0B36-44F0-A0CA-A32FE8F0F8FA}"/>
              </a:ext>
            </a:extLst>
          </p:cNvPr>
          <p:cNvPicPr>
            <a:picLocks noChangeAspect="1"/>
          </p:cNvPicPr>
          <p:nvPr/>
        </p:nvPicPr>
        <p:blipFill>
          <a:blip r:embed="rId3"/>
          <a:stretch>
            <a:fillRect/>
          </a:stretch>
        </p:blipFill>
        <p:spPr>
          <a:xfrm>
            <a:off x="4253101" y="1490597"/>
            <a:ext cx="1479481" cy="1425195"/>
          </a:xfrm>
          <a:prstGeom prst="ellipse">
            <a:avLst/>
          </a:prstGeom>
          <a:ln>
            <a:noFill/>
          </a:ln>
          <a:effectLst>
            <a:softEdge rad="112500"/>
          </a:effectLst>
        </p:spPr>
      </p:pic>
      <p:sp>
        <p:nvSpPr>
          <p:cNvPr id="13" name="ZoneTexte 12">
            <a:extLst>
              <a:ext uri="{FF2B5EF4-FFF2-40B4-BE49-F238E27FC236}">
                <a16:creationId xmlns:a16="http://schemas.microsoft.com/office/drawing/2014/main" id="{03E10525-3593-4BEE-9903-F58E5ED1C078}"/>
              </a:ext>
            </a:extLst>
          </p:cNvPr>
          <p:cNvSpPr txBox="1"/>
          <p:nvPr/>
        </p:nvSpPr>
        <p:spPr>
          <a:xfrm>
            <a:off x="1451169" y="1378130"/>
            <a:ext cx="2324817" cy="2124236"/>
          </a:xfrm>
          <a:prstGeom prst="rect">
            <a:avLst/>
          </a:prstGeom>
          <a:noFill/>
        </p:spPr>
        <p:txBody>
          <a:bodyPr wrap="square" rtlCol="0">
            <a:spAutoFit/>
          </a:bodyPr>
          <a:lstStyle/>
          <a:p>
            <a:r>
              <a:rPr lang="fr-FR" sz="1467" dirty="0">
                <a:solidFill>
                  <a:srgbClr val="FF0000"/>
                </a:solidFill>
                <a:latin typeface="Arial Rounded MT Bold" panose="020F0704030504030204" pitchFamily="34" charset="0"/>
              </a:rPr>
              <a:t>45</a:t>
            </a:r>
            <a:r>
              <a:rPr lang="fr-FR" sz="1467" dirty="0">
                <a:solidFill>
                  <a:srgbClr val="00457C"/>
                </a:solidFill>
                <a:latin typeface="Arial Rounded MT Bold" panose="020F0704030504030204" pitchFamily="34" charset="0"/>
              </a:rPr>
              <a:t>Millions d’habitants,</a:t>
            </a:r>
          </a:p>
          <a:p>
            <a:r>
              <a:rPr lang="fr-FR" sz="1467" dirty="0">
                <a:solidFill>
                  <a:srgbClr val="00457C"/>
                </a:solidFill>
                <a:latin typeface="Arial Rounded MT Bold" panose="020F0704030504030204" pitchFamily="34" charset="0"/>
              </a:rPr>
              <a:t>PIB:  </a:t>
            </a:r>
            <a:r>
              <a:rPr lang="fr-FR" sz="1467" dirty="0">
                <a:solidFill>
                  <a:srgbClr val="FF0000"/>
                </a:solidFill>
                <a:latin typeface="Arial Rounded MT Bold" panose="020F0704030504030204" pitchFamily="34" charset="0"/>
              </a:rPr>
              <a:t>169</a:t>
            </a:r>
            <a:r>
              <a:rPr lang="fr-FR" sz="1467" dirty="0">
                <a:solidFill>
                  <a:srgbClr val="00457C"/>
                </a:solidFill>
                <a:latin typeface="Arial Rounded MT Bold" panose="020F0704030504030204" pitchFamily="34" charset="0"/>
              </a:rPr>
              <a:t> MDS $</a:t>
            </a:r>
          </a:p>
          <a:p>
            <a:r>
              <a:rPr lang="fr-FR" sz="1467" dirty="0">
                <a:solidFill>
                  <a:srgbClr val="FF0000"/>
                </a:solidFill>
                <a:latin typeface="Arial Rounded MT Bold" panose="020F0704030504030204" pitchFamily="34" charset="0"/>
              </a:rPr>
              <a:t>4</a:t>
            </a:r>
            <a:r>
              <a:rPr lang="fr-FR" sz="1467" dirty="0">
                <a:solidFill>
                  <a:srgbClr val="00457C"/>
                </a:solidFill>
                <a:latin typeface="Arial Rounded MT Bold" panose="020F0704030504030204" pitchFamily="34" charset="0"/>
              </a:rPr>
              <a:t>éme puissance économique en Afrique, BM </a:t>
            </a:r>
          </a:p>
          <a:p>
            <a:r>
              <a:rPr lang="fr-FR" sz="1467" dirty="0">
                <a:solidFill>
                  <a:srgbClr val="00457C"/>
                </a:solidFill>
                <a:latin typeface="Arial Rounded MT Bold" panose="020F0704030504030204" pitchFamily="34" charset="0"/>
              </a:rPr>
              <a:t>IDH </a:t>
            </a:r>
            <a:r>
              <a:rPr lang="fr-FR" sz="1467" dirty="0">
                <a:solidFill>
                  <a:srgbClr val="FF0000"/>
                </a:solidFill>
                <a:latin typeface="Arial Rounded MT Bold" panose="020F0704030504030204" pitchFamily="34" charset="0"/>
              </a:rPr>
              <a:t>1</a:t>
            </a:r>
            <a:r>
              <a:rPr lang="fr-FR" sz="1467" dirty="0">
                <a:solidFill>
                  <a:srgbClr val="00457C"/>
                </a:solidFill>
                <a:latin typeface="Arial Rounded MT Bold" panose="020F0704030504030204" pitchFamily="34" charset="0"/>
              </a:rPr>
              <a:t>ér en Afrique </a:t>
            </a:r>
            <a:r>
              <a:rPr lang="fr-FR" sz="1467" dirty="0">
                <a:solidFill>
                  <a:srgbClr val="FF0000"/>
                </a:solidFill>
                <a:latin typeface="Arial Rounded MT Bold" panose="020F0704030504030204" pitchFamily="34" charset="0"/>
              </a:rPr>
              <a:t>0,75 </a:t>
            </a:r>
            <a:r>
              <a:rPr lang="fr-FR" sz="1467" dirty="0">
                <a:solidFill>
                  <a:srgbClr val="00457C"/>
                </a:solidFill>
                <a:latin typeface="Arial Rounded MT Bold" panose="020F0704030504030204" pitchFamily="34" charset="0"/>
              </a:rPr>
              <a:t>continentale et </a:t>
            </a:r>
            <a:r>
              <a:rPr lang="fr-FR" sz="1467" dirty="0">
                <a:solidFill>
                  <a:srgbClr val="FF0000"/>
                </a:solidFill>
                <a:latin typeface="Arial Rounded MT Bold" panose="020F0704030504030204" pitchFamily="34" charset="0"/>
              </a:rPr>
              <a:t>3</a:t>
            </a:r>
            <a:r>
              <a:rPr lang="fr-FR" sz="1467" dirty="0">
                <a:solidFill>
                  <a:srgbClr val="00457C"/>
                </a:solidFill>
                <a:latin typeface="Arial Rounded MT Bold" panose="020F0704030504030204" pitchFamily="34" charset="0"/>
              </a:rPr>
              <a:t>ème selon le PNUD </a:t>
            </a:r>
          </a:p>
          <a:p>
            <a:endParaRPr lang="aa-ET" sz="1467" dirty="0"/>
          </a:p>
        </p:txBody>
      </p:sp>
      <p:sp>
        <p:nvSpPr>
          <p:cNvPr id="14" name="ZoneTexte 13">
            <a:extLst>
              <a:ext uri="{FF2B5EF4-FFF2-40B4-BE49-F238E27FC236}">
                <a16:creationId xmlns:a16="http://schemas.microsoft.com/office/drawing/2014/main" id="{B72A2381-68DA-486F-BDFF-6CBABD915339}"/>
              </a:ext>
            </a:extLst>
          </p:cNvPr>
          <p:cNvSpPr txBox="1"/>
          <p:nvPr/>
        </p:nvSpPr>
        <p:spPr>
          <a:xfrm>
            <a:off x="5758584" y="1639102"/>
            <a:ext cx="2452045" cy="1569660"/>
          </a:xfrm>
          <a:prstGeom prst="rect">
            <a:avLst/>
          </a:prstGeom>
          <a:noFill/>
        </p:spPr>
        <p:txBody>
          <a:bodyPr wrap="square" rtlCol="0">
            <a:spAutoFit/>
          </a:bodyPr>
          <a:lstStyle/>
          <a:p>
            <a:r>
              <a:rPr lang="fr-FR" sz="1600" dirty="0">
                <a:solidFill>
                  <a:srgbClr val="00457C"/>
                </a:solidFill>
                <a:latin typeface="Arial Rounded MT Bold" panose="020F0704030504030204" pitchFamily="34" charset="0"/>
              </a:rPr>
              <a:t>Inflation: </a:t>
            </a:r>
            <a:r>
              <a:rPr lang="fr-FR" sz="1600" dirty="0">
                <a:solidFill>
                  <a:srgbClr val="FF0000"/>
                </a:solidFill>
                <a:latin typeface="Arial Rounded MT Bold" panose="020F0704030504030204" pitchFamily="34" charset="0"/>
              </a:rPr>
              <a:t>2,4</a:t>
            </a:r>
            <a:r>
              <a:rPr lang="fr-FR" sz="1600" dirty="0">
                <a:solidFill>
                  <a:srgbClr val="00457C"/>
                </a:solidFill>
                <a:latin typeface="Arial Rounded MT Bold" panose="020F0704030504030204" pitchFamily="34" charset="0"/>
              </a:rPr>
              <a:t> %</a:t>
            </a:r>
          </a:p>
          <a:p>
            <a:r>
              <a:rPr lang="fr-FR" sz="1600" dirty="0">
                <a:solidFill>
                  <a:srgbClr val="00457C"/>
                </a:solidFill>
                <a:latin typeface="Arial Rounded MT Bold" panose="020F0704030504030204" pitchFamily="34" charset="0"/>
              </a:rPr>
              <a:t>Croissance PIB: </a:t>
            </a:r>
            <a:r>
              <a:rPr lang="fr-FR" sz="1600" dirty="0">
                <a:solidFill>
                  <a:srgbClr val="FF0000"/>
                </a:solidFill>
                <a:latin typeface="Arial Rounded MT Bold" panose="020F0704030504030204" pitchFamily="34" charset="0"/>
              </a:rPr>
              <a:t>-4,5</a:t>
            </a:r>
            <a:r>
              <a:rPr lang="fr-FR" sz="1600" dirty="0">
                <a:solidFill>
                  <a:srgbClr val="00457C"/>
                </a:solidFill>
                <a:latin typeface="Arial Rounded MT Bold" panose="020F0704030504030204" pitchFamily="34" charset="0"/>
              </a:rPr>
              <a:t>%</a:t>
            </a:r>
          </a:p>
          <a:p>
            <a:r>
              <a:rPr lang="fr-FR" sz="1600" dirty="0">
                <a:solidFill>
                  <a:srgbClr val="FF0000"/>
                </a:solidFill>
                <a:latin typeface="Arial Rounded MT Bold" panose="020F0704030504030204" pitchFamily="34" charset="0"/>
              </a:rPr>
              <a:t>1</a:t>
            </a:r>
            <a:r>
              <a:rPr lang="aa-ET" sz="1600" dirty="0">
                <a:solidFill>
                  <a:srgbClr val="00457C"/>
                </a:solidFill>
                <a:latin typeface="Arial Rounded MT Bold" panose="020F0704030504030204" pitchFamily="34" charset="0"/>
              </a:rPr>
              <a:t>€</a:t>
            </a:r>
            <a:r>
              <a:rPr lang="fr-FR" sz="1600" dirty="0">
                <a:solidFill>
                  <a:srgbClr val="00457C"/>
                </a:solidFill>
                <a:latin typeface="Arial Rounded MT Bold" panose="020F0704030504030204" pitchFamily="34" charset="0"/>
              </a:rPr>
              <a:t> = </a:t>
            </a:r>
            <a:r>
              <a:rPr lang="fr-FR" sz="1600" dirty="0">
                <a:solidFill>
                  <a:srgbClr val="FF0000"/>
                </a:solidFill>
                <a:latin typeface="Arial Rounded MT Bold" panose="020F0704030504030204" pitchFamily="34" charset="0"/>
              </a:rPr>
              <a:t>162</a:t>
            </a:r>
            <a:r>
              <a:rPr lang="fr-FR" sz="1600" dirty="0">
                <a:solidFill>
                  <a:srgbClr val="00457C"/>
                </a:solidFill>
                <a:latin typeface="Arial Rounded MT Bold" panose="020F0704030504030204" pitchFamily="34" charset="0"/>
              </a:rPr>
              <a:t> DZD (moyenne)</a:t>
            </a:r>
          </a:p>
          <a:p>
            <a:r>
              <a:rPr lang="fr-FR" sz="1600" dirty="0">
                <a:solidFill>
                  <a:srgbClr val="00457C"/>
                </a:solidFill>
                <a:latin typeface="Arial Rounded MT Bold" panose="020F0704030504030204" pitchFamily="34" charset="0"/>
              </a:rPr>
              <a:t>Taux de chômage: </a:t>
            </a:r>
            <a:r>
              <a:rPr lang="fr-FR" sz="1600" dirty="0">
                <a:solidFill>
                  <a:srgbClr val="FF0000"/>
                </a:solidFill>
                <a:latin typeface="Arial Rounded MT Bold" panose="020F0704030504030204" pitchFamily="34" charset="0"/>
              </a:rPr>
              <a:t>11,4</a:t>
            </a:r>
            <a:r>
              <a:rPr lang="fr-FR" sz="1600" dirty="0">
                <a:solidFill>
                  <a:srgbClr val="00457C"/>
                </a:solidFill>
                <a:latin typeface="Arial Rounded MT Bold" panose="020F0704030504030204" pitchFamily="34" charset="0"/>
              </a:rPr>
              <a:t>%</a:t>
            </a:r>
            <a:endParaRPr lang="aa-ET" sz="2400" dirty="0"/>
          </a:p>
        </p:txBody>
      </p:sp>
      <p:sp>
        <p:nvSpPr>
          <p:cNvPr id="15" name="ZoneTexte 14">
            <a:extLst>
              <a:ext uri="{FF2B5EF4-FFF2-40B4-BE49-F238E27FC236}">
                <a16:creationId xmlns:a16="http://schemas.microsoft.com/office/drawing/2014/main" id="{1079FE5C-8D5C-4B40-9879-2C3081A94D33}"/>
              </a:ext>
            </a:extLst>
          </p:cNvPr>
          <p:cNvSpPr txBox="1"/>
          <p:nvPr/>
        </p:nvSpPr>
        <p:spPr>
          <a:xfrm>
            <a:off x="5807641" y="3506695"/>
            <a:ext cx="2402987" cy="1323439"/>
          </a:xfrm>
          <a:prstGeom prst="rect">
            <a:avLst/>
          </a:prstGeom>
          <a:noFill/>
        </p:spPr>
        <p:txBody>
          <a:bodyPr wrap="square" rtlCol="0">
            <a:spAutoFit/>
          </a:bodyPr>
          <a:lstStyle/>
          <a:p>
            <a:r>
              <a:rPr lang="fr-FR" sz="1600" dirty="0">
                <a:solidFill>
                  <a:srgbClr val="00457C"/>
                </a:solidFill>
                <a:latin typeface="Arial Rounded MT Bold" panose="020F0704030504030204" pitchFamily="34" charset="0"/>
              </a:rPr>
              <a:t>Importations Biens &amp; Services : </a:t>
            </a:r>
            <a:r>
              <a:rPr lang="fr-FR" sz="1600" dirty="0">
                <a:solidFill>
                  <a:srgbClr val="FF0000"/>
                </a:solidFill>
                <a:latin typeface="Arial Rounded MT Bold" panose="020F0704030504030204" pitchFamily="34" charset="0"/>
              </a:rPr>
              <a:t>41,7 Mds $</a:t>
            </a:r>
          </a:p>
          <a:p>
            <a:r>
              <a:rPr lang="fr-FR" sz="1600" dirty="0">
                <a:solidFill>
                  <a:srgbClr val="00457C"/>
                </a:solidFill>
                <a:latin typeface="Arial Rounded MT Bold" panose="020F0704030504030204" pitchFamily="34" charset="0"/>
              </a:rPr>
              <a:t> Exportations </a:t>
            </a:r>
          </a:p>
          <a:p>
            <a:r>
              <a:rPr lang="fr-FR" sz="1600" dirty="0">
                <a:solidFill>
                  <a:srgbClr val="00457C"/>
                </a:solidFill>
                <a:latin typeface="Arial Rounded MT Bold" panose="020F0704030504030204" pitchFamily="34" charset="0"/>
              </a:rPr>
              <a:t>B &amp; S : </a:t>
            </a:r>
            <a:r>
              <a:rPr lang="fr-FR" sz="1600" dirty="0">
                <a:solidFill>
                  <a:srgbClr val="FF0000"/>
                </a:solidFill>
                <a:latin typeface="Arial Rounded MT Bold" panose="020F0704030504030204" pitchFamily="34" charset="0"/>
              </a:rPr>
              <a:t>26,1</a:t>
            </a:r>
            <a:r>
              <a:rPr lang="fr-FR" sz="1600" dirty="0">
                <a:solidFill>
                  <a:srgbClr val="00457C"/>
                </a:solidFill>
                <a:latin typeface="Arial Rounded MT Bold" panose="020F0704030504030204" pitchFamily="34" charset="0"/>
              </a:rPr>
              <a:t> </a:t>
            </a:r>
            <a:r>
              <a:rPr lang="fr-FR" sz="1600" dirty="0">
                <a:solidFill>
                  <a:srgbClr val="FF0000"/>
                </a:solidFill>
                <a:latin typeface="Arial Rounded MT Bold" panose="020F0704030504030204" pitchFamily="34" charset="0"/>
              </a:rPr>
              <a:t>Mds $</a:t>
            </a:r>
          </a:p>
          <a:p>
            <a:r>
              <a:rPr lang="fr-FR" sz="1600" dirty="0">
                <a:solidFill>
                  <a:srgbClr val="00457C"/>
                </a:solidFill>
                <a:latin typeface="Arial Rounded MT Bold" panose="020F0704030504030204" pitchFamily="34" charset="0"/>
              </a:rPr>
              <a:t>BP : </a:t>
            </a:r>
          </a:p>
        </p:txBody>
      </p:sp>
      <p:sp>
        <p:nvSpPr>
          <p:cNvPr id="16" name="ZoneTexte 15">
            <a:extLst>
              <a:ext uri="{FF2B5EF4-FFF2-40B4-BE49-F238E27FC236}">
                <a16:creationId xmlns:a16="http://schemas.microsoft.com/office/drawing/2014/main" id="{4B040333-8D8D-491D-8ACA-8226B0AE4914}"/>
              </a:ext>
            </a:extLst>
          </p:cNvPr>
          <p:cNvSpPr txBox="1"/>
          <p:nvPr/>
        </p:nvSpPr>
        <p:spPr>
          <a:xfrm>
            <a:off x="1494713" y="3588100"/>
            <a:ext cx="2109999" cy="1077218"/>
          </a:xfrm>
          <a:prstGeom prst="rect">
            <a:avLst/>
          </a:prstGeom>
          <a:noFill/>
        </p:spPr>
        <p:txBody>
          <a:bodyPr wrap="square" rtlCol="0">
            <a:spAutoFit/>
          </a:bodyPr>
          <a:lstStyle/>
          <a:p>
            <a:r>
              <a:rPr lang="fr-FR" sz="1600" dirty="0">
                <a:solidFill>
                  <a:srgbClr val="00457C"/>
                </a:solidFill>
                <a:latin typeface="Arial Rounded MT Bold" panose="020F0704030504030204" pitchFamily="34" charset="0"/>
              </a:rPr>
              <a:t>SMIG </a:t>
            </a:r>
            <a:r>
              <a:rPr lang="fr-FR" sz="1600" dirty="0">
                <a:solidFill>
                  <a:srgbClr val="FF0000"/>
                </a:solidFill>
                <a:latin typeface="Arial Rounded MT Bold" panose="020F0704030504030204" pitchFamily="34" charset="0"/>
              </a:rPr>
              <a:t>20 000 </a:t>
            </a:r>
            <a:r>
              <a:rPr lang="fr-FR" sz="1600" dirty="0">
                <a:solidFill>
                  <a:srgbClr val="00457C"/>
                </a:solidFill>
                <a:latin typeface="Arial Rounded MT Bold" panose="020F0704030504030204" pitchFamily="34" charset="0"/>
              </a:rPr>
              <a:t>DA  (</a:t>
            </a:r>
            <a:r>
              <a:rPr lang="fr-FR" sz="1600" dirty="0">
                <a:solidFill>
                  <a:srgbClr val="FF0000"/>
                </a:solidFill>
                <a:latin typeface="Arial Rounded MT Bold" panose="020F0704030504030204" pitchFamily="34" charset="0"/>
              </a:rPr>
              <a:t>125</a:t>
            </a:r>
            <a:r>
              <a:rPr lang="aa-ET" sz="1600" dirty="0">
                <a:solidFill>
                  <a:srgbClr val="00457C"/>
                </a:solidFill>
                <a:latin typeface="Arial Rounded MT Bold" panose="020F0704030504030204" pitchFamily="34" charset="0"/>
              </a:rPr>
              <a:t>€</a:t>
            </a:r>
            <a:r>
              <a:rPr lang="fr-FR" sz="1600" dirty="0">
                <a:solidFill>
                  <a:srgbClr val="00457C"/>
                </a:solidFill>
                <a:latin typeface="Arial Rounded MT Bold" panose="020F0704030504030204" pitchFamily="34" charset="0"/>
              </a:rPr>
              <a:t>)</a:t>
            </a:r>
          </a:p>
          <a:p>
            <a:r>
              <a:rPr lang="fr-FR" sz="1600" dirty="0">
                <a:solidFill>
                  <a:srgbClr val="00457C"/>
                </a:solidFill>
                <a:latin typeface="Arial Rounded MT Bold" panose="020F0704030504030204" pitchFamily="34" charset="0"/>
              </a:rPr>
              <a:t>Salaire moyen </a:t>
            </a:r>
            <a:r>
              <a:rPr lang="fr-FR" sz="1600" dirty="0">
                <a:solidFill>
                  <a:srgbClr val="FF0000"/>
                </a:solidFill>
                <a:latin typeface="Arial Rounded MT Bold" panose="020F0704030504030204" pitchFamily="34" charset="0"/>
              </a:rPr>
              <a:t>40 000</a:t>
            </a:r>
            <a:r>
              <a:rPr lang="fr-FR" sz="1600" dirty="0">
                <a:solidFill>
                  <a:srgbClr val="00457C"/>
                </a:solidFill>
                <a:latin typeface="Arial Rounded MT Bold" panose="020F0704030504030204" pitchFamily="34" charset="0"/>
              </a:rPr>
              <a:t> DA (</a:t>
            </a:r>
            <a:r>
              <a:rPr lang="fr-FR" sz="1600" dirty="0">
                <a:solidFill>
                  <a:srgbClr val="FF0000"/>
                </a:solidFill>
                <a:latin typeface="Arial Rounded MT Bold" panose="020F0704030504030204" pitchFamily="34" charset="0"/>
              </a:rPr>
              <a:t>250</a:t>
            </a:r>
            <a:r>
              <a:rPr lang="aa-ET" sz="1600" dirty="0">
                <a:solidFill>
                  <a:srgbClr val="00457C"/>
                </a:solidFill>
                <a:latin typeface="Arial Rounded MT Bold" panose="020F0704030504030204" pitchFamily="34" charset="0"/>
              </a:rPr>
              <a:t>€</a:t>
            </a:r>
            <a:r>
              <a:rPr lang="fr-FR" sz="1600" dirty="0">
                <a:solidFill>
                  <a:srgbClr val="00457C"/>
                </a:solidFill>
                <a:latin typeface="Arial Rounded MT Bold" panose="020F0704030504030204" pitchFamily="34" charset="0"/>
              </a:rPr>
              <a:t>) </a:t>
            </a:r>
            <a:endParaRPr lang="aa-ET" sz="1600" dirty="0">
              <a:solidFill>
                <a:srgbClr val="00457C"/>
              </a:solidFill>
              <a:latin typeface="Arial Rounded MT Bold" panose="020F0704030504030204" pitchFamily="34" charset="0"/>
            </a:endParaRPr>
          </a:p>
        </p:txBody>
      </p:sp>
      <p:sp>
        <p:nvSpPr>
          <p:cNvPr id="17" name="ZoneTexte 16">
            <a:extLst>
              <a:ext uri="{FF2B5EF4-FFF2-40B4-BE49-F238E27FC236}">
                <a16:creationId xmlns:a16="http://schemas.microsoft.com/office/drawing/2014/main" id="{7CB826F2-4AB4-47B6-945E-2A19E2C8423F}"/>
              </a:ext>
            </a:extLst>
          </p:cNvPr>
          <p:cNvSpPr txBox="1"/>
          <p:nvPr/>
        </p:nvSpPr>
        <p:spPr>
          <a:xfrm>
            <a:off x="1485890" y="5100420"/>
            <a:ext cx="2324817" cy="1815882"/>
          </a:xfrm>
          <a:prstGeom prst="rect">
            <a:avLst/>
          </a:prstGeom>
          <a:noFill/>
        </p:spPr>
        <p:txBody>
          <a:bodyPr wrap="square" rtlCol="0">
            <a:spAutoFit/>
          </a:bodyPr>
          <a:lstStyle/>
          <a:p>
            <a:r>
              <a:rPr lang="fr-FR" sz="1600" dirty="0">
                <a:solidFill>
                  <a:srgbClr val="00457C"/>
                </a:solidFill>
                <a:latin typeface="Arial Rounded MT Bold" panose="020F0704030504030204" pitchFamily="34" charset="0"/>
              </a:rPr>
              <a:t>Réserves de changes:</a:t>
            </a:r>
          </a:p>
          <a:p>
            <a:r>
              <a:rPr lang="fr-FR" sz="1600" dirty="0">
                <a:solidFill>
                  <a:srgbClr val="FF0000"/>
                </a:solidFill>
                <a:latin typeface="Arial Rounded MT Bold" panose="020F0704030504030204" pitchFamily="34" charset="0"/>
              </a:rPr>
              <a:t>42</a:t>
            </a:r>
            <a:r>
              <a:rPr lang="fr-FR" sz="1600" dirty="0">
                <a:solidFill>
                  <a:srgbClr val="00457C"/>
                </a:solidFill>
                <a:latin typeface="Arial Rounded MT Bold" panose="020F0704030504030204" pitchFamily="34" charset="0"/>
              </a:rPr>
              <a:t> Mds $ à fin </a:t>
            </a:r>
            <a:r>
              <a:rPr lang="fr-FR" sz="1600" dirty="0">
                <a:solidFill>
                  <a:srgbClr val="FF0000"/>
                </a:solidFill>
                <a:latin typeface="Arial Rounded MT Bold" panose="020F0704030504030204" pitchFamily="34" charset="0"/>
              </a:rPr>
              <a:t>2020</a:t>
            </a:r>
            <a:r>
              <a:rPr lang="fr-FR" sz="1600" dirty="0">
                <a:solidFill>
                  <a:srgbClr val="00457C"/>
                </a:solidFill>
                <a:latin typeface="Arial Rounded MT Bold" panose="020F0704030504030204" pitchFamily="34" charset="0"/>
              </a:rPr>
              <a:t>,</a:t>
            </a:r>
          </a:p>
          <a:p>
            <a:r>
              <a:rPr lang="fr-FR" sz="1600" dirty="0">
                <a:solidFill>
                  <a:srgbClr val="00457C"/>
                </a:solidFill>
                <a:latin typeface="Arial Rounded MT Bold" panose="020F0704030504030204" pitchFamily="34" charset="0"/>
              </a:rPr>
              <a:t>Dettes extérieure: moins de   </a:t>
            </a:r>
          </a:p>
          <a:p>
            <a:r>
              <a:rPr lang="fr-FR" sz="1600" dirty="0">
                <a:solidFill>
                  <a:srgbClr val="FF0000"/>
                </a:solidFill>
                <a:latin typeface="Arial Rounded MT Bold" panose="020F0704030504030204" pitchFamily="34" charset="0"/>
              </a:rPr>
              <a:t>3</a:t>
            </a:r>
            <a:r>
              <a:rPr lang="fr-FR" sz="1600" dirty="0">
                <a:solidFill>
                  <a:srgbClr val="00457C"/>
                </a:solidFill>
                <a:latin typeface="Arial Rounded MT Bold" panose="020F0704030504030204" pitchFamily="34" charset="0"/>
              </a:rPr>
              <a:t> Mds $ / prêt au FMI </a:t>
            </a:r>
            <a:r>
              <a:rPr lang="fr-FR" sz="1600" dirty="0">
                <a:solidFill>
                  <a:srgbClr val="FF0000"/>
                </a:solidFill>
                <a:latin typeface="Arial Rounded MT Bold" panose="020F0704030504030204" pitchFamily="34" charset="0"/>
              </a:rPr>
              <a:t>5</a:t>
            </a:r>
            <a:r>
              <a:rPr lang="fr-FR" sz="1600" dirty="0">
                <a:solidFill>
                  <a:srgbClr val="00457C"/>
                </a:solidFill>
                <a:latin typeface="Arial Rounded MT Bold" panose="020F0704030504030204" pitchFamily="34" charset="0"/>
              </a:rPr>
              <a:t> Mds $ </a:t>
            </a:r>
            <a:endParaRPr lang="aa-ET" sz="1600" dirty="0">
              <a:solidFill>
                <a:srgbClr val="00457C"/>
              </a:solidFill>
              <a:latin typeface="Arial Rounded MT Bold" panose="020F0704030504030204" pitchFamily="34" charset="0"/>
            </a:endParaRPr>
          </a:p>
        </p:txBody>
      </p:sp>
      <p:sp>
        <p:nvSpPr>
          <p:cNvPr id="18" name="ZoneTexte 17">
            <a:extLst>
              <a:ext uri="{FF2B5EF4-FFF2-40B4-BE49-F238E27FC236}">
                <a16:creationId xmlns:a16="http://schemas.microsoft.com/office/drawing/2014/main" id="{780051E2-812A-4A45-9EC7-2C5030E58014}"/>
              </a:ext>
            </a:extLst>
          </p:cNvPr>
          <p:cNvSpPr txBox="1"/>
          <p:nvPr/>
        </p:nvSpPr>
        <p:spPr>
          <a:xfrm>
            <a:off x="5805183" y="5078022"/>
            <a:ext cx="2695663" cy="1815882"/>
          </a:xfrm>
          <a:prstGeom prst="rect">
            <a:avLst/>
          </a:prstGeom>
          <a:noFill/>
        </p:spPr>
        <p:txBody>
          <a:bodyPr wrap="square" rtlCol="0">
            <a:spAutoFit/>
          </a:bodyPr>
          <a:lstStyle/>
          <a:p>
            <a:r>
              <a:rPr lang="fr-FR" sz="1600" dirty="0">
                <a:solidFill>
                  <a:srgbClr val="00457C"/>
                </a:solidFill>
                <a:latin typeface="Arial Rounded MT Bold" panose="020F0704030504030204" pitchFamily="34" charset="0"/>
              </a:rPr>
              <a:t>IDE: </a:t>
            </a:r>
            <a:r>
              <a:rPr lang="fr-FR" sz="1600" dirty="0">
                <a:solidFill>
                  <a:srgbClr val="FF0000"/>
                </a:solidFill>
                <a:latin typeface="Arial Rounded MT Bold" panose="020F0704030504030204" pitchFamily="34" charset="0"/>
              </a:rPr>
              <a:t>1,12</a:t>
            </a:r>
            <a:r>
              <a:rPr lang="fr-FR" sz="1600" dirty="0">
                <a:solidFill>
                  <a:srgbClr val="00457C"/>
                </a:solidFill>
                <a:latin typeface="Arial Rounded MT Bold" panose="020F0704030504030204" pitchFamily="34" charset="0"/>
              </a:rPr>
              <a:t> Mds $ -  règle </a:t>
            </a:r>
            <a:r>
              <a:rPr lang="fr-FR" sz="1600" dirty="0">
                <a:solidFill>
                  <a:srgbClr val="FF0000"/>
                </a:solidFill>
                <a:latin typeface="Arial Rounded MT Bold" panose="020F0704030504030204" pitchFamily="34" charset="0"/>
              </a:rPr>
              <a:t>49/51</a:t>
            </a:r>
            <a:r>
              <a:rPr lang="fr-FR" sz="1600" dirty="0">
                <a:solidFill>
                  <a:srgbClr val="00457C"/>
                </a:solidFill>
                <a:latin typeface="Arial Rounded MT Bold" panose="020F0704030504030204" pitchFamily="34" charset="0"/>
              </a:rPr>
              <a:t> de </a:t>
            </a:r>
            <a:r>
              <a:rPr lang="fr-FR" sz="1600" dirty="0">
                <a:solidFill>
                  <a:srgbClr val="FF0000"/>
                </a:solidFill>
                <a:latin typeface="Arial Rounded MT Bold" panose="020F0704030504030204" pitchFamily="34" charset="0"/>
              </a:rPr>
              <a:t>2009</a:t>
            </a:r>
            <a:r>
              <a:rPr lang="fr-FR" sz="1600" dirty="0">
                <a:solidFill>
                  <a:srgbClr val="00457C"/>
                </a:solidFill>
                <a:latin typeface="Arial Rounded MT Bold" panose="020F0704030504030204" pitchFamily="34" charset="0"/>
              </a:rPr>
              <a:t> à </a:t>
            </a:r>
            <a:r>
              <a:rPr lang="fr-FR" sz="1600" dirty="0">
                <a:solidFill>
                  <a:srgbClr val="FF0000"/>
                </a:solidFill>
                <a:latin typeface="Arial Rounded MT Bold" panose="020F0704030504030204" pitchFamily="34" charset="0"/>
              </a:rPr>
              <a:t>2019</a:t>
            </a:r>
          </a:p>
          <a:p>
            <a:r>
              <a:rPr lang="fr-FR" sz="1600" dirty="0">
                <a:solidFill>
                  <a:srgbClr val="00457C"/>
                </a:solidFill>
                <a:latin typeface="Arial Rounded MT Bold" panose="020F0704030504030204" pitchFamily="34" charset="0"/>
              </a:rPr>
              <a:t>IDE Français: </a:t>
            </a:r>
            <a:r>
              <a:rPr lang="fr-FR" sz="1600" dirty="0">
                <a:solidFill>
                  <a:srgbClr val="FF0000"/>
                </a:solidFill>
                <a:latin typeface="Arial Rounded MT Bold" panose="020F0704030504030204" pitchFamily="34" charset="0"/>
              </a:rPr>
              <a:t>283</a:t>
            </a:r>
            <a:r>
              <a:rPr lang="fr-FR" sz="1600" dirty="0">
                <a:solidFill>
                  <a:srgbClr val="00457C"/>
                </a:solidFill>
                <a:latin typeface="Arial Rounded MT Bold" panose="020F0704030504030204" pitchFamily="34" charset="0"/>
              </a:rPr>
              <a:t> M</a:t>
            </a:r>
            <a:r>
              <a:rPr lang="aa-ET" sz="1600" dirty="0">
                <a:solidFill>
                  <a:srgbClr val="00457C"/>
                </a:solidFill>
                <a:latin typeface="Arial Rounded MT Bold" panose="020F0704030504030204" pitchFamily="34" charset="0"/>
              </a:rPr>
              <a:t>€</a:t>
            </a:r>
            <a:r>
              <a:rPr lang="fr-FR" sz="1600" dirty="0">
                <a:solidFill>
                  <a:srgbClr val="00457C"/>
                </a:solidFill>
                <a:latin typeface="Arial Rounded MT Bold" panose="020F0704030504030204" pitchFamily="34" charset="0"/>
              </a:rPr>
              <a:t> en </a:t>
            </a:r>
            <a:r>
              <a:rPr lang="fr-FR" sz="1600" dirty="0">
                <a:solidFill>
                  <a:srgbClr val="FF0000"/>
                </a:solidFill>
                <a:latin typeface="Arial Rounded MT Bold" panose="020F0704030504030204" pitchFamily="34" charset="0"/>
              </a:rPr>
              <a:t>2018</a:t>
            </a:r>
            <a:r>
              <a:rPr lang="fr-FR" sz="1600" dirty="0">
                <a:solidFill>
                  <a:srgbClr val="00457C"/>
                </a:solidFill>
                <a:latin typeface="Arial Rounded MT Bold" panose="020F0704030504030204" pitchFamily="34" charset="0"/>
              </a:rPr>
              <a:t> pour un stock de </a:t>
            </a:r>
            <a:r>
              <a:rPr lang="fr-FR" sz="1600" dirty="0">
                <a:solidFill>
                  <a:srgbClr val="FF0000"/>
                </a:solidFill>
                <a:latin typeface="Arial Rounded MT Bold" panose="020F0704030504030204" pitchFamily="34" charset="0"/>
              </a:rPr>
              <a:t>2, 65 </a:t>
            </a:r>
            <a:r>
              <a:rPr lang="fr-FR" sz="1600" dirty="0">
                <a:solidFill>
                  <a:srgbClr val="00457C"/>
                </a:solidFill>
                <a:latin typeface="Arial Rounded MT Bold" panose="020F0704030504030204" pitchFamily="34" charset="0"/>
              </a:rPr>
              <a:t>Mds €</a:t>
            </a:r>
          </a:p>
          <a:p>
            <a:r>
              <a:rPr lang="fr-FR" sz="1600" dirty="0">
                <a:solidFill>
                  <a:srgbClr val="00457C"/>
                </a:solidFill>
                <a:latin typeface="Arial Rounded MT Bold" panose="020F0704030504030204" pitchFamily="34" charset="0"/>
              </a:rPr>
              <a:t>Soit une augmentation de </a:t>
            </a:r>
            <a:r>
              <a:rPr lang="fr-FR" sz="1600" dirty="0">
                <a:solidFill>
                  <a:srgbClr val="FF0000"/>
                </a:solidFill>
                <a:latin typeface="Arial Rounded MT Bold" panose="020F0704030504030204" pitchFamily="34" charset="0"/>
              </a:rPr>
              <a:t>14,4</a:t>
            </a:r>
            <a:r>
              <a:rPr lang="fr-FR" sz="1600" dirty="0">
                <a:solidFill>
                  <a:srgbClr val="00457C"/>
                </a:solidFill>
                <a:latin typeface="Arial Rounded MT Bold" panose="020F0704030504030204" pitchFamily="34" charset="0"/>
              </a:rPr>
              <a:t>%</a:t>
            </a:r>
            <a:endParaRPr lang="aa-ET" sz="2400" dirty="0"/>
          </a:p>
        </p:txBody>
      </p:sp>
      <p:pic>
        <p:nvPicPr>
          <p:cNvPr id="19" name="Image 18">
            <a:extLst>
              <a:ext uri="{FF2B5EF4-FFF2-40B4-BE49-F238E27FC236}">
                <a16:creationId xmlns:a16="http://schemas.microsoft.com/office/drawing/2014/main" id="{84145C84-87DD-4E19-8F76-E42AF7A2CD22}"/>
              </a:ext>
            </a:extLst>
          </p:cNvPr>
          <p:cNvPicPr>
            <a:picLocks noChangeAspect="1"/>
          </p:cNvPicPr>
          <p:nvPr/>
        </p:nvPicPr>
        <p:blipFill rotWithShape="1">
          <a:blip r:embed="rId4"/>
          <a:srcRect r="3796"/>
          <a:stretch/>
        </p:blipFill>
        <p:spPr>
          <a:xfrm>
            <a:off x="8471011" y="1641848"/>
            <a:ext cx="3641157" cy="4694232"/>
          </a:xfrm>
          <a:prstGeom prst="rect">
            <a:avLst/>
          </a:prstGeom>
        </p:spPr>
      </p:pic>
      <p:sp>
        <p:nvSpPr>
          <p:cNvPr id="20" name="ZoneTexte 19">
            <a:extLst>
              <a:ext uri="{FF2B5EF4-FFF2-40B4-BE49-F238E27FC236}">
                <a16:creationId xmlns:a16="http://schemas.microsoft.com/office/drawing/2014/main" id="{63220B0D-CBD3-4DC7-9EED-14E264FFACD3}"/>
              </a:ext>
            </a:extLst>
          </p:cNvPr>
          <p:cNvSpPr txBox="1"/>
          <p:nvPr/>
        </p:nvSpPr>
        <p:spPr>
          <a:xfrm>
            <a:off x="2240512" y="520307"/>
            <a:ext cx="8065078" cy="646331"/>
          </a:xfrm>
          <a:prstGeom prst="rect">
            <a:avLst/>
          </a:prstGeom>
          <a:noFill/>
        </p:spPr>
        <p:txBody>
          <a:bodyPr wrap="square" rtlCol="0">
            <a:spAutoFit/>
          </a:bodyPr>
          <a:lstStyle/>
          <a:p>
            <a:r>
              <a:rPr lang="fr-FR" sz="3600" b="1" dirty="0">
                <a:solidFill>
                  <a:srgbClr val="00467E"/>
                </a:solidFill>
                <a:latin typeface="Arial" panose="020B0604020202020204" pitchFamily="34" charset="0"/>
                <a:cs typeface="Arial" panose="020B0604020202020204" pitchFamily="34" charset="0"/>
              </a:rPr>
              <a:t>Indicateurs Economiques </a:t>
            </a:r>
            <a:r>
              <a:rPr lang="fr-FR" sz="3600" b="1" dirty="0">
                <a:solidFill>
                  <a:srgbClr val="EC174F"/>
                </a:solidFill>
                <a:latin typeface="Arial" panose="020B0604020202020204" pitchFamily="34" charset="0"/>
                <a:cs typeface="Arial" panose="020B0604020202020204" pitchFamily="34" charset="0"/>
              </a:rPr>
              <a:t>2020</a:t>
            </a:r>
            <a:endParaRPr lang="aa-ET" sz="3600" b="1" dirty="0">
              <a:solidFill>
                <a:srgbClr val="EC174F"/>
              </a:solidFill>
              <a:latin typeface="Arial" panose="020B0604020202020204" pitchFamily="34" charset="0"/>
              <a:cs typeface="Arial" panose="020B0604020202020204" pitchFamily="34" charset="0"/>
            </a:endParaRPr>
          </a:p>
        </p:txBody>
      </p:sp>
      <p:pic>
        <p:nvPicPr>
          <p:cNvPr id="21" name="Image 20">
            <a:extLst>
              <a:ext uri="{FF2B5EF4-FFF2-40B4-BE49-F238E27FC236}">
                <a16:creationId xmlns:a16="http://schemas.microsoft.com/office/drawing/2014/main" id="{BD0A9DD7-F69F-49DC-8888-32F9C6C698C3}"/>
              </a:ext>
            </a:extLst>
          </p:cNvPr>
          <p:cNvPicPr>
            <a:picLocks noChangeAspect="1"/>
          </p:cNvPicPr>
          <p:nvPr/>
        </p:nvPicPr>
        <p:blipFill>
          <a:blip r:embed="rId5"/>
          <a:stretch>
            <a:fillRect/>
          </a:stretch>
        </p:blipFill>
        <p:spPr>
          <a:xfrm>
            <a:off x="4280451" y="3366477"/>
            <a:ext cx="1479480" cy="1479480"/>
          </a:xfrm>
          <a:prstGeom prst="ellipse">
            <a:avLst/>
          </a:prstGeom>
          <a:ln>
            <a:noFill/>
          </a:ln>
          <a:effectLst>
            <a:softEdge rad="112500"/>
          </a:effectLst>
        </p:spPr>
      </p:pic>
      <p:pic>
        <p:nvPicPr>
          <p:cNvPr id="1028" name="Picture 4" descr="population | Clip art, Education sites, Niche marketing">
            <a:extLst>
              <a:ext uri="{FF2B5EF4-FFF2-40B4-BE49-F238E27FC236}">
                <a16:creationId xmlns:a16="http://schemas.microsoft.com/office/drawing/2014/main" id="{6CB407BF-FA66-4E6D-8FCE-81E3B634D0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35" y="876095"/>
            <a:ext cx="1509492" cy="1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6ED6EC12-AF8D-4872-9AF6-643711CEDC1D}"/>
              </a:ext>
            </a:extLst>
          </p:cNvPr>
          <p:cNvPicPr>
            <a:picLocks noChangeAspect="1"/>
          </p:cNvPicPr>
          <p:nvPr/>
        </p:nvPicPr>
        <p:blipFill>
          <a:blip r:embed="rId7"/>
          <a:stretch>
            <a:fillRect/>
          </a:stretch>
        </p:blipFill>
        <p:spPr>
          <a:xfrm>
            <a:off x="198611" y="3407562"/>
            <a:ext cx="1296101" cy="1424353"/>
          </a:xfrm>
          <a:prstGeom prst="ellipse">
            <a:avLst/>
          </a:prstGeom>
          <a:ln>
            <a:noFill/>
          </a:ln>
          <a:effectLst>
            <a:softEdge rad="112500"/>
          </a:effectLst>
        </p:spPr>
      </p:pic>
      <p:pic>
        <p:nvPicPr>
          <p:cNvPr id="23" name="Image 22">
            <a:extLst>
              <a:ext uri="{FF2B5EF4-FFF2-40B4-BE49-F238E27FC236}">
                <a16:creationId xmlns:a16="http://schemas.microsoft.com/office/drawing/2014/main" id="{55E43156-1557-4662-A31A-0B70F1589633}"/>
              </a:ext>
            </a:extLst>
          </p:cNvPr>
          <p:cNvPicPr>
            <a:picLocks noChangeAspect="1"/>
          </p:cNvPicPr>
          <p:nvPr/>
        </p:nvPicPr>
        <p:blipFill>
          <a:blip r:embed="rId8"/>
          <a:stretch>
            <a:fillRect/>
          </a:stretch>
        </p:blipFill>
        <p:spPr>
          <a:xfrm>
            <a:off x="86484" y="5276713"/>
            <a:ext cx="1419797" cy="1424353"/>
          </a:xfrm>
          <a:prstGeom prst="ellipse">
            <a:avLst/>
          </a:prstGeom>
          <a:ln>
            <a:noFill/>
          </a:ln>
          <a:effectLst>
            <a:softEdge rad="112500"/>
          </a:effectLst>
        </p:spPr>
      </p:pic>
      <p:sp>
        <p:nvSpPr>
          <p:cNvPr id="24" name="Rectangle 23">
            <a:extLst>
              <a:ext uri="{FF2B5EF4-FFF2-40B4-BE49-F238E27FC236}">
                <a16:creationId xmlns:a16="http://schemas.microsoft.com/office/drawing/2014/main" id="{063750C0-86FC-491E-94FA-5AD7685FDFD1}"/>
              </a:ext>
            </a:extLst>
          </p:cNvPr>
          <p:cNvSpPr/>
          <p:nvPr/>
        </p:nvSpPr>
        <p:spPr>
          <a:xfrm>
            <a:off x="10777041" y="157144"/>
            <a:ext cx="1235995" cy="49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aa-ET" sz="2400"/>
          </a:p>
        </p:txBody>
      </p:sp>
      <p:pic>
        <p:nvPicPr>
          <p:cNvPr id="25" name="Image 24">
            <a:extLst>
              <a:ext uri="{FF2B5EF4-FFF2-40B4-BE49-F238E27FC236}">
                <a16:creationId xmlns:a16="http://schemas.microsoft.com/office/drawing/2014/main" id="{3C750BC6-82B6-4A9E-B660-D07CDB05EF09}"/>
              </a:ext>
            </a:extLst>
          </p:cNvPr>
          <p:cNvPicPr>
            <a:picLocks noChangeAspect="1"/>
          </p:cNvPicPr>
          <p:nvPr/>
        </p:nvPicPr>
        <p:blipFill>
          <a:blip r:embed="rId9"/>
          <a:stretch>
            <a:fillRect/>
          </a:stretch>
        </p:blipFill>
        <p:spPr>
          <a:xfrm>
            <a:off x="4259424" y="5199467"/>
            <a:ext cx="1461931" cy="1392643"/>
          </a:xfrm>
          <a:prstGeom prst="ellipse">
            <a:avLst/>
          </a:prstGeom>
          <a:ln>
            <a:noFill/>
          </a:ln>
          <a:effectLst>
            <a:softEdge rad="112500"/>
          </a:effectLst>
        </p:spPr>
      </p:pic>
      <p:sp>
        <p:nvSpPr>
          <p:cNvPr id="2" name="Ellipse 1">
            <a:extLst>
              <a:ext uri="{FF2B5EF4-FFF2-40B4-BE49-F238E27FC236}">
                <a16:creationId xmlns:a16="http://schemas.microsoft.com/office/drawing/2014/main" id="{E801F6AF-3648-45D6-8F45-6A8BE0671C2A}"/>
              </a:ext>
            </a:extLst>
          </p:cNvPr>
          <p:cNvSpPr/>
          <p:nvPr/>
        </p:nvSpPr>
        <p:spPr>
          <a:xfrm>
            <a:off x="10291589" y="157144"/>
            <a:ext cx="916105" cy="594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aa-ET"/>
          </a:p>
        </p:txBody>
      </p:sp>
      <p:pic>
        <p:nvPicPr>
          <p:cNvPr id="27" name="Image 26">
            <a:extLst>
              <a:ext uri="{FF2B5EF4-FFF2-40B4-BE49-F238E27FC236}">
                <a16:creationId xmlns:a16="http://schemas.microsoft.com/office/drawing/2014/main" id="{DD7FCF8D-EFC4-47EE-8101-56E5BC1507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134224"/>
            <a:ext cx="2219463" cy="537744"/>
          </a:xfrm>
          <a:prstGeom prst="rect">
            <a:avLst/>
          </a:prstGeom>
        </p:spPr>
      </p:pic>
      <p:sp>
        <p:nvSpPr>
          <p:cNvPr id="28" name="Flèche : chevron 27">
            <a:extLst>
              <a:ext uri="{FF2B5EF4-FFF2-40B4-BE49-F238E27FC236}">
                <a16:creationId xmlns:a16="http://schemas.microsoft.com/office/drawing/2014/main" id="{A3E008B3-F82D-43B6-B6B2-544A0986FFD6}"/>
              </a:ext>
            </a:extLst>
          </p:cNvPr>
          <p:cNvSpPr/>
          <p:nvPr/>
        </p:nvSpPr>
        <p:spPr>
          <a:xfrm>
            <a:off x="1823079" y="642766"/>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spTree>
    <p:extLst>
      <p:ext uri="{BB962C8B-B14F-4D97-AF65-F5344CB8AC3E}">
        <p14:creationId xmlns:p14="http://schemas.microsoft.com/office/powerpoint/2010/main" val="38230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97604" y="63074"/>
            <a:ext cx="8663815" cy="646331"/>
          </a:xfrm>
          <a:prstGeom prst="rect">
            <a:avLst/>
          </a:prstGeom>
          <a:noFill/>
        </p:spPr>
        <p:txBody>
          <a:bodyPr wrap="square" rtlCol="0">
            <a:spAutoFit/>
          </a:bodyPr>
          <a:lstStyle/>
          <a:p>
            <a:r>
              <a:rPr lang="fr-FR" sz="3600" b="1" dirty="0">
                <a:solidFill>
                  <a:srgbClr val="00467E"/>
                </a:solidFill>
                <a:cs typeface="Arial" panose="020B0604020202020204" pitchFamily="34" charset="0"/>
              </a:rPr>
              <a:t>Principaux partenaires de l’Algérie </a:t>
            </a:r>
            <a:r>
              <a:rPr lang="fr-FR" sz="3600" b="1" dirty="0">
                <a:solidFill>
                  <a:srgbClr val="EC174F"/>
                </a:solidFill>
                <a:cs typeface="Arial" panose="020B0604020202020204" pitchFamily="34" charset="0"/>
              </a:rPr>
              <a:t>2020</a:t>
            </a:r>
          </a:p>
        </p:txBody>
      </p:sp>
      <p:sp>
        <p:nvSpPr>
          <p:cNvPr id="23" name="Flèche : chevron 22">
            <a:extLst>
              <a:ext uri="{FF2B5EF4-FFF2-40B4-BE49-F238E27FC236}">
                <a16:creationId xmlns:a16="http://schemas.microsoft.com/office/drawing/2014/main" id="{3BC2D5E5-7D06-48CE-A09D-FB55D92BF42A}"/>
              </a:ext>
            </a:extLst>
          </p:cNvPr>
          <p:cNvSpPr/>
          <p:nvPr/>
        </p:nvSpPr>
        <p:spPr>
          <a:xfrm>
            <a:off x="249552" y="164245"/>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pic>
        <p:nvPicPr>
          <p:cNvPr id="15" name="Image 14">
            <a:extLst>
              <a:ext uri="{FF2B5EF4-FFF2-40B4-BE49-F238E27FC236}">
                <a16:creationId xmlns:a16="http://schemas.microsoft.com/office/drawing/2014/main" id="{5EDE8BE4-4D4B-4EA6-9D14-3E92D62F1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25636"/>
            <a:ext cx="2667005" cy="646177"/>
          </a:xfrm>
          <a:prstGeom prst="rect">
            <a:avLst/>
          </a:prstGeom>
        </p:spPr>
      </p:pic>
      <p:sp>
        <p:nvSpPr>
          <p:cNvPr id="22" name="ZoneTexte 21">
            <a:extLst>
              <a:ext uri="{FF2B5EF4-FFF2-40B4-BE49-F238E27FC236}">
                <a16:creationId xmlns:a16="http://schemas.microsoft.com/office/drawing/2014/main" id="{8D184C46-7E57-4EDD-AFE2-E82834A438EC}"/>
              </a:ext>
            </a:extLst>
          </p:cNvPr>
          <p:cNvSpPr txBox="1"/>
          <p:nvPr/>
        </p:nvSpPr>
        <p:spPr>
          <a:xfrm>
            <a:off x="4973711" y="6264058"/>
            <a:ext cx="2244578" cy="369332"/>
          </a:xfrm>
          <a:prstGeom prst="rect">
            <a:avLst/>
          </a:prstGeom>
          <a:noFill/>
        </p:spPr>
        <p:txBody>
          <a:bodyPr wrap="square" rtlCol="0">
            <a:spAutoFit/>
          </a:bodyPr>
          <a:lstStyle/>
          <a:p>
            <a:r>
              <a:rPr lang="fr-FR" b="1" dirty="0">
                <a:solidFill>
                  <a:srgbClr val="00467E"/>
                </a:solidFill>
                <a:latin typeface="Arial" panose="020B0604020202020204" pitchFamily="34" charset="0"/>
                <a:cs typeface="Arial" panose="020B0604020202020204" pitchFamily="34" charset="0"/>
              </a:rPr>
              <a:t> </a:t>
            </a:r>
            <a:r>
              <a:rPr lang="fr-FR" sz="1400" b="1" dirty="0">
                <a:solidFill>
                  <a:srgbClr val="00467E"/>
                </a:solidFill>
                <a:latin typeface="Arial" panose="020B0604020202020204" pitchFamily="34" charset="0"/>
                <a:cs typeface="Arial" panose="020B0604020202020204" pitchFamily="34" charset="0"/>
              </a:rPr>
              <a:t>Octobre 2021</a:t>
            </a:r>
            <a:endParaRPr lang="aa-ET" sz="1400" b="1" dirty="0">
              <a:solidFill>
                <a:srgbClr val="00467E"/>
              </a:solidFill>
              <a:latin typeface="Arial" panose="020B0604020202020204" pitchFamily="34" charset="0"/>
              <a:cs typeface="Arial" panose="020B0604020202020204" pitchFamily="34" charset="0"/>
            </a:endParaRPr>
          </a:p>
        </p:txBody>
      </p:sp>
      <p:pic>
        <p:nvPicPr>
          <p:cNvPr id="24" name="Image 23">
            <a:extLst>
              <a:ext uri="{FF2B5EF4-FFF2-40B4-BE49-F238E27FC236}">
                <a16:creationId xmlns:a16="http://schemas.microsoft.com/office/drawing/2014/main" id="{00DDBBDD-E2AF-4DD2-A39E-1974265D7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19" y="6262169"/>
            <a:ext cx="1877141" cy="532757"/>
          </a:xfrm>
          <a:prstGeom prst="rect">
            <a:avLst/>
          </a:prstGeom>
        </p:spPr>
      </p:pic>
      <p:pic>
        <p:nvPicPr>
          <p:cNvPr id="10" name="Image 9">
            <a:extLst>
              <a:ext uri="{FF2B5EF4-FFF2-40B4-BE49-F238E27FC236}">
                <a16:creationId xmlns:a16="http://schemas.microsoft.com/office/drawing/2014/main" id="{89E9AF18-CADD-4E9A-946B-ED0B82BD72EE}"/>
              </a:ext>
            </a:extLst>
          </p:cNvPr>
          <p:cNvPicPr>
            <a:picLocks noChangeAspect="1"/>
          </p:cNvPicPr>
          <p:nvPr/>
        </p:nvPicPr>
        <p:blipFill>
          <a:blip r:embed="rId4"/>
          <a:stretch>
            <a:fillRect/>
          </a:stretch>
        </p:blipFill>
        <p:spPr>
          <a:xfrm>
            <a:off x="431260" y="627799"/>
            <a:ext cx="10353675" cy="2933700"/>
          </a:xfrm>
          <a:prstGeom prst="rect">
            <a:avLst/>
          </a:prstGeom>
        </p:spPr>
      </p:pic>
      <p:pic>
        <p:nvPicPr>
          <p:cNvPr id="13" name="Image 12">
            <a:extLst>
              <a:ext uri="{FF2B5EF4-FFF2-40B4-BE49-F238E27FC236}">
                <a16:creationId xmlns:a16="http://schemas.microsoft.com/office/drawing/2014/main" id="{ADAD86D9-32A4-4837-A1ED-D877BBB548FB}"/>
              </a:ext>
            </a:extLst>
          </p:cNvPr>
          <p:cNvPicPr>
            <a:picLocks noChangeAspect="1"/>
          </p:cNvPicPr>
          <p:nvPr/>
        </p:nvPicPr>
        <p:blipFill>
          <a:blip r:embed="rId5"/>
          <a:stretch>
            <a:fillRect/>
          </a:stretch>
        </p:blipFill>
        <p:spPr>
          <a:xfrm>
            <a:off x="249552" y="3548478"/>
            <a:ext cx="10487025" cy="2713692"/>
          </a:xfrm>
          <a:prstGeom prst="rect">
            <a:avLst/>
          </a:prstGeom>
        </p:spPr>
      </p:pic>
    </p:spTree>
    <p:extLst>
      <p:ext uri="{BB962C8B-B14F-4D97-AF65-F5344CB8AC3E}">
        <p14:creationId xmlns:p14="http://schemas.microsoft.com/office/powerpoint/2010/main" val="3924893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flipV="1">
            <a:off x="546294" y="88626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546294" y="6189784"/>
            <a:ext cx="11169748" cy="1"/>
          </a:xfrm>
          <a:prstGeom prst="line">
            <a:avLst/>
          </a:prstGeom>
          <a:ln w="28575">
            <a:solidFill>
              <a:srgbClr val="06508C"/>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22" y="6291441"/>
            <a:ext cx="2379786" cy="492598"/>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1419" y="6262169"/>
            <a:ext cx="1877141" cy="532757"/>
          </a:xfrm>
          <a:prstGeom prst="rect">
            <a:avLst/>
          </a:prstGeom>
        </p:spPr>
      </p:pic>
      <p:sp>
        <p:nvSpPr>
          <p:cNvPr id="2" name="ZoneTexte 1"/>
          <p:cNvSpPr txBox="1"/>
          <p:nvPr/>
        </p:nvSpPr>
        <p:spPr>
          <a:xfrm>
            <a:off x="1432558" y="203741"/>
            <a:ext cx="10376628" cy="646331"/>
          </a:xfrm>
          <a:prstGeom prst="rect">
            <a:avLst/>
          </a:prstGeom>
          <a:noFill/>
        </p:spPr>
        <p:txBody>
          <a:bodyPr wrap="square" rtlCol="0">
            <a:spAutoFit/>
          </a:bodyPr>
          <a:lstStyle/>
          <a:p>
            <a:r>
              <a:rPr lang="fr-FR" sz="3600" b="1" dirty="0">
                <a:solidFill>
                  <a:srgbClr val="00467E"/>
                </a:solidFill>
                <a:latin typeface="Arial" panose="020B0604020202020204" pitchFamily="34" charset="0"/>
                <a:cs typeface="Arial" panose="020B0604020202020204" pitchFamily="34" charset="0"/>
              </a:rPr>
              <a:t>INVESTISSEMENTS FRANÇAIS EN ALGÉRIE</a:t>
            </a:r>
          </a:p>
        </p:txBody>
      </p:sp>
      <p:sp>
        <p:nvSpPr>
          <p:cNvPr id="10" name="ZoneTexte 9">
            <a:extLst>
              <a:ext uri="{FF2B5EF4-FFF2-40B4-BE49-F238E27FC236}">
                <a16:creationId xmlns:a16="http://schemas.microsoft.com/office/drawing/2014/main" id="{76834C9E-E655-4A31-B056-D48FB99764FD}"/>
              </a:ext>
            </a:extLst>
          </p:cNvPr>
          <p:cNvSpPr txBox="1"/>
          <p:nvPr/>
        </p:nvSpPr>
        <p:spPr>
          <a:xfrm>
            <a:off x="546294" y="908807"/>
            <a:ext cx="11169748" cy="461665"/>
          </a:xfrm>
          <a:prstGeom prst="rect">
            <a:avLst/>
          </a:prstGeom>
          <a:solidFill>
            <a:schemeClr val="bg1">
              <a:lumMod val="85000"/>
            </a:schemeClr>
          </a:solid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Stock des investissements Français en Algérie:</a:t>
            </a:r>
            <a:r>
              <a:rPr lang="fr-FR" sz="2400" b="1" dirty="0">
                <a:solidFill>
                  <a:srgbClr val="FF0000"/>
                </a:solidFill>
                <a:latin typeface="Arial" panose="020B0604020202020204" pitchFamily="34" charset="0"/>
                <a:cs typeface="Arial" panose="020B0604020202020204" pitchFamily="34" charset="0"/>
              </a:rPr>
              <a:t> </a:t>
            </a:r>
            <a:r>
              <a:rPr lang="fr-FR" sz="2400" b="1" dirty="0">
                <a:solidFill>
                  <a:srgbClr val="EC174F"/>
                </a:solidFill>
                <a:latin typeface="Arial" panose="020B0604020202020204" pitchFamily="34" charset="0"/>
                <a:cs typeface="Arial" panose="020B0604020202020204" pitchFamily="34" charset="0"/>
              </a:rPr>
              <a:t>2,65 Mds €</a:t>
            </a:r>
          </a:p>
        </p:txBody>
      </p:sp>
      <p:graphicFrame>
        <p:nvGraphicFramePr>
          <p:cNvPr id="11" name="Graphique 10">
            <a:extLst>
              <a:ext uri="{FF2B5EF4-FFF2-40B4-BE49-F238E27FC236}">
                <a16:creationId xmlns:a16="http://schemas.microsoft.com/office/drawing/2014/main" id="{561966CA-2FBA-4880-942C-624ECF8915CF}"/>
              </a:ext>
            </a:extLst>
          </p:cNvPr>
          <p:cNvGraphicFramePr>
            <a:graphicFrameLocks/>
          </p:cNvGraphicFramePr>
          <p:nvPr>
            <p:extLst>
              <p:ext uri="{D42A27DB-BD31-4B8C-83A1-F6EECF244321}">
                <p14:modId xmlns:p14="http://schemas.microsoft.com/office/powerpoint/2010/main" val="687468746"/>
              </p:ext>
            </p:extLst>
          </p:nvPr>
        </p:nvGraphicFramePr>
        <p:xfrm>
          <a:off x="175874" y="1513072"/>
          <a:ext cx="4696377" cy="24584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id="{0D959278-4E4E-41F3-9C27-9EF8F297F7D3}"/>
              </a:ext>
            </a:extLst>
          </p:cNvPr>
          <p:cNvGraphicFramePr>
            <a:graphicFrameLocks/>
          </p:cNvGraphicFramePr>
          <p:nvPr>
            <p:extLst>
              <p:ext uri="{D42A27DB-BD31-4B8C-83A1-F6EECF244321}">
                <p14:modId xmlns:p14="http://schemas.microsoft.com/office/powerpoint/2010/main" val="403070959"/>
              </p:ext>
            </p:extLst>
          </p:nvPr>
        </p:nvGraphicFramePr>
        <p:xfrm>
          <a:off x="7758439" y="1697893"/>
          <a:ext cx="4433561"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Graphique 13">
            <a:extLst>
              <a:ext uri="{FF2B5EF4-FFF2-40B4-BE49-F238E27FC236}">
                <a16:creationId xmlns:a16="http://schemas.microsoft.com/office/drawing/2014/main" id="{54E52899-252C-406D-A79A-6C514A80C0AF}"/>
              </a:ext>
            </a:extLst>
          </p:cNvPr>
          <p:cNvGraphicFramePr>
            <a:graphicFrameLocks/>
          </p:cNvGraphicFramePr>
          <p:nvPr>
            <p:extLst>
              <p:ext uri="{D42A27DB-BD31-4B8C-83A1-F6EECF244321}">
                <p14:modId xmlns:p14="http://schemas.microsoft.com/office/powerpoint/2010/main" val="2337286795"/>
              </p:ext>
            </p:extLst>
          </p:nvPr>
        </p:nvGraphicFramePr>
        <p:xfrm>
          <a:off x="4262859" y="2645881"/>
          <a:ext cx="4572000" cy="3023503"/>
        </p:xfrm>
        <a:graphic>
          <a:graphicData uri="http://schemas.openxmlformats.org/drawingml/2006/chart">
            <c:chart xmlns:c="http://schemas.openxmlformats.org/drawingml/2006/chart" xmlns:r="http://schemas.openxmlformats.org/officeDocument/2006/relationships" r:id="rId7"/>
          </a:graphicData>
        </a:graphic>
      </p:graphicFrame>
      <p:pic>
        <p:nvPicPr>
          <p:cNvPr id="17" name="Graphique 2" descr="Réduire">
            <a:extLst>
              <a:ext uri="{FF2B5EF4-FFF2-40B4-BE49-F238E27FC236}">
                <a16:creationId xmlns:a16="http://schemas.microsoft.com/office/drawing/2014/main" id="{41614F29-1C6D-4DFD-92D2-D61A8F902772}"/>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44585">
            <a:off x="8036041" y="3494774"/>
            <a:ext cx="914400" cy="914400"/>
          </a:xfrm>
          <a:prstGeom prst="rect">
            <a:avLst/>
          </a:prstGeom>
        </p:spPr>
      </p:pic>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296" y="4480211"/>
            <a:ext cx="2759945" cy="1423096"/>
          </a:xfrm>
          <a:prstGeom prst="rect">
            <a:avLst/>
          </a:prstGeom>
        </p:spPr>
      </p:pic>
      <p:sp>
        <p:nvSpPr>
          <p:cNvPr id="19" name="ZoneTexte 18">
            <a:extLst>
              <a:ext uri="{FF2B5EF4-FFF2-40B4-BE49-F238E27FC236}">
                <a16:creationId xmlns:a16="http://schemas.microsoft.com/office/drawing/2014/main" id="{1C9D47DF-7398-4EBC-899C-5BA62EACF889}"/>
              </a:ext>
            </a:extLst>
          </p:cNvPr>
          <p:cNvSpPr txBox="1"/>
          <p:nvPr/>
        </p:nvSpPr>
        <p:spPr>
          <a:xfrm>
            <a:off x="4983928" y="6476262"/>
            <a:ext cx="2799471" cy="307777"/>
          </a:xfrm>
          <a:prstGeom prst="rect">
            <a:avLst/>
          </a:prstGeom>
          <a:noFill/>
        </p:spPr>
        <p:txBody>
          <a:bodyPr wrap="square" rtlCol="0">
            <a:spAutoFit/>
          </a:bodyPr>
          <a:lstStyle/>
          <a:p>
            <a:pPr algn="ctr"/>
            <a:r>
              <a:rPr lang="fr-FR" sz="1400" b="1" dirty="0">
                <a:solidFill>
                  <a:srgbClr val="002060"/>
                </a:solidFill>
                <a:latin typeface="Arial" panose="020B0604020202020204" pitchFamily="34" charset="0"/>
                <a:cs typeface="Arial" panose="020B0604020202020204" pitchFamily="34" charset="0"/>
              </a:rPr>
              <a:t>Octobre 2021</a:t>
            </a:r>
          </a:p>
        </p:txBody>
      </p:sp>
      <p:pic>
        <p:nvPicPr>
          <p:cNvPr id="4" name="Image 3">
            <a:extLst>
              <a:ext uri="{FF2B5EF4-FFF2-40B4-BE49-F238E27FC236}">
                <a16:creationId xmlns:a16="http://schemas.microsoft.com/office/drawing/2014/main" id="{5650A24F-557E-496F-ADF4-6F0555142259}"/>
              </a:ext>
            </a:extLst>
          </p:cNvPr>
          <p:cNvPicPr>
            <a:picLocks noChangeAspect="1"/>
          </p:cNvPicPr>
          <p:nvPr/>
        </p:nvPicPr>
        <p:blipFill>
          <a:blip r:embed="rId11"/>
          <a:stretch>
            <a:fillRect/>
          </a:stretch>
        </p:blipFill>
        <p:spPr>
          <a:xfrm>
            <a:off x="926122" y="268135"/>
            <a:ext cx="390178" cy="475529"/>
          </a:xfrm>
          <a:prstGeom prst="rect">
            <a:avLst/>
          </a:prstGeom>
        </p:spPr>
      </p:pic>
    </p:spTree>
    <p:extLst>
      <p:ext uri="{BB962C8B-B14F-4D97-AF65-F5344CB8AC3E}">
        <p14:creationId xmlns:p14="http://schemas.microsoft.com/office/powerpoint/2010/main" val="2208511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ZoneTexte 3"/>
          <p:cNvSpPr txBox="1">
            <a:spLocks noChangeArrowheads="1"/>
          </p:cNvSpPr>
          <p:nvPr/>
        </p:nvSpPr>
        <p:spPr bwMode="auto">
          <a:xfrm>
            <a:off x="3134084" y="46004"/>
            <a:ext cx="9057916" cy="988982"/>
          </a:xfrm>
          <a:prstGeom prst="rect">
            <a:avLst/>
          </a:prstGeom>
          <a:noFill/>
          <a:ln w="9525">
            <a:noFill/>
            <a:miter lim="800000"/>
            <a:headEnd/>
            <a:tailEnd/>
          </a:ln>
        </p:spPr>
        <p:txBody>
          <a:bodyPr wrap="square" lIns="94607" tIns="47304" rIns="94607" bIns="47304">
            <a:spAutoFit/>
          </a:bodyPr>
          <a:lstStyle/>
          <a:p>
            <a:r>
              <a:rPr lang="fr-FR" sz="2903" b="1" dirty="0">
                <a:solidFill>
                  <a:srgbClr val="EC174F"/>
                </a:solidFill>
              </a:rPr>
              <a:t>Année 2021, </a:t>
            </a:r>
          </a:p>
          <a:p>
            <a:r>
              <a:rPr lang="fr-FR" sz="2903" b="1" dirty="0">
                <a:solidFill>
                  <a:srgbClr val="00467E"/>
                </a:solidFill>
              </a:rPr>
              <a:t>une nouvelle aventure commence, mais sur quelle base ?</a:t>
            </a:r>
          </a:p>
        </p:txBody>
      </p:sp>
      <p:sp>
        <p:nvSpPr>
          <p:cNvPr id="5" name="Rectangle 4">
            <a:extLst>
              <a:ext uri="{FF2B5EF4-FFF2-40B4-BE49-F238E27FC236}">
                <a16:creationId xmlns:a16="http://schemas.microsoft.com/office/drawing/2014/main" id="{7E391333-6B38-40C8-BACA-434466775231}"/>
              </a:ext>
            </a:extLst>
          </p:cNvPr>
          <p:cNvSpPr/>
          <p:nvPr/>
        </p:nvSpPr>
        <p:spPr>
          <a:xfrm>
            <a:off x="3134084" y="1126910"/>
            <a:ext cx="6404230" cy="2353914"/>
          </a:xfrm>
          <a:prstGeom prst="rect">
            <a:avLst/>
          </a:prstGeom>
        </p:spPr>
        <p:txBody>
          <a:bodyPr wrap="square">
            <a:spAutoFit/>
          </a:bodyPr>
          <a:lstStyle/>
          <a:p>
            <a:r>
              <a:rPr lang="fr-FR" sz="1633" b="1" dirty="0">
                <a:solidFill>
                  <a:srgbClr val="00467E"/>
                </a:solidFill>
                <a:latin typeface="Arial" panose="020B0604020202020204" pitchFamily="34" charset="0"/>
                <a:cs typeface="Arial" panose="020B0604020202020204" pitchFamily="34" charset="0"/>
              </a:rPr>
              <a:t>Le Pétrole ressource principale</a:t>
            </a:r>
          </a:p>
          <a:p>
            <a:endParaRPr lang="fr-FR" sz="1633" b="1" dirty="0">
              <a:solidFill>
                <a:srgbClr val="00467E"/>
              </a:solidFill>
              <a:latin typeface="Arial" panose="020B0604020202020204" pitchFamily="34" charset="0"/>
              <a:cs typeface="Arial" panose="020B0604020202020204" pitchFamily="34" charset="0"/>
            </a:endParaRPr>
          </a:p>
          <a:p>
            <a:r>
              <a:rPr lang="fr-FR" sz="1633" dirty="0">
                <a:solidFill>
                  <a:srgbClr val="00467E"/>
                </a:solidFill>
                <a:latin typeface="Arial" panose="020B0604020202020204" pitchFamily="34" charset="0"/>
                <a:cs typeface="Arial" panose="020B0604020202020204" pitchFamily="34" charset="0"/>
              </a:rPr>
              <a:t>Volonté d’associer </a:t>
            </a:r>
            <a:r>
              <a:rPr lang="fr-FR" sz="1633" dirty="0">
                <a:solidFill>
                  <a:srgbClr val="EC174F"/>
                </a:solidFill>
                <a:latin typeface="Arial" panose="020B0604020202020204" pitchFamily="34" charset="0"/>
                <a:cs typeface="Arial" panose="020B0604020202020204" pitchFamily="34" charset="0"/>
              </a:rPr>
              <a:t>développement économique</a:t>
            </a:r>
            <a:r>
              <a:rPr lang="fr-FR" sz="1633" dirty="0">
                <a:solidFill>
                  <a:srgbClr val="00467E"/>
                </a:solidFill>
                <a:latin typeface="Arial" panose="020B0604020202020204" pitchFamily="34" charset="0"/>
                <a:cs typeface="Arial" panose="020B0604020202020204" pitchFamily="34" charset="0"/>
              </a:rPr>
              <a:t> et </a:t>
            </a:r>
            <a:r>
              <a:rPr lang="fr-FR" sz="1633" dirty="0">
                <a:solidFill>
                  <a:srgbClr val="EC174F"/>
                </a:solidFill>
                <a:latin typeface="Arial" panose="020B0604020202020204" pitchFamily="34" charset="0"/>
                <a:cs typeface="Arial" panose="020B0604020202020204" pitchFamily="34" charset="0"/>
              </a:rPr>
              <a:t>égalités sociales</a:t>
            </a:r>
          </a:p>
          <a:p>
            <a:pPr marL="285750" indent="-285750">
              <a:buFont typeface="Wingdings" panose="05000000000000000000" pitchFamily="2" charset="2"/>
              <a:buChar char="ü"/>
            </a:pPr>
            <a:endParaRPr lang="fr-FR" sz="1633" dirty="0">
              <a:solidFill>
                <a:srgbClr val="00467E"/>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Un secteur privé actif  </a:t>
            </a:r>
          </a:p>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Un secteur public en croissance </a:t>
            </a:r>
          </a:p>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Une commande publique limitée </a:t>
            </a:r>
          </a:p>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Un marché ouvert à la concurrence</a:t>
            </a:r>
          </a:p>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Des atouts, des besoins et des opportunités importantes</a:t>
            </a:r>
            <a:endParaRPr lang="aa-ET" sz="1633" dirty="0">
              <a:solidFill>
                <a:srgbClr val="00467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D62198E-4AA0-4268-87A0-40626B9FD847}"/>
              </a:ext>
            </a:extLst>
          </p:cNvPr>
          <p:cNvSpPr/>
          <p:nvPr/>
        </p:nvSpPr>
        <p:spPr>
          <a:xfrm>
            <a:off x="3710588" y="5456968"/>
            <a:ext cx="2845722" cy="343620"/>
          </a:xfrm>
          <a:prstGeom prst="rect">
            <a:avLst/>
          </a:prstGeom>
        </p:spPr>
        <p:txBody>
          <a:bodyPr wrap="square">
            <a:spAutoFit/>
          </a:bodyPr>
          <a:lstStyle/>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Absorber le chômage</a:t>
            </a:r>
            <a:endParaRPr lang="aa-ET" sz="1633" dirty="0">
              <a:solidFill>
                <a:srgbClr val="00467E"/>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2441459-0C4C-4BB5-95B4-68922C6FC636}"/>
              </a:ext>
            </a:extLst>
          </p:cNvPr>
          <p:cNvSpPr/>
          <p:nvPr/>
        </p:nvSpPr>
        <p:spPr>
          <a:xfrm>
            <a:off x="3710588" y="4787218"/>
            <a:ext cx="2845722" cy="343620"/>
          </a:xfrm>
          <a:prstGeom prst="rect">
            <a:avLst/>
          </a:prstGeom>
        </p:spPr>
        <p:txBody>
          <a:bodyPr wrap="square">
            <a:spAutoFit/>
          </a:bodyPr>
          <a:lstStyle/>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Baisser les importations</a:t>
            </a:r>
            <a:endParaRPr lang="aa-ET" sz="1633" dirty="0">
              <a:solidFill>
                <a:srgbClr val="00467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DDA16F9-5759-4A51-BD03-4704C730F439}"/>
              </a:ext>
            </a:extLst>
          </p:cNvPr>
          <p:cNvSpPr/>
          <p:nvPr/>
        </p:nvSpPr>
        <p:spPr>
          <a:xfrm>
            <a:off x="3710588" y="4102612"/>
            <a:ext cx="4065927" cy="343620"/>
          </a:xfrm>
          <a:prstGeom prst="rect">
            <a:avLst/>
          </a:prstGeom>
        </p:spPr>
        <p:txBody>
          <a:bodyPr wrap="square">
            <a:spAutoFit/>
          </a:bodyPr>
          <a:lstStyle/>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Développer l’investissement en Algérie  </a:t>
            </a:r>
            <a:endParaRPr lang="aa-ET" sz="1633" dirty="0">
              <a:solidFill>
                <a:srgbClr val="00467E"/>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9EF818A-F58F-429E-8923-82FC6C68D309}"/>
              </a:ext>
            </a:extLst>
          </p:cNvPr>
          <p:cNvSpPr/>
          <p:nvPr/>
        </p:nvSpPr>
        <p:spPr>
          <a:xfrm>
            <a:off x="3710588" y="6240045"/>
            <a:ext cx="3709084" cy="594906"/>
          </a:xfrm>
          <a:prstGeom prst="rect">
            <a:avLst/>
          </a:prstGeom>
        </p:spPr>
        <p:txBody>
          <a:bodyPr wrap="square">
            <a:spAutoFit/>
          </a:bodyPr>
          <a:lstStyle/>
          <a:p>
            <a:pPr marL="285750" indent="-285750">
              <a:buFont typeface="Wingdings" panose="05000000000000000000" pitchFamily="2" charset="2"/>
              <a:buChar char="ü"/>
            </a:pPr>
            <a:r>
              <a:rPr lang="fr-FR" sz="1633" dirty="0">
                <a:solidFill>
                  <a:srgbClr val="00467E"/>
                </a:solidFill>
                <a:latin typeface="Arial" panose="020B0604020202020204" pitchFamily="34" charset="0"/>
                <a:cs typeface="Arial" panose="020B0604020202020204" pitchFamily="34" charset="0"/>
              </a:rPr>
              <a:t>Développer l’export notamment à destination de l’Afrique </a:t>
            </a:r>
            <a:endParaRPr lang="aa-ET" sz="1633" dirty="0">
              <a:solidFill>
                <a:srgbClr val="00467E"/>
              </a:solidFill>
              <a:latin typeface="Arial" panose="020B0604020202020204" pitchFamily="34" charset="0"/>
              <a:cs typeface="Arial" panose="020B0604020202020204" pitchFamily="34" charset="0"/>
            </a:endParaRPr>
          </a:p>
        </p:txBody>
      </p:sp>
      <p:pic>
        <p:nvPicPr>
          <p:cNvPr id="9" name="Graphique 8" descr="Tendance à la baisse">
            <a:extLst>
              <a:ext uri="{FF2B5EF4-FFF2-40B4-BE49-F238E27FC236}">
                <a16:creationId xmlns:a16="http://schemas.microsoft.com/office/drawing/2014/main" id="{E71D4A4A-BB24-4BCD-B46D-E9A1BB6520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1088" y="4498214"/>
            <a:ext cx="633670" cy="633670"/>
          </a:xfrm>
          <a:prstGeom prst="rect">
            <a:avLst/>
          </a:prstGeom>
        </p:spPr>
      </p:pic>
      <p:pic>
        <p:nvPicPr>
          <p:cNvPr id="19" name="Graphique 18" descr="Afrique">
            <a:extLst>
              <a:ext uri="{FF2B5EF4-FFF2-40B4-BE49-F238E27FC236}">
                <a16:creationId xmlns:a16="http://schemas.microsoft.com/office/drawing/2014/main" id="{F4B90C88-CD96-4FFA-AE7B-D33B83A8C77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21088" y="6073302"/>
            <a:ext cx="738501" cy="738501"/>
          </a:xfrm>
          <a:prstGeom prst="rect">
            <a:avLst/>
          </a:prstGeom>
        </p:spPr>
      </p:pic>
      <p:pic>
        <p:nvPicPr>
          <p:cNvPr id="21" name="Graphique 20" descr="Usine">
            <a:extLst>
              <a:ext uri="{FF2B5EF4-FFF2-40B4-BE49-F238E27FC236}">
                <a16:creationId xmlns:a16="http://schemas.microsoft.com/office/drawing/2014/main" id="{8F515938-ADFA-4359-81D3-AECBCE3440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72621" y="3755915"/>
            <a:ext cx="682137" cy="682137"/>
          </a:xfrm>
          <a:prstGeom prst="rect">
            <a:avLst/>
          </a:prstGeom>
        </p:spPr>
      </p:pic>
      <p:pic>
        <p:nvPicPr>
          <p:cNvPr id="23" name="Graphique 22" descr="Groupe de personnes">
            <a:extLst>
              <a:ext uri="{FF2B5EF4-FFF2-40B4-BE49-F238E27FC236}">
                <a16:creationId xmlns:a16="http://schemas.microsoft.com/office/drawing/2014/main" id="{462A7B32-DCEA-4EA0-AEAD-C4BAAD2BFAF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2621" y="5276889"/>
            <a:ext cx="577732" cy="577732"/>
          </a:xfrm>
          <a:prstGeom prst="rect">
            <a:avLst/>
          </a:prstGeom>
        </p:spPr>
      </p:pic>
      <p:sp>
        <p:nvSpPr>
          <p:cNvPr id="4" name="Flèche : droite 3">
            <a:extLst>
              <a:ext uri="{FF2B5EF4-FFF2-40B4-BE49-F238E27FC236}">
                <a16:creationId xmlns:a16="http://schemas.microsoft.com/office/drawing/2014/main" id="{9183CF17-3EDF-48A0-8287-8DB42BF8CF24}"/>
              </a:ext>
            </a:extLst>
          </p:cNvPr>
          <p:cNvSpPr/>
          <p:nvPr/>
        </p:nvSpPr>
        <p:spPr>
          <a:xfrm>
            <a:off x="716378" y="4675279"/>
            <a:ext cx="2845722" cy="1179211"/>
          </a:xfrm>
          <a:prstGeom prst="rightArrow">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4 Objectifs </a:t>
            </a:r>
          </a:p>
        </p:txBody>
      </p:sp>
      <p:sp>
        <p:nvSpPr>
          <p:cNvPr id="18" name="Flèche : chevron 17">
            <a:extLst>
              <a:ext uri="{FF2B5EF4-FFF2-40B4-BE49-F238E27FC236}">
                <a16:creationId xmlns:a16="http://schemas.microsoft.com/office/drawing/2014/main" id="{F999F43A-7847-42A8-A061-28CA987A741B}"/>
              </a:ext>
            </a:extLst>
          </p:cNvPr>
          <p:cNvSpPr/>
          <p:nvPr/>
        </p:nvSpPr>
        <p:spPr>
          <a:xfrm>
            <a:off x="2770669" y="60070"/>
            <a:ext cx="363415" cy="461665"/>
          </a:xfrm>
          <a:prstGeom prst="chevron">
            <a:avLst/>
          </a:prstGeom>
          <a:solidFill>
            <a:srgbClr val="EC174F"/>
          </a:solidFill>
          <a:ln>
            <a:solidFill>
              <a:srgbClr val="EC1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tx1"/>
              </a:solidFill>
            </a:endParaRPr>
          </a:p>
        </p:txBody>
      </p:sp>
      <p:pic>
        <p:nvPicPr>
          <p:cNvPr id="6" name="Image 5">
            <a:extLst>
              <a:ext uri="{FF2B5EF4-FFF2-40B4-BE49-F238E27FC236}">
                <a16:creationId xmlns:a16="http://schemas.microsoft.com/office/drawing/2014/main" id="{72D3CE4D-50C2-4C46-9798-21D47BA288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044" y="46004"/>
            <a:ext cx="2667005" cy="646177"/>
          </a:xfrm>
          <a:prstGeom prst="rect">
            <a:avLst/>
          </a:prstGeom>
        </p:spPr>
      </p:pic>
      <p:pic>
        <p:nvPicPr>
          <p:cNvPr id="22" name="Image 21">
            <a:extLst>
              <a:ext uri="{FF2B5EF4-FFF2-40B4-BE49-F238E27FC236}">
                <a16:creationId xmlns:a16="http://schemas.microsoft.com/office/drawing/2014/main" id="{B0EB805F-67EE-4D68-9D7B-959BD1C2C6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79579" y="6221530"/>
            <a:ext cx="1877141" cy="5327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 y="-1"/>
            <a:ext cx="2555775" cy="6850064"/>
          </a:xfrm>
          <a:prstGeom prst="rect">
            <a:avLst/>
          </a:prstGeom>
          <a:solidFill>
            <a:srgbClr val="00467E"/>
          </a:solidFill>
        </p:spPr>
        <p:txBody>
          <a:bodyPr wrap="square" lIns="180000" rtlCol="0" anchor="ctr" anchorCtr="0">
            <a:noAutofit/>
          </a:bodyPr>
          <a:lstStyle/>
          <a:p>
            <a:r>
              <a:rPr lang="fr-FR" sz="3200" b="1" dirty="0">
                <a:solidFill>
                  <a:prstClr val="white"/>
                </a:solidFill>
                <a:latin typeface="Trebuchet MS" panose="020B0603020202020204" pitchFamily="34" charset="0"/>
              </a:rPr>
              <a:t>- ALGERIE -</a:t>
            </a:r>
          </a:p>
        </p:txBody>
      </p:sp>
      <p:pic>
        <p:nvPicPr>
          <p:cNvPr id="17"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00" y="6334615"/>
            <a:ext cx="1143000" cy="553253"/>
          </a:xfrm>
          <a:prstGeom prst="rect">
            <a:avLst/>
          </a:prstGeom>
        </p:spPr>
      </p:pic>
      <p:sp>
        <p:nvSpPr>
          <p:cNvPr id="3" name="AutoShape 4" descr="https://frc-powerpoint.officeapps.live.com/pods/GetClipboardImage.ashx?Id=225b63a6-33f6-4f6a-8e39-7d23881643ac&amp;DC=GFR1&amp;wdoverrides=GetClipboardImageEnabled:true"/>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Image 10">
            <a:extLst>
              <a:ext uri="{FF2B5EF4-FFF2-40B4-BE49-F238E27FC236}">
                <a16:creationId xmlns:a16="http://schemas.microsoft.com/office/drawing/2014/main" id="{E3203E1F-DBE3-438C-B0FB-189A0112E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0798" y="5902960"/>
            <a:ext cx="3441202" cy="717878"/>
          </a:xfrm>
          <a:prstGeom prst="rect">
            <a:avLst/>
          </a:prstGeom>
        </p:spPr>
      </p:pic>
      <p:pic>
        <p:nvPicPr>
          <p:cNvPr id="7" name="Image 6">
            <a:extLst>
              <a:ext uri="{FF2B5EF4-FFF2-40B4-BE49-F238E27FC236}">
                <a16:creationId xmlns:a16="http://schemas.microsoft.com/office/drawing/2014/main" id="{0F59DDA9-FE23-4BA7-8F32-A9CDFAC2B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2757" y="6003482"/>
            <a:ext cx="2667005" cy="646177"/>
          </a:xfrm>
          <a:prstGeom prst="rect">
            <a:avLst/>
          </a:prstGeom>
        </p:spPr>
      </p:pic>
      <p:pic>
        <p:nvPicPr>
          <p:cNvPr id="2" name="Image 1">
            <a:extLst>
              <a:ext uri="{FF2B5EF4-FFF2-40B4-BE49-F238E27FC236}">
                <a16:creationId xmlns:a16="http://schemas.microsoft.com/office/drawing/2014/main" id="{EA089136-FDFF-4D65-9646-FAD40E0087CE}"/>
              </a:ext>
            </a:extLst>
          </p:cNvPr>
          <p:cNvPicPr>
            <a:picLocks noChangeAspect="1"/>
          </p:cNvPicPr>
          <p:nvPr/>
        </p:nvPicPr>
        <p:blipFill rotWithShape="1">
          <a:blip r:embed="rId5"/>
          <a:srcRect t="46617"/>
          <a:stretch/>
        </p:blipFill>
        <p:spPr>
          <a:xfrm>
            <a:off x="2555776" y="1612322"/>
            <a:ext cx="8876545" cy="2580853"/>
          </a:xfrm>
          <a:prstGeom prst="rect">
            <a:avLst/>
          </a:prstGeom>
        </p:spPr>
      </p:pic>
      <p:pic>
        <p:nvPicPr>
          <p:cNvPr id="10" name="Image 9">
            <a:extLst>
              <a:ext uri="{FF2B5EF4-FFF2-40B4-BE49-F238E27FC236}">
                <a16:creationId xmlns:a16="http://schemas.microsoft.com/office/drawing/2014/main" id="{A929C200-44A6-4524-AF89-BD4F7C890FB0}"/>
              </a:ext>
            </a:extLst>
          </p:cNvPr>
          <p:cNvPicPr>
            <a:picLocks noChangeAspect="1"/>
          </p:cNvPicPr>
          <p:nvPr/>
        </p:nvPicPr>
        <p:blipFill>
          <a:blip r:embed="rId6"/>
          <a:stretch>
            <a:fillRect/>
          </a:stretch>
        </p:blipFill>
        <p:spPr>
          <a:xfrm>
            <a:off x="2702757" y="2020833"/>
            <a:ext cx="1420491" cy="1536325"/>
          </a:xfrm>
          <a:prstGeom prst="rect">
            <a:avLst/>
          </a:prstGeom>
        </p:spPr>
      </p:pic>
    </p:spTree>
    <p:extLst>
      <p:ext uri="{BB962C8B-B14F-4D97-AF65-F5344CB8AC3E}">
        <p14:creationId xmlns:p14="http://schemas.microsoft.com/office/powerpoint/2010/main" val="21275066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5426</TotalTime>
  <Words>3146</Words>
  <Application>Microsoft Office PowerPoint</Application>
  <PresentationFormat>Grand écran</PresentationFormat>
  <Paragraphs>341</Paragraphs>
  <Slides>23</Slides>
  <Notes>12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Arial</vt:lpstr>
      <vt:lpstr>Arial Rounded MT Bold</vt:lpstr>
      <vt:lpstr>Calibri</vt:lpstr>
      <vt:lpstr>Calibri Light</vt:lpstr>
      <vt:lpstr>Franklin Gothic Book</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Une nouvelle convention de partenariat avec la CCI ALGER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Estelle Duflot</cp:lastModifiedBy>
  <cp:revision>210</cp:revision>
  <cp:lastPrinted>2021-02-16T09:02:23Z</cp:lastPrinted>
  <dcterms:created xsi:type="dcterms:W3CDTF">2020-05-13T15:41:39Z</dcterms:created>
  <dcterms:modified xsi:type="dcterms:W3CDTF">2021-12-14T17:09:28Z</dcterms:modified>
</cp:coreProperties>
</file>