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14"/>
  </p:notesMasterIdLst>
  <p:sldIdLst>
    <p:sldId id="268" r:id="rId3"/>
    <p:sldId id="256" r:id="rId4"/>
    <p:sldId id="258" r:id="rId5"/>
    <p:sldId id="259" r:id="rId6"/>
    <p:sldId id="261" r:id="rId7"/>
    <p:sldId id="270" r:id="rId8"/>
    <p:sldId id="263" r:id="rId9"/>
    <p:sldId id="271" r:id="rId10"/>
    <p:sldId id="265" r:id="rId11"/>
    <p:sldId id="267" r:id="rId12"/>
    <p:sldId id="269" r:id="rId13"/>
  </p:sldIdLst>
  <p:sldSz cx="12192000" cy="6858000"/>
  <p:notesSz cx="6799263" cy="9929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E8E8"/>
    <a:srgbClr val="FFFFFF"/>
    <a:srgbClr val="00447B"/>
    <a:srgbClr val="ED154E"/>
    <a:srgbClr val="42739E"/>
    <a:srgbClr val="3A3A3A"/>
    <a:srgbClr val="00447A"/>
    <a:srgbClr val="C6C7C9"/>
    <a:srgbClr val="8FC799"/>
    <a:srgbClr val="87AA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85"/>
    <p:restoredTop sz="94636"/>
  </p:normalViewPr>
  <p:slideViewPr>
    <p:cSldViewPr snapToGrid="0" snapToObjects="1">
      <p:cViewPr varScale="1">
        <p:scale>
          <a:sx n="79" d="100"/>
          <a:sy n="79" d="100"/>
        </p:scale>
        <p:origin x="82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07831835-DB39-4637-8333-62CEAA872C54}" type="datetimeFigureOut">
              <a:rPr lang="fr-FR" smtClean="0"/>
              <a:t>12/01/2022</a:t>
            </a:fld>
            <a:endParaRPr lang="fr-FR"/>
          </a:p>
        </p:txBody>
      </p:sp>
      <p:sp>
        <p:nvSpPr>
          <p:cNvPr id="4" name="Espace réservé de l'image des diapositives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1D89CDB8-214E-4A37-BCD2-C00BA8CC8F83}" type="slidenum">
              <a:rPr lang="fr-FR" smtClean="0"/>
              <a:t>‹N°›</a:t>
            </a:fld>
            <a:endParaRPr lang="fr-FR"/>
          </a:p>
        </p:txBody>
      </p:sp>
    </p:spTree>
    <p:extLst>
      <p:ext uri="{BB962C8B-B14F-4D97-AF65-F5344CB8AC3E}">
        <p14:creationId xmlns:p14="http://schemas.microsoft.com/office/powerpoint/2010/main" val="158738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D89CDB8-214E-4A37-BCD2-C00BA8CC8F83}" type="slidenum">
              <a:rPr lang="fr-FR" smtClean="0"/>
              <a:t>2</a:t>
            </a:fld>
            <a:endParaRPr lang="fr-FR"/>
          </a:p>
        </p:txBody>
      </p:sp>
    </p:spTree>
    <p:extLst>
      <p:ext uri="{BB962C8B-B14F-4D97-AF65-F5344CB8AC3E}">
        <p14:creationId xmlns:p14="http://schemas.microsoft.com/office/powerpoint/2010/main" val="39050491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89E0FB2-C8BA-1F4A-A659-5669A080F6C0}"/>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43FCD809-2EAE-EC43-AE23-B59FEA3B0A3E}"/>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CE5BDA1A-BB67-4C4C-9D85-8C706120820E}"/>
              </a:ext>
            </a:extLst>
          </p:cNvPr>
          <p:cNvSpPr>
            <a:spLocks noGrp="1"/>
          </p:cNvSpPr>
          <p:nvPr>
            <p:ph type="dt" sz="half" idx="10"/>
          </p:nvPr>
        </p:nvSpPr>
        <p:spPr>
          <a:xfrm>
            <a:off x="838200" y="6356350"/>
            <a:ext cx="2743200" cy="365125"/>
          </a:xfrm>
          <a:prstGeom prst="rect">
            <a:avLst/>
          </a:prstGeom>
        </p:spPr>
        <p:txBody>
          <a:bodyPr/>
          <a:lstStyle/>
          <a:p>
            <a:fld id="{B4E240F4-971E-E446-BC68-07035B8F635E}" type="datetimeFigureOut">
              <a:rPr lang="fr-FR" smtClean="0"/>
              <a:t>12/01/2022</a:t>
            </a:fld>
            <a:endParaRPr lang="fr-FR"/>
          </a:p>
        </p:txBody>
      </p:sp>
      <p:sp>
        <p:nvSpPr>
          <p:cNvPr id="5" name="Espace réservé du pied de page 4">
            <a:extLst>
              <a:ext uri="{FF2B5EF4-FFF2-40B4-BE49-F238E27FC236}">
                <a16:creationId xmlns:a16="http://schemas.microsoft.com/office/drawing/2014/main" id="{A09BDC0F-51C4-BA48-A5C0-659BF52D48F6}"/>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6" name="Espace réservé du numéro de diapositive 5">
            <a:extLst>
              <a:ext uri="{FF2B5EF4-FFF2-40B4-BE49-F238E27FC236}">
                <a16:creationId xmlns:a16="http://schemas.microsoft.com/office/drawing/2014/main" id="{E8DEF7AE-8286-5644-9A11-CB4D05CE82F3}"/>
              </a:ext>
            </a:extLst>
          </p:cNvPr>
          <p:cNvSpPr>
            <a:spLocks noGrp="1"/>
          </p:cNvSpPr>
          <p:nvPr>
            <p:ph type="sldNum" sz="quarter" idx="12"/>
          </p:nvPr>
        </p:nvSpPr>
        <p:spPr>
          <a:xfrm>
            <a:off x="8610600" y="6356350"/>
            <a:ext cx="2743200" cy="365125"/>
          </a:xfrm>
          <a:prstGeom prst="rect">
            <a:avLst/>
          </a:prstGeom>
        </p:spPr>
        <p:txBody>
          <a:bodyPr/>
          <a:lstStyle/>
          <a:p>
            <a:fld id="{081C4578-DF18-434A-A002-FDBFC069E828}" type="slidenum">
              <a:rPr lang="fr-FR" smtClean="0"/>
              <a:t>‹N°›</a:t>
            </a:fld>
            <a:endParaRPr lang="fr-FR"/>
          </a:p>
        </p:txBody>
      </p:sp>
    </p:spTree>
    <p:extLst>
      <p:ext uri="{BB962C8B-B14F-4D97-AF65-F5344CB8AC3E}">
        <p14:creationId xmlns:p14="http://schemas.microsoft.com/office/powerpoint/2010/main" val="24032794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4463D2-3CCB-924F-B93F-8F7EA6BD358C}"/>
              </a:ext>
            </a:extLst>
          </p:cNvPr>
          <p:cNvSpPr>
            <a:spLocks noGrp="1"/>
          </p:cNvSpPr>
          <p:nvPr>
            <p:ph type="title"/>
          </p:nvPr>
        </p:nvSpPr>
        <p:spPr>
          <a:xfrm>
            <a:off x="838200" y="365125"/>
            <a:ext cx="10515600" cy="1325563"/>
          </a:xfrm>
          <a:prstGeom prst="rect">
            <a:avLst/>
          </a:prstGeom>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086DC995-1A77-C349-9E8E-8816ABA6FF2D}"/>
              </a:ext>
            </a:extLst>
          </p:cNvPr>
          <p:cNvSpPr>
            <a:spLocks noGrp="1"/>
          </p:cNvSpPr>
          <p:nvPr>
            <p:ph type="body" orient="vert" idx="1"/>
          </p:nvPr>
        </p:nvSpPr>
        <p:spPr>
          <a:xfrm>
            <a:off x="838200" y="1825625"/>
            <a:ext cx="10515600" cy="4351338"/>
          </a:xfrm>
          <a:prstGeom prst="rect">
            <a:avLst/>
          </a:prstGeo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96C9F5E-EE26-7E44-82CD-39ADEE518135}"/>
              </a:ext>
            </a:extLst>
          </p:cNvPr>
          <p:cNvSpPr>
            <a:spLocks noGrp="1"/>
          </p:cNvSpPr>
          <p:nvPr>
            <p:ph type="dt" sz="half" idx="10"/>
          </p:nvPr>
        </p:nvSpPr>
        <p:spPr>
          <a:xfrm>
            <a:off x="838200" y="6356350"/>
            <a:ext cx="2743200" cy="365125"/>
          </a:xfrm>
          <a:prstGeom prst="rect">
            <a:avLst/>
          </a:prstGeom>
        </p:spPr>
        <p:txBody>
          <a:bodyPr/>
          <a:lstStyle/>
          <a:p>
            <a:fld id="{B4E240F4-971E-E446-BC68-07035B8F635E}" type="datetimeFigureOut">
              <a:rPr lang="fr-FR" smtClean="0"/>
              <a:t>12/01/2022</a:t>
            </a:fld>
            <a:endParaRPr lang="fr-FR"/>
          </a:p>
        </p:txBody>
      </p:sp>
      <p:sp>
        <p:nvSpPr>
          <p:cNvPr id="5" name="Espace réservé du pied de page 4">
            <a:extLst>
              <a:ext uri="{FF2B5EF4-FFF2-40B4-BE49-F238E27FC236}">
                <a16:creationId xmlns:a16="http://schemas.microsoft.com/office/drawing/2014/main" id="{B55A0C37-5133-E147-974E-B357452A094E}"/>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6" name="Espace réservé du numéro de diapositive 5">
            <a:extLst>
              <a:ext uri="{FF2B5EF4-FFF2-40B4-BE49-F238E27FC236}">
                <a16:creationId xmlns:a16="http://schemas.microsoft.com/office/drawing/2014/main" id="{1FC78675-9F69-734C-BE5E-F6B87952679A}"/>
              </a:ext>
            </a:extLst>
          </p:cNvPr>
          <p:cNvSpPr>
            <a:spLocks noGrp="1"/>
          </p:cNvSpPr>
          <p:nvPr>
            <p:ph type="sldNum" sz="quarter" idx="12"/>
          </p:nvPr>
        </p:nvSpPr>
        <p:spPr>
          <a:xfrm>
            <a:off x="8610600" y="6356350"/>
            <a:ext cx="2743200" cy="365125"/>
          </a:xfrm>
          <a:prstGeom prst="rect">
            <a:avLst/>
          </a:prstGeom>
        </p:spPr>
        <p:txBody>
          <a:bodyPr/>
          <a:lstStyle/>
          <a:p>
            <a:fld id="{081C4578-DF18-434A-A002-FDBFC069E828}" type="slidenum">
              <a:rPr lang="fr-FR" smtClean="0"/>
              <a:t>‹N°›</a:t>
            </a:fld>
            <a:endParaRPr lang="fr-FR"/>
          </a:p>
        </p:txBody>
      </p:sp>
    </p:spTree>
    <p:extLst>
      <p:ext uri="{BB962C8B-B14F-4D97-AF65-F5344CB8AC3E}">
        <p14:creationId xmlns:p14="http://schemas.microsoft.com/office/powerpoint/2010/main" val="784059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F94C8261-395D-294C-A6BD-03EAC33EF733}"/>
              </a:ext>
            </a:extLst>
          </p:cNvPr>
          <p:cNvSpPr>
            <a:spLocks noGrp="1"/>
          </p:cNvSpPr>
          <p:nvPr>
            <p:ph type="title" orient="vert"/>
          </p:nvPr>
        </p:nvSpPr>
        <p:spPr>
          <a:xfrm>
            <a:off x="8724900" y="365125"/>
            <a:ext cx="2628900" cy="5811838"/>
          </a:xfrm>
          <a:prstGeom prst="rect">
            <a:avLst/>
          </a:prstGeo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6997FCFB-0B9D-4646-8990-53980CA20E50}"/>
              </a:ext>
            </a:extLst>
          </p:cNvPr>
          <p:cNvSpPr>
            <a:spLocks noGrp="1"/>
          </p:cNvSpPr>
          <p:nvPr>
            <p:ph type="body" orient="vert" idx="1"/>
          </p:nvPr>
        </p:nvSpPr>
        <p:spPr>
          <a:xfrm>
            <a:off x="838200" y="365125"/>
            <a:ext cx="7734300" cy="5811838"/>
          </a:xfrm>
          <a:prstGeom prst="rect">
            <a:avLst/>
          </a:prstGeo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DACCE33-9939-714F-A900-A743AC4E053B}"/>
              </a:ext>
            </a:extLst>
          </p:cNvPr>
          <p:cNvSpPr>
            <a:spLocks noGrp="1"/>
          </p:cNvSpPr>
          <p:nvPr>
            <p:ph type="dt" sz="half" idx="10"/>
          </p:nvPr>
        </p:nvSpPr>
        <p:spPr>
          <a:xfrm>
            <a:off x="838200" y="6356350"/>
            <a:ext cx="2743200" cy="365125"/>
          </a:xfrm>
          <a:prstGeom prst="rect">
            <a:avLst/>
          </a:prstGeom>
        </p:spPr>
        <p:txBody>
          <a:bodyPr/>
          <a:lstStyle/>
          <a:p>
            <a:fld id="{B4E240F4-971E-E446-BC68-07035B8F635E}" type="datetimeFigureOut">
              <a:rPr lang="fr-FR" smtClean="0"/>
              <a:t>12/01/2022</a:t>
            </a:fld>
            <a:endParaRPr lang="fr-FR"/>
          </a:p>
        </p:txBody>
      </p:sp>
      <p:sp>
        <p:nvSpPr>
          <p:cNvPr id="5" name="Espace réservé du pied de page 4">
            <a:extLst>
              <a:ext uri="{FF2B5EF4-FFF2-40B4-BE49-F238E27FC236}">
                <a16:creationId xmlns:a16="http://schemas.microsoft.com/office/drawing/2014/main" id="{D3DF1335-2FEC-0A4A-838D-B34D9CBDADD0}"/>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6" name="Espace réservé du numéro de diapositive 5">
            <a:extLst>
              <a:ext uri="{FF2B5EF4-FFF2-40B4-BE49-F238E27FC236}">
                <a16:creationId xmlns:a16="http://schemas.microsoft.com/office/drawing/2014/main" id="{2C4042CA-A26B-8848-9EF4-7B364551E343}"/>
              </a:ext>
            </a:extLst>
          </p:cNvPr>
          <p:cNvSpPr>
            <a:spLocks noGrp="1"/>
          </p:cNvSpPr>
          <p:nvPr>
            <p:ph type="sldNum" sz="quarter" idx="12"/>
          </p:nvPr>
        </p:nvSpPr>
        <p:spPr>
          <a:xfrm>
            <a:off x="8610600" y="6356350"/>
            <a:ext cx="2743200" cy="365125"/>
          </a:xfrm>
          <a:prstGeom prst="rect">
            <a:avLst/>
          </a:prstGeom>
        </p:spPr>
        <p:txBody>
          <a:bodyPr/>
          <a:lstStyle/>
          <a:p>
            <a:fld id="{081C4578-DF18-434A-A002-FDBFC069E828}" type="slidenum">
              <a:rPr lang="fr-FR" smtClean="0"/>
              <a:t>‹N°›</a:t>
            </a:fld>
            <a:endParaRPr lang="fr-FR"/>
          </a:p>
        </p:txBody>
      </p:sp>
    </p:spTree>
    <p:extLst>
      <p:ext uri="{BB962C8B-B14F-4D97-AF65-F5344CB8AC3E}">
        <p14:creationId xmlns:p14="http://schemas.microsoft.com/office/powerpoint/2010/main" val="18300407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EC3681F-64E9-5447-AEE5-3FE654F902F6}"/>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114C20CE-7392-3040-8C21-A44B333BED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C4C63797-0490-A944-BDAD-3E78FE000299}"/>
              </a:ext>
            </a:extLst>
          </p:cNvPr>
          <p:cNvSpPr>
            <a:spLocks noGrp="1"/>
          </p:cNvSpPr>
          <p:nvPr>
            <p:ph type="dt" sz="half" idx="10"/>
          </p:nvPr>
        </p:nvSpPr>
        <p:spPr/>
        <p:txBody>
          <a:bodyPr/>
          <a:lstStyle/>
          <a:p>
            <a:fld id="{C0DB8B68-8FC0-ED4C-A809-7D4F78C2C150}" type="datetimeFigureOut">
              <a:rPr lang="fr-FR" smtClean="0"/>
              <a:t>12/01/2022</a:t>
            </a:fld>
            <a:endParaRPr lang="fr-FR"/>
          </a:p>
        </p:txBody>
      </p:sp>
      <p:sp>
        <p:nvSpPr>
          <p:cNvPr id="5" name="Espace réservé du pied de page 4">
            <a:extLst>
              <a:ext uri="{FF2B5EF4-FFF2-40B4-BE49-F238E27FC236}">
                <a16:creationId xmlns:a16="http://schemas.microsoft.com/office/drawing/2014/main" id="{628465B5-5166-8244-83B9-FEFA962FF91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7A3871B-D90A-1F4F-B6D5-4176395946E1}"/>
              </a:ext>
            </a:extLst>
          </p:cNvPr>
          <p:cNvSpPr>
            <a:spLocks noGrp="1"/>
          </p:cNvSpPr>
          <p:nvPr>
            <p:ph type="sldNum" sz="quarter" idx="12"/>
          </p:nvPr>
        </p:nvSpPr>
        <p:spPr/>
        <p:txBody>
          <a:bodyPr/>
          <a:lstStyle/>
          <a:p>
            <a:fld id="{EDE5A3C5-D3E6-0E49-9717-14BB34AF1D7D}" type="slidenum">
              <a:rPr lang="fr-FR" smtClean="0"/>
              <a:t>‹N°›</a:t>
            </a:fld>
            <a:endParaRPr lang="fr-FR"/>
          </a:p>
        </p:txBody>
      </p:sp>
    </p:spTree>
    <p:extLst>
      <p:ext uri="{BB962C8B-B14F-4D97-AF65-F5344CB8AC3E}">
        <p14:creationId xmlns:p14="http://schemas.microsoft.com/office/powerpoint/2010/main" val="1659602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F77EE8-3987-A341-9740-4C7156C9CA39}"/>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9B2E3724-0A0C-604E-89A8-799E9FFDFE55}"/>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9B42BFE-6CD3-0B44-A808-E225B8F616CF}"/>
              </a:ext>
            </a:extLst>
          </p:cNvPr>
          <p:cNvSpPr>
            <a:spLocks noGrp="1"/>
          </p:cNvSpPr>
          <p:nvPr>
            <p:ph type="dt" sz="half" idx="10"/>
          </p:nvPr>
        </p:nvSpPr>
        <p:spPr/>
        <p:txBody>
          <a:bodyPr/>
          <a:lstStyle/>
          <a:p>
            <a:fld id="{C0DB8B68-8FC0-ED4C-A809-7D4F78C2C150}" type="datetimeFigureOut">
              <a:rPr lang="fr-FR" smtClean="0"/>
              <a:t>12/01/2022</a:t>
            </a:fld>
            <a:endParaRPr lang="fr-FR"/>
          </a:p>
        </p:txBody>
      </p:sp>
      <p:sp>
        <p:nvSpPr>
          <p:cNvPr id="5" name="Espace réservé du pied de page 4">
            <a:extLst>
              <a:ext uri="{FF2B5EF4-FFF2-40B4-BE49-F238E27FC236}">
                <a16:creationId xmlns:a16="http://schemas.microsoft.com/office/drawing/2014/main" id="{C60BE57F-8559-F647-B65B-1ACCF6C7EF7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0632DD1-A593-8248-A48C-74133C8C9E49}"/>
              </a:ext>
            </a:extLst>
          </p:cNvPr>
          <p:cNvSpPr>
            <a:spLocks noGrp="1"/>
          </p:cNvSpPr>
          <p:nvPr>
            <p:ph type="sldNum" sz="quarter" idx="12"/>
          </p:nvPr>
        </p:nvSpPr>
        <p:spPr/>
        <p:txBody>
          <a:bodyPr/>
          <a:lstStyle/>
          <a:p>
            <a:fld id="{EDE5A3C5-D3E6-0E49-9717-14BB34AF1D7D}" type="slidenum">
              <a:rPr lang="fr-FR" smtClean="0"/>
              <a:t>‹N°›</a:t>
            </a:fld>
            <a:endParaRPr lang="fr-FR"/>
          </a:p>
        </p:txBody>
      </p:sp>
    </p:spTree>
    <p:extLst>
      <p:ext uri="{BB962C8B-B14F-4D97-AF65-F5344CB8AC3E}">
        <p14:creationId xmlns:p14="http://schemas.microsoft.com/office/powerpoint/2010/main" val="32599285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9F54169-7A5F-5542-99C9-85396A007671}"/>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AECCDC87-B913-1D4F-860A-FC5178A777E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7029FF08-6FAF-E041-95BC-35733BEC85D3}"/>
              </a:ext>
            </a:extLst>
          </p:cNvPr>
          <p:cNvSpPr>
            <a:spLocks noGrp="1"/>
          </p:cNvSpPr>
          <p:nvPr>
            <p:ph type="dt" sz="half" idx="10"/>
          </p:nvPr>
        </p:nvSpPr>
        <p:spPr/>
        <p:txBody>
          <a:bodyPr/>
          <a:lstStyle/>
          <a:p>
            <a:fld id="{C0DB8B68-8FC0-ED4C-A809-7D4F78C2C150}" type="datetimeFigureOut">
              <a:rPr lang="fr-FR" smtClean="0"/>
              <a:t>12/01/2022</a:t>
            </a:fld>
            <a:endParaRPr lang="fr-FR"/>
          </a:p>
        </p:txBody>
      </p:sp>
      <p:sp>
        <p:nvSpPr>
          <p:cNvPr id="5" name="Espace réservé du pied de page 4">
            <a:extLst>
              <a:ext uri="{FF2B5EF4-FFF2-40B4-BE49-F238E27FC236}">
                <a16:creationId xmlns:a16="http://schemas.microsoft.com/office/drawing/2014/main" id="{F0A8A01B-7C2E-3A4E-853C-596E41EBED2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F61A83B-DD9F-EE4B-A653-9DDF0607B6C8}"/>
              </a:ext>
            </a:extLst>
          </p:cNvPr>
          <p:cNvSpPr>
            <a:spLocks noGrp="1"/>
          </p:cNvSpPr>
          <p:nvPr>
            <p:ph type="sldNum" sz="quarter" idx="12"/>
          </p:nvPr>
        </p:nvSpPr>
        <p:spPr/>
        <p:txBody>
          <a:bodyPr/>
          <a:lstStyle/>
          <a:p>
            <a:fld id="{EDE5A3C5-D3E6-0E49-9717-14BB34AF1D7D}" type="slidenum">
              <a:rPr lang="fr-FR" smtClean="0"/>
              <a:t>‹N°›</a:t>
            </a:fld>
            <a:endParaRPr lang="fr-FR"/>
          </a:p>
        </p:txBody>
      </p:sp>
    </p:spTree>
    <p:extLst>
      <p:ext uri="{BB962C8B-B14F-4D97-AF65-F5344CB8AC3E}">
        <p14:creationId xmlns:p14="http://schemas.microsoft.com/office/powerpoint/2010/main" val="18525609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AB249D-7463-884C-9A3F-445AA2C9D6EF}"/>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A2F57887-8F52-184F-9709-DF8BFFB0A0A3}"/>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3C4B10D3-B390-9642-93CD-3EC80CFA27EB}"/>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DC3EC87E-D467-E448-AA8B-D68E9CE4EC12}"/>
              </a:ext>
            </a:extLst>
          </p:cNvPr>
          <p:cNvSpPr>
            <a:spLocks noGrp="1"/>
          </p:cNvSpPr>
          <p:nvPr>
            <p:ph type="dt" sz="half" idx="10"/>
          </p:nvPr>
        </p:nvSpPr>
        <p:spPr/>
        <p:txBody>
          <a:bodyPr/>
          <a:lstStyle/>
          <a:p>
            <a:fld id="{C0DB8B68-8FC0-ED4C-A809-7D4F78C2C150}" type="datetimeFigureOut">
              <a:rPr lang="fr-FR" smtClean="0"/>
              <a:t>12/01/2022</a:t>
            </a:fld>
            <a:endParaRPr lang="fr-FR"/>
          </a:p>
        </p:txBody>
      </p:sp>
      <p:sp>
        <p:nvSpPr>
          <p:cNvPr id="6" name="Espace réservé du pied de page 5">
            <a:extLst>
              <a:ext uri="{FF2B5EF4-FFF2-40B4-BE49-F238E27FC236}">
                <a16:creationId xmlns:a16="http://schemas.microsoft.com/office/drawing/2014/main" id="{B0B9A837-B086-C44E-8C8B-DF1BE372576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8CF9A23-4CA9-B745-AB67-864D0A89ABF3}"/>
              </a:ext>
            </a:extLst>
          </p:cNvPr>
          <p:cNvSpPr>
            <a:spLocks noGrp="1"/>
          </p:cNvSpPr>
          <p:nvPr>
            <p:ph type="sldNum" sz="quarter" idx="12"/>
          </p:nvPr>
        </p:nvSpPr>
        <p:spPr/>
        <p:txBody>
          <a:bodyPr/>
          <a:lstStyle/>
          <a:p>
            <a:fld id="{EDE5A3C5-D3E6-0E49-9717-14BB34AF1D7D}" type="slidenum">
              <a:rPr lang="fr-FR" smtClean="0"/>
              <a:t>‹N°›</a:t>
            </a:fld>
            <a:endParaRPr lang="fr-FR"/>
          </a:p>
        </p:txBody>
      </p:sp>
    </p:spTree>
    <p:extLst>
      <p:ext uri="{BB962C8B-B14F-4D97-AF65-F5344CB8AC3E}">
        <p14:creationId xmlns:p14="http://schemas.microsoft.com/office/powerpoint/2010/main" val="7431313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EC8D90-56DA-924D-8589-1AA7A07C73AF}"/>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952ABFE5-0D33-FF42-B0A2-547E2E06CAB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AF823021-AAFB-8848-BC19-4EF0081F49F2}"/>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6002E04E-3217-BD4E-9BD7-FB742331ED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524B4C37-7764-AF46-A398-B92ACC52B94C}"/>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85D457B5-6BC7-484A-894F-1A25862C8C27}"/>
              </a:ext>
            </a:extLst>
          </p:cNvPr>
          <p:cNvSpPr>
            <a:spLocks noGrp="1"/>
          </p:cNvSpPr>
          <p:nvPr>
            <p:ph type="dt" sz="half" idx="10"/>
          </p:nvPr>
        </p:nvSpPr>
        <p:spPr/>
        <p:txBody>
          <a:bodyPr/>
          <a:lstStyle/>
          <a:p>
            <a:fld id="{C0DB8B68-8FC0-ED4C-A809-7D4F78C2C150}" type="datetimeFigureOut">
              <a:rPr lang="fr-FR" smtClean="0"/>
              <a:t>12/01/2022</a:t>
            </a:fld>
            <a:endParaRPr lang="fr-FR"/>
          </a:p>
        </p:txBody>
      </p:sp>
      <p:sp>
        <p:nvSpPr>
          <p:cNvPr id="8" name="Espace réservé du pied de page 7">
            <a:extLst>
              <a:ext uri="{FF2B5EF4-FFF2-40B4-BE49-F238E27FC236}">
                <a16:creationId xmlns:a16="http://schemas.microsoft.com/office/drawing/2014/main" id="{B3E9DEC5-06AD-B140-A33D-42C24C471E2B}"/>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C0E8CD6E-FA4E-2E44-8A65-CBB33C0E0C14}"/>
              </a:ext>
            </a:extLst>
          </p:cNvPr>
          <p:cNvSpPr>
            <a:spLocks noGrp="1"/>
          </p:cNvSpPr>
          <p:nvPr>
            <p:ph type="sldNum" sz="quarter" idx="12"/>
          </p:nvPr>
        </p:nvSpPr>
        <p:spPr/>
        <p:txBody>
          <a:bodyPr/>
          <a:lstStyle/>
          <a:p>
            <a:fld id="{EDE5A3C5-D3E6-0E49-9717-14BB34AF1D7D}" type="slidenum">
              <a:rPr lang="fr-FR" smtClean="0"/>
              <a:t>‹N°›</a:t>
            </a:fld>
            <a:endParaRPr lang="fr-FR"/>
          </a:p>
        </p:txBody>
      </p:sp>
    </p:spTree>
    <p:extLst>
      <p:ext uri="{BB962C8B-B14F-4D97-AF65-F5344CB8AC3E}">
        <p14:creationId xmlns:p14="http://schemas.microsoft.com/office/powerpoint/2010/main" val="5815024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3BF218-A7DB-094D-8D3D-1A626AEE3D03}"/>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457FBD12-B91A-C74E-8534-05F5906FADEB}"/>
              </a:ext>
            </a:extLst>
          </p:cNvPr>
          <p:cNvSpPr>
            <a:spLocks noGrp="1"/>
          </p:cNvSpPr>
          <p:nvPr>
            <p:ph type="dt" sz="half" idx="10"/>
          </p:nvPr>
        </p:nvSpPr>
        <p:spPr/>
        <p:txBody>
          <a:bodyPr/>
          <a:lstStyle/>
          <a:p>
            <a:fld id="{C0DB8B68-8FC0-ED4C-A809-7D4F78C2C150}" type="datetimeFigureOut">
              <a:rPr lang="fr-FR" smtClean="0"/>
              <a:t>12/01/2022</a:t>
            </a:fld>
            <a:endParaRPr lang="fr-FR"/>
          </a:p>
        </p:txBody>
      </p:sp>
      <p:sp>
        <p:nvSpPr>
          <p:cNvPr id="4" name="Espace réservé du pied de page 3">
            <a:extLst>
              <a:ext uri="{FF2B5EF4-FFF2-40B4-BE49-F238E27FC236}">
                <a16:creationId xmlns:a16="http://schemas.microsoft.com/office/drawing/2014/main" id="{39B26125-4F51-184B-80A9-795BADA77E81}"/>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42A9891D-5509-1D46-9C0B-15CE4C19EB46}"/>
              </a:ext>
            </a:extLst>
          </p:cNvPr>
          <p:cNvSpPr>
            <a:spLocks noGrp="1"/>
          </p:cNvSpPr>
          <p:nvPr>
            <p:ph type="sldNum" sz="quarter" idx="12"/>
          </p:nvPr>
        </p:nvSpPr>
        <p:spPr/>
        <p:txBody>
          <a:bodyPr/>
          <a:lstStyle/>
          <a:p>
            <a:fld id="{EDE5A3C5-D3E6-0E49-9717-14BB34AF1D7D}" type="slidenum">
              <a:rPr lang="fr-FR" smtClean="0"/>
              <a:t>‹N°›</a:t>
            </a:fld>
            <a:endParaRPr lang="fr-FR"/>
          </a:p>
        </p:txBody>
      </p:sp>
    </p:spTree>
    <p:extLst>
      <p:ext uri="{BB962C8B-B14F-4D97-AF65-F5344CB8AC3E}">
        <p14:creationId xmlns:p14="http://schemas.microsoft.com/office/powerpoint/2010/main" val="5619589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11FEE1B6-AAA1-FF44-9DCB-C48B586C4F6F}"/>
              </a:ext>
            </a:extLst>
          </p:cNvPr>
          <p:cNvSpPr>
            <a:spLocks noGrp="1"/>
          </p:cNvSpPr>
          <p:nvPr>
            <p:ph type="dt" sz="half" idx="10"/>
          </p:nvPr>
        </p:nvSpPr>
        <p:spPr/>
        <p:txBody>
          <a:bodyPr/>
          <a:lstStyle/>
          <a:p>
            <a:fld id="{C0DB8B68-8FC0-ED4C-A809-7D4F78C2C150}" type="datetimeFigureOut">
              <a:rPr lang="fr-FR" smtClean="0"/>
              <a:t>12/01/2022</a:t>
            </a:fld>
            <a:endParaRPr lang="fr-FR"/>
          </a:p>
        </p:txBody>
      </p:sp>
      <p:sp>
        <p:nvSpPr>
          <p:cNvPr id="3" name="Espace réservé du pied de page 2">
            <a:extLst>
              <a:ext uri="{FF2B5EF4-FFF2-40B4-BE49-F238E27FC236}">
                <a16:creationId xmlns:a16="http://schemas.microsoft.com/office/drawing/2014/main" id="{D27F5C82-8556-E24E-92E6-D4A3104395E2}"/>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7CCA1B94-970D-964A-AEA0-5D98C53A6C88}"/>
              </a:ext>
            </a:extLst>
          </p:cNvPr>
          <p:cNvSpPr>
            <a:spLocks noGrp="1"/>
          </p:cNvSpPr>
          <p:nvPr>
            <p:ph type="sldNum" sz="quarter" idx="12"/>
          </p:nvPr>
        </p:nvSpPr>
        <p:spPr/>
        <p:txBody>
          <a:bodyPr/>
          <a:lstStyle/>
          <a:p>
            <a:fld id="{EDE5A3C5-D3E6-0E49-9717-14BB34AF1D7D}" type="slidenum">
              <a:rPr lang="fr-FR" smtClean="0"/>
              <a:t>‹N°›</a:t>
            </a:fld>
            <a:endParaRPr lang="fr-FR"/>
          </a:p>
        </p:txBody>
      </p:sp>
    </p:spTree>
    <p:extLst>
      <p:ext uri="{BB962C8B-B14F-4D97-AF65-F5344CB8AC3E}">
        <p14:creationId xmlns:p14="http://schemas.microsoft.com/office/powerpoint/2010/main" val="21865245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F8546F-B1C1-D44F-8AEE-82F41E888F5A}"/>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4AD1F93A-CAE2-D546-B9BF-F71813D51AD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1BEAD4A6-B335-7247-A9E8-9EB9C7B080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755411E7-66AB-A44F-8559-DF45A046D3B3}"/>
              </a:ext>
            </a:extLst>
          </p:cNvPr>
          <p:cNvSpPr>
            <a:spLocks noGrp="1"/>
          </p:cNvSpPr>
          <p:nvPr>
            <p:ph type="dt" sz="half" idx="10"/>
          </p:nvPr>
        </p:nvSpPr>
        <p:spPr/>
        <p:txBody>
          <a:bodyPr/>
          <a:lstStyle/>
          <a:p>
            <a:fld id="{C0DB8B68-8FC0-ED4C-A809-7D4F78C2C150}" type="datetimeFigureOut">
              <a:rPr lang="fr-FR" smtClean="0"/>
              <a:t>12/01/2022</a:t>
            </a:fld>
            <a:endParaRPr lang="fr-FR"/>
          </a:p>
        </p:txBody>
      </p:sp>
      <p:sp>
        <p:nvSpPr>
          <p:cNvPr id="6" name="Espace réservé du pied de page 5">
            <a:extLst>
              <a:ext uri="{FF2B5EF4-FFF2-40B4-BE49-F238E27FC236}">
                <a16:creationId xmlns:a16="http://schemas.microsoft.com/office/drawing/2014/main" id="{1EE2BC7A-EC07-FE44-AC27-4686BB7CF18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01290BFA-5F2A-0441-A980-6F06C8F153A9}"/>
              </a:ext>
            </a:extLst>
          </p:cNvPr>
          <p:cNvSpPr>
            <a:spLocks noGrp="1"/>
          </p:cNvSpPr>
          <p:nvPr>
            <p:ph type="sldNum" sz="quarter" idx="12"/>
          </p:nvPr>
        </p:nvSpPr>
        <p:spPr/>
        <p:txBody>
          <a:bodyPr/>
          <a:lstStyle/>
          <a:p>
            <a:fld id="{EDE5A3C5-D3E6-0E49-9717-14BB34AF1D7D}" type="slidenum">
              <a:rPr lang="fr-FR" smtClean="0"/>
              <a:t>‹N°›</a:t>
            </a:fld>
            <a:endParaRPr lang="fr-FR"/>
          </a:p>
        </p:txBody>
      </p:sp>
    </p:spTree>
    <p:extLst>
      <p:ext uri="{BB962C8B-B14F-4D97-AF65-F5344CB8AC3E}">
        <p14:creationId xmlns:p14="http://schemas.microsoft.com/office/powerpoint/2010/main" val="1038541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24A713-A09F-AA40-8D19-22084E47D937}"/>
              </a:ext>
            </a:extLst>
          </p:cNvPr>
          <p:cNvSpPr>
            <a:spLocks noGrp="1"/>
          </p:cNvSpPr>
          <p:nvPr>
            <p:ph type="title"/>
          </p:nvPr>
        </p:nvSpPr>
        <p:spPr>
          <a:xfrm>
            <a:off x="838200" y="365125"/>
            <a:ext cx="10515600" cy="1325563"/>
          </a:xfrm>
          <a:prstGeom prst="rect">
            <a:avLst/>
          </a:prstGeom>
        </p:spPr>
        <p:txBody>
          <a:bodyPr/>
          <a:lstStyle/>
          <a:p>
            <a:r>
              <a:rPr lang="fr-FR"/>
              <a:t>Modifiez le style du titre</a:t>
            </a:r>
          </a:p>
        </p:txBody>
      </p:sp>
      <p:sp>
        <p:nvSpPr>
          <p:cNvPr id="3" name="Espace réservé du contenu 2">
            <a:extLst>
              <a:ext uri="{FF2B5EF4-FFF2-40B4-BE49-F238E27FC236}">
                <a16:creationId xmlns:a16="http://schemas.microsoft.com/office/drawing/2014/main" id="{F285FC23-4D08-8D4A-939B-06A0812B7EC1}"/>
              </a:ext>
            </a:extLst>
          </p:cNvPr>
          <p:cNvSpPr>
            <a:spLocks noGrp="1"/>
          </p:cNvSpPr>
          <p:nvPr>
            <p:ph idx="1"/>
          </p:nvPr>
        </p:nvSpPr>
        <p:spPr>
          <a:xfrm>
            <a:off x="838200" y="1825625"/>
            <a:ext cx="10515600" cy="4351338"/>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5B1BA16-4B89-9244-A6E5-35A5ED334869}"/>
              </a:ext>
            </a:extLst>
          </p:cNvPr>
          <p:cNvSpPr>
            <a:spLocks noGrp="1"/>
          </p:cNvSpPr>
          <p:nvPr>
            <p:ph type="dt" sz="half" idx="10"/>
          </p:nvPr>
        </p:nvSpPr>
        <p:spPr>
          <a:xfrm>
            <a:off x="838200" y="6356350"/>
            <a:ext cx="2743200" cy="365125"/>
          </a:xfrm>
          <a:prstGeom prst="rect">
            <a:avLst/>
          </a:prstGeom>
        </p:spPr>
        <p:txBody>
          <a:bodyPr/>
          <a:lstStyle/>
          <a:p>
            <a:fld id="{B4E240F4-971E-E446-BC68-07035B8F635E}" type="datetimeFigureOut">
              <a:rPr lang="fr-FR" smtClean="0"/>
              <a:t>12/01/2022</a:t>
            </a:fld>
            <a:endParaRPr lang="fr-FR"/>
          </a:p>
        </p:txBody>
      </p:sp>
      <p:sp>
        <p:nvSpPr>
          <p:cNvPr id="5" name="Espace réservé du pied de page 4">
            <a:extLst>
              <a:ext uri="{FF2B5EF4-FFF2-40B4-BE49-F238E27FC236}">
                <a16:creationId xmlns:a16="http://schemas.microsoft.com/office/drawing/2014/main" id="{60484687-C154-D449-A5DB-79B35744A568}"/>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6" name="Espace réservé du numéro de diapositive 5">
            <a:extLst>
              <a:ext uri="{FF2B5EF4-FFF2-40B4-BE49-F238E27FC236}">
                <a16:creationId xmlns:a16="http://schemas.microsoft.com/office/drawing/2014/main" id="{B5EBA3CD-9A61-7B4A-88E4-E0F31A274794}"/>
              </a:ext>
            </a:extLst>
          </p:cNvPr>
          <p:cNvSpPr>
            <a:spLocks noGrp="1"/>
          </p:cNvSpPr>
          <p:nvPr>
            <p:ph type="sldNum" sz="quarter" idx="12"/>
          </p:nvPr>
        </p:nvSpPr>
        <p:spPr>
          <a:xfrm>
            <a:off x="8610600" y="6356350"/>
            <a:ext cx="2743200" cy="365125"/>
          </a:xfrm>
          <a:prstGeom prst="rect">
            <a:avLst/>
          </a:prstGeom>
        </p:spPr>
        <p:txBody>
          <a:bodyPr/>
          <a:lstStyle/>
          <a:p>
            <a:fld id="{081C4578-DF18-434A-A002-FDBFC069E828}" type="slidenum">
              <a:rPr lang="fr-FR" smtClean="0"/>
              <a:t>‹N°›</a:t>
            </a:fld>
            <a:endParaRPr lang="fr-FR"/>
          </a:p>
        </p:txBody>
      </p:sp>
    </p:spTree>
    <p:extLst>
      <p:ext uri="{BB962C8B-B14F-4D97-AF65-F5344CB8AC3E}">
        <p14:creationId xmlns:p14="http://schemas.microsoft.com/office/powerpoint/2010/main" val="10589920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D416027-EF60-B84D-A524-4B37D2F6458A}"/>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A6252DB0-33B2-2043-8A46-71418E65CD0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3607E71D-0FF0-DD43-9E39-5E9943627D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2D136D8-A1D4-9548-836E-D51487418692}"/>
              </a:ext>
            </a:extLst>
          </p:cNvPr>
          <p:cNvSpPr>
            <a:spLocks noGrp="1"/>
          </p:cNvSpPr>
          <p:nvPr>
            <p:ph type="dt" sz="half" idx="10"/>
          </p:nvPr>
        </p:nvSpPr>
        <p:spPr/>
        <p:txBody>
          <a:bodyPr/>
          <a:lstStyle/>
          <a:p>
            <a:fld id="{C0DB8B68-8FC0-ED4C-A809-7D4F78C2C150}" type="datetimeFigureOut">
              <a:rPr lang="fr-FR" smtClean="0"/>
              <a:t>12/01/2022</a:t>
            </a:fld>
            <a:endParaRPr lang="fr-FR"/>
          </a:p>
        </p:txBody>
      </p:sp>
      <p:sp>
        <p:nvSpPr>
          <p:cNvPr id="6" name="Espace réservé du pied de page 5">
            <a:extLst>
              <a:ext uri="{FF2B5EF4-FFF2-40B4-BE49-F238E27FC236}">
                <a16:creationId xmlns:a16="http://schemas.microsoft.com/office/drawing/2014/main" id="{F0AA6DB5-F896-054D-A5CC-6CDFB7F6218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927220BD-D31A-E74D-A549-C2DF5235597F}"/>
              </a:ext>
            </a:extLst>
          </p:cNvPr>
          <p:cNvSpPr>
            <a:spLocks noGrp="1"/>
          </p:cNvSpPr>
          <p:nvPr>
            <p:ph type="sldNum" sz="quarter" idx="12"/>
          </p:nvPr>
        </p:nvSpPr>
        <p:spPr/>
        <p:txBody>
          <a:bodyPr/>
          <a:lstStyle/>
          <a:p>
            <a:fld id="{EDE5A3C5-D3E6-0E49-9717-14BB34AF1D7D}" type="slidenum">
              <a:rPr lang="fr-FR" smtClean="0"/>
              <a:t>‹N°›</a:t>
            </a:fld>
            <a:endParaRPr lang="fr-FR"/>
          </a:p>
        </p:txBody>
      </p:sp>
    </p:spTree>
    <p:extLst>
      <p:ext uri="{BB962C8B-B14F-4D97-AF65-F5344CB8AC3E}">
        <p14:creationId xmlns:p14="http://schemas.microsoft.com/office/powerpoint/2010/main" val="26326133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B0EB0A-DBC3-DD4F-91B8-DD8660197496}"/>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65EA531D-057D-3247-AEC0-8F4F2793AF1C}"/>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81AF82A-D66C-4349-BB03-5EA3F5537716}"/>
              </a:ext>
            </a:extLst>
          </p:cNvPr>
          <p:cNvSpPr>
            <a:spLocks noGrp="1"/>
          </p:cNvSpPr>
          <p:nvPr>
            <p:ph type="dt" sz="half" idx="10"/>
          </p:nvPr>
        </p:nvSpPr>
        <p:spPr/>
        <p:txBody>
          <a:bodyPr/>
          <a:lstStyle/>
          <a:p>
            <a:fld id="{C0DB8B68-8FC0-ED4C-A809-7D4F78C2C150}" type="datetimeFigureOut">
              <a:rPr lang="fr-FR" smtClean="0"/>
              <a:t>12/01/2022</a:t>
            </a:fld>
            <a:endParaRPr lang="fr-FR"/>
          </a:p>
        </p:txBody>
      </p:sp>
      <p:sp>
        <p:nvSpPr>
          <p:cNvPr id="5" name="Espace réservé du pied de page 4">
            <a:extLst>
              <a:ext uri="{FF2B5EF4-FFF2-40B4-BE49-F238E27FC236}">
                <a16:creationId xmlns:a16="http://schemas.microsoft.com/office/drawing/2014/main" id="{2C3F9F51-2BAF-1845-88C0-1DCE53466D1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C9F0440-4C8D-A845-A94C-1827A5AFC9A9}"/>
              </a:ext>
            </a:extLst>
          </p:cNvPr>
          <p:cNvSpPr>
            <a:spLocks noGrp="1"/>
          </p:cNvSpPr>
          <p:nvPr>
            <p:ph type="sldNum" sz="quarter" idx="12"/>
          </p:nvPr>
        </p:nvSpPr>
        <p:spPr/>
        <p:txBody>
          <a:bodyPr/>
          <a:lstStyle/>
          <a:p>
            <a:fld id="{EDE5A3C5-D3E6-0E49-9717-14BB34AF1D7D}" type="slidenum">
              <a:rPr lang="fr-FR" smtClean="0"/>
              <a:t>‹N°›</a:t>
            </a:fld>
            <a:endParaRPr lang="fr-FR"/>
          </a:p>
        </p:txBody>
      </p:sp>
    </p:spTree>
    <p:extLst>
      <p:ext uri="{BB962C8B-B14F-4D97-AF65-F5344CB8AC3E}">
        <p14:creationId xmlns:p14="http://schemas.microsoft.com/office/powerpoint/2010/main" val="21209291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6442BBFA-77EE-3148-8A41-FFA2410D31DE}"/>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F76F2B08-3C43-B24B-AF54-173EBDAD5E9E}"/>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A16B98A-6B28-E842-9956-B29DEE1E727E}"/>
              </a:ext>
            </a:extLst>
          </p:cNvPr>
          <p:cNvSpPr>
            <a:spLocks noGrp="1"/>
          </p:cNvSpPr>
          <p:nvPr>
            <p:ph type="dt" sz="half" idx="10"/>
          </p:nvPr>
        </p:nvSpPr>
        <p:spPr/>
        <p:txBody>
          <a:bodyPr/>
          <a:lstStyle/>
          <a:p>
            <a:fld id="{C0DB8B68-8FC0-ED4C-A809-7D4F78C2C150}" type="datetimeFigureOut">
              <a:rPr lang="fr-FR" smtClean="0"/>
              <a:t>12/01/2022</a:t>
            </a:fld>
            <a:endParaRPr lang="fr-FR"/>
          </a:p>
        </p:txBody>
      </p:sp>
      <p:sp>
        <p:nvSpPr>
          <p:cNvPr id="5" name="Espace réservé du pied de page 4">
            <a:extLst>
              <a:ext uri="{FF2B5EF4-FFF2-40B4-BE49-F238E27FC236}">
                <a16:creationId xmlns:a16="http://schemas.microsoft.com/office/drawing/2014/main" id="{F4678026-8107-8041-81D1-892D1DC5C09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5C85F11-7A21-E243-A5C6-EA0E3364C330}"/>
              </a:ext>
            </a:extLst>
          </p:cNvPr>
          <p:cNvSpPr>
            <a:spLocks noGrp="1"/>
          </p:cNvSpPr>
          <p:nvPr>
            <p:ph type="sldNum" sz="quarter" idx="12"/>
          </p:nvPr>
        </p:nvSpPr>
        <p:spPr/>
        <p:txBody>
          <a:bodyPr/>
          <a:lstStyle/>
          <a:p>
            <a:fld id="{EDE5A3C5-D3E6-0E49-9717-14BB34AF1D7D}" type="slidenum">
              <a:rPr lang="fr-FR" smtClean="0"/>
              <a:t>‹N°›</a:t>
            </a:fld>
            <a:endParaRPr lang="fr-FR"/>
          </a:p>
        </p:txBody>
      </p:sp>
    </p:spTree>
    <p:extLst>
      <p:ext uri="{BB962C8B-B14F-4D97-AF65-F5344CB8AC3E}">
        <p14:creationId xmlns:p14="http://schemas.microsoft.com/office/powerpoint/2010/main" val="3103965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9E625A-16A2-9A41-911D-E79BC99A157B}"/>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520219B2-A9B1-0D4B-9274-F8D3CFBEB08E}"/>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3500722E-8717-8041-AB9E-782E68BB9787}"/>
              </a:ext>
            </a:extLst>
          </p:cNvPr>
          <p:cNvSpPr>
            <a:spLocks noGrp="1"/>
          </p:cNvSpPr>
          <p:nvPr>
            <p:ph type="dt" sz="half" idx="10"/>
          </p:nvPr>
        </p:nvSpPr>
        <p:spPr>
          <a:xfrm>
            <a:off x="838200" y="6356350"/>
            <a:ext cx="2743200" cy="365125"/>
          </a:xfrm>
          <a:prstGeom prst="rect">
            <a:avLst/>
          </a:prstGeom>
        </p:spPr>
        <p:txBody>
          <a:bodyPr/>
          <a:lstStyle/>
          <a:p>
            <a:fld id="{B4E240F4-971E-E446-BC68-07035B8F635E}" type="datetimeFigureOut">
              <a:rPr lang="fr-FR" smtClean="0"/>
              <a:t>12/01/2022</a:t>
            </a:fld>
            <a:endParaRPr lang="fr-FR"/>
          </a:p>
        </p:txBody>
      </p:sp>
      <p:sp>
        <p:nvSpPr>
          <p:cNvPr id="5" name="Espace réservé du pied de page 4">
            <a:extLst>
              <a:ext uri="{FF2B5EF4-FFF2-40B4-BE49-F238E27FC236}">
                <a16:creationId xmlns:a16="http://schemas.microsoft.com/office/drawing/2014/main" id="{5377AA93-3AAA-5949-A127-88C857525544}"/>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6" name="Espace réservé du numéro de diapositive 5">
            <a:extLst>
              <a:ext uri="{FF2B5EF4-FFF2-40B4-BE49-F238E27FC236}">
                <a16:creationId xmlns:a16="http://schemas.microsoft.com/office/drawing/2014/main" id="{DCDA020F-728D-294F-B1D0-69B97D61BA1D}"/>
              </a:ext>
            </a:extLst>
          </p:cNvPr>
          <p:cNvSpPr>
            <a:spLocks noGrp="1"/>
          </p:cNvSpPr>
          <p:nvPr>
            <p:ph type="sldNum" sz="quarter" idx="12"/>
          </p:nvPr>
        </p:nvSpPr>
        <p:spPr>
          <a:xfrm>
            <a:off x="8610600" y="6356350"/>
            <a:ext cx="2743200" cy="365125"/>
          </a:xfrm>
          <a:prstGeom prst="rect">
            <a:avLst/>
          </a:prstGeom>
        </p:spPr>
        <p:txBody>
          <a:bodyPr/>
          <a:lstStyle/>
          <a:p>
            <a:fld id="{081C4578-DF18-434A-A002-FDBFC069E828}" type="slidenum">
              <a:rPr lang="fr-FR" smtClean="0"/>
              <a:t>‹N°›</a:t>
            </a:fld>
            <a:endParaRPr lang="fr-FR"/>
          </a:p>
        </p:txBody>
      </p:sp>
    </p:spTree>
    <p:extLst>
      <p:ext uri="{BB962C8B-B14F-4D97-AF65-F5344CB8AC3E}">
        <p14:creationId xmlns:p14="http://schemas.microsoft.com/office/powerpoint/2010/main" val="3240073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63D556F-ED78-0747-910F-5CE5AFD1C4CF}"/>
              </a:ext>
            </a:extLst>
          </p:cNvPr>
          <p:cNvSpPr>
            <a:spLocks noGrp="1"/>
          </p:cNvSpPr>
          <p:nvPr>
            <p:ph type="title"/>
          </p:nvPr>
        </p:nvSpPr>
        <p:spPr>
          <a:xfrm>
            <a:off x="838200" y="365125"/>
            <a:ext cx="10515600" cy="1325563"/>
          </a:xfrm>
          <a:prstGeom prst="rect">
            <a:avLst/>
          </a:prstGeom>
        </p:spPr>
        <p:txBody>
          <a:bodyPr/>
          <a:lstStyle/>
          <a:p>
            <a:r>
              <a:rPr lang="fr-FR"/>
              <a:t>Modifiez le style du titre</a:t>
            </a:r>
          </a:p>
        </p:txBody>
      </p:sp>
      <p:sp>
        <p:nvSpPr>
          <p:cNvPr id="3" name="Espace réservé du contenu 2">
            <a:extLst>
              <a:ext uri="{FF2B5EF4-FFF2-40B4-BE49-F238E27FC236}">
                <a16:creationId xmlns:a16="http://schemas.microsoft.com/office/drawing/2014/main" id="{2EDD8F0A-620C-0B40-A153-2BB97623B8CA}"/>
              </a:ext>
            </a:extLst>
          </p:cNvPr>
          <p:cNvSpPr>
            <a:spLocks noGrp="1"/>
          </p:cNvSpPr>
          <p:nvPr>
            <p:ph sz="half" idx="1"/>
          </p:nvPr>
        </p:nvSpPr>
        <p:spPr>
          <a:xfrm>
            <a:off x="838200" y="1825625"/>
            <a:ext cx="5181600" cy="4351338"/>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CF9CAD6B-820D-5C4B-87C2-03F912DAD666}"/>
              </a:ext>
            </a:extLst>
          </p:cNvPr>
          <p:cNvSpPr>
            <a:spLocks noGrp="1"/>
          </p:cNvSpPr>
          <p:nvPr>
            <p:ph sz="half" idx="2"/>
          </p:nvPr>
        </p:nvSpPr>
        <p:spPr>
          <a:xfrm>
            <a:off x="6172200" y="1825625"/>
            <a:ext cx="5181600" cy="4351338"/>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D81D15EF-374A-174E-89CB-43C3DFAD8F9A}"/>
              </a:ext>
            </a:extLst>
          </p:cNvPr>
          <p:cNvSpPr>
            <a:spLocks noGrp="1"/>
          </p:cNvSpPr>
          <p:nvPr>
            <p:ph type="dt" sz="half" idx="10"/>
          </p:nvPr>
        </p:nvSpPr>
        <p:spPr>
          <a:xfrm>
            <a:off x="838200" y="6356350"/>
            <a:ext cx="2743200" cy="365125"/>
          </a:xfrm>
          <a:prstGeom prst="rect">
            <a:avLst/>
          </a:prstGeom>
        </p:spPr>
        <p:txBody>
          <a:bodyPr/>
          <a:lstStyle/>
          <a:p>
            <a:fld id="{B4E240F4-971E-E446-BC68-07035B8F635E}" type="datetimeFigureOut">
              <a:rPr lang="fr-FR" smtClean="0"/>
              <a:t>12/01/2022</a:t>
            </a:fld>
            <a:endParaRPr lang="fr-FR"/>
          </a:p>
        </p:txBody>
      </p:sp>
      <p:sp>
        <p:nvSpPr>
          <p:cNvPr id="6" name="Espace réservé du pied de page 5">
            <a:extLst>
              <a:ext uri="{FF2B5EF4-FFF2-40B4-BE49-F238E27FC236}">
                <a16:creationId xmlns:a16="http://schemas.microsoft.com/office/drawing/2014/main" id="{B93F71EB-4D4E-9547-844A-0DBDF7004BF9}"/>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7" name="Espace réservé du numéro de diapositive 6">
            <a:extLst>
              <a:ext uri="{FF2B5EF4-FFF2-40B4-BE49-F238E27FC236}">
                <a16:creationId xmlns:a16="http://schemas.microsoft.com/office/drawing/2014/main" id="{80F60447-9532-DB46-843D-47E08183233A}"/>
              </a:ext>
            </a:extLst>
          </p:cNvPr>
          <p:cNvSpPr>
            <a:spLocks noGrp="1"/>
          </p:cNvSpPr>
          <p:nvPr>
            <p:ph type="sldNum" sz="quarter" idx="12"/>
          </p:nvPr>
        </p:nvSpPr>
        <p:spPr>
          <a:xfrm>
            <a:off x="8610600" y="6356350"/>
            <a:ext cx="2743200" cy="365125"/>
          </a:xfrm>
          <a:prstGeom prst="rect">
            <a:avLst/>
          </a:prstGeom>
        </p:spPr>
        <p:txBody>
          <a:bodyPr/>
          <a:lstStyle/>
          <a:p>
            <a:fld id="{081C4578-DF18-434A-A002-FDBFC069E828}" type="slidenum">
              <a:rPr lang="fr-FR" smtClean="0"/>
              <a:t>‹N°›</a:t>
            </a:fld>
            <a:endParaRPr lang="fr-FR"/>
          </a:p>
        </p:txBody>
      </p:sp>
    </p:spTree>
    <p:extLst>
      <p:ext uri="{BB962C8B-B14F-4D97-AF65-F5344CB8AC3E}">
        <p14:creationId xmlns:p14="http://schemas.microsoft.com/office/powerpoint/2010/main" val="577198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82F841D-255D-014B-95E1-F6E9482253CB}"/>
              </a:ext>
            </a:extLst>
          </p:cNvPr>
          <p:cNvSpPr>
            <a:spLocks noGrp="1"/>
          </p:cNvSpPr>
          <p:nvPr>
            <p:ph type="title"/>
          </p:nvPr>
        </p:nvSpPr>
        <p:spPr>
          <a:xfrm>
            <a:off x="839788" y="365125"/>
            <a:ext cx="10515600" cy="1325563"/>
          </a:xfrm>
          <a:prstGeom prst="rect">
            <a:avLst/>
          </a:prstGeom>
        </p:spPr>
        <p:txBody>
          <a:bodyPr/>
          <a:lstStyle/>
          <a:p>
            <a:r>
              <a:rPr lang="fr-FR"/>
              <a:t>Modifiez le style du titre</a:t>
            </a:r>
          </a:p>
        </p:txBody>
      </p:sp>
      <p:sp>
        <p:nvSpPr>
          <p:cNvPr id="3" name="Espace réservé du texte 2">
            <a:extLst>
              <a:ext uri="{FF2B5EF4-FFF2-40B4-BE49-F238E27FC236}">
                <a16:creationId xmlns:a16="http://schemas.microsoft.com/office/drawing/2014/main" id="{1C95096B-A534-6E4E-87B8-0B3AC489106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8C3AC263-049A-0942-A97B-80975D21FC44}"/>
              </a:ext>
            </a:extLst>
          </p:cNvPr>
          <p:cNvSpPr>
            <a:spLocks noGrp="1"/>
          </p:cNvSpPr>
          <p:nvPr>
            <p:ph sz="half" idx="2"/>
          </p:nvPr>
        </p:nvSpPr>
        <p:spPr>
          <a:xfrm>
            <a:off x="839788" y="2505075"/>
            <a:ext cx="5157787" cy="3684588"/>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245D8F67-3007-AB4D-A592-52B8F6842E76}"/>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C389F1B5-ABB6-794F-9117-F03A4B872B0F}"/>
              </a:ext>
            </a:extLst>
          </p:cNvPr>
          <p:cNvSpPr>
            <a:spLocks noGrp="1"/>
          </p:cNvSpPr>
          <p:nvPr>
            <p:ph sz="quarter" idx="4"/>
          </p:nvPr>
        </p:nvSpPr>
        <p:spPr>
          <a:xfrm>
            <a:off x="6172200" y="2505075"/>
            <a:ext cx="5183188" cy="3684588"/>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E1B9A95A-501A-AE46-839D-5F7342309DD4}"/>
              </a:ext>
            </a:extLst>
          </p:cNvPr>
          <p:cNvSpPr>
            <a:spLocks noGrp="1"/>
          </p:cNvSpPr>
          <p:nvPr>
            <p:ph type="dt" sz="half" idx="10"/>
          </p:nvPr>
        </p:nvSpPr>
        <p:spPr>
          <a:xfrm>
            <a:off x="838200" y="6356350"/>
            <a:ext cx="2743200" cy="365125"/>
          </a:xfrm>
          <a:prstGeom prst="rect">
            <a:avLst/>
          </a:prstGeom>
        </p:spPr>
        <p:txBody>
          <a:bodyPr/>
          <a:lstStyle/>
          <a:p>
            <a:fld id="{B4E240F4-971E-E446-BC68-07035B8F635E}" type="datetimeFigureOut">
              <a:rPr lang="fr-FR" smtClean="0"/>
              <a:t>12/01/2022</a:t>
            </a:fld>
            <a:endParaRPr lang="fr-FR"/>
          </a:p>
        </p:txBody>
      </p:sp>
      <p:sp>
        <p:nvSpPr>
          <p:cNvPr id="8" name="Espace réservé du pied de page 7">
            <a:extLst>
              <a:ext uri="{FF2B5EF4-FFF2-40B4-BE49-F238E27FC236}">
                <a16:creationId xmlns:a16="http://schemas.microsoft.com/office/drawing/2014/main" id="{F714EC4F-8CE4-9A4C-83C5-A84274A56288}"/>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9" name="Espace réservé du numéro de diapositive 8">
            <a:extLst>
              <a:ext uri="{FF2B5EF4-FFF2-40B4-BE49-F238E27FC236}">
                <a16:creationId xmlns:a16="http://schemas.microsoft.com/office/drawing/2014/main" id="{9277DF19-6A22-E14E-A091-32F537B8346E}"/>
              </a:ext>
            </a:extLst>
          </p:cNvPr>
          <p:cNvSpPr>
            <a:spLocks noGrp="1"/>
          </p:cNvSpPr>
          <p:nvPr>
            <p:ph type="sldNum" sz="quarter" idx="12"/>
          </p:nvPr>
        </p:nvSpPr>
        <p:spPr>
          <a:xfrm>
            <a:off x="8610600" y="6356350"/>
            <a:ext cx="2743200" cy="365125"/>
          </a:xfrm>
          <a:prstGeom prst="rect">
            <a:avLst/>
          </a:prstGeom>
        </p:spPr>
        <p:txBody>
          <a:bodyPr/>
          <a:lstStyle/>
          <a:p>
            <a:fld id="{081C4578-DF18-434A-A002-FDBFC069E828}" type="slidenum">
              <a:rPr lang="fr-FR" smtClean="0"/>
              <a:t>‹N°›</a:t>
            </a:fld>
            <a:endParaRPr lang="fr-FR"/>
          </a:p>
        </p:txBody>
      </p:sp>
    </p:spTree>
    <p:extLst>
      <p:ext uri="{BB962C8B-B14F-4D97-AF65-F5344CB8AC3E}">
        <p14:creationId xmlns:p14="http://schemas.microsoft.com/office/powerpoint/2010/main" val="3962582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E5D2B6B-3727-0243-9122-2C3CC3C1D9BA}"/>
              </a:ext>
            </a:extLst>
          </p:cNvPr>
          <p:cNvSpPr>
            <a:spLocks noGrp="1"/>
          </p:cNvSpPr>
          <p:nvPr>
            <p:ph type="title"/>
          </p:nvPr>
        </p:nvSpPr>
        <p:spPr>
          <a:xfrm>
            <a:off x="838200" y="365125"/>
            <a:ext cx="10515600" cy="1325563"/>
          </a:xfrm>
          <a:prstGeom prst="rect">
            <a:avLst/>
          </a:prstGeom>
        </p:spPr>
        <p:txBody>
          <a:bodyPr/>
          <a:lstStyle/>
          <a:p>
            <a:r>
              <a:rPr lang="fr-FR"/>
              <a:t>Modifiez le style du titre</a:t>
            </a:r>
          </a:p>
        </p:txBody>
      </p:sp>
      <p:sp>
        <p:nvSpPr>
          <p:cNvPr id="3" name="Espace réservé de la date 2">
            <a:extLst>
              <a:ext uri="{FF2B5EF4-FFF2-40B4-BE49-F238E27FC236}">
                <a16:creationId xmlns:a16="http://schemas.microsoft.com/office/drawing/2014/main" id="{E6E1F74E-C3C2-1543-AD09-A67CEEBDF24F}"/>
              </a:ext>
            </a:extLst>
          </p:cNvPr>
          <p:cNvSpPr>
            <a:spLocks noGrp="1"/>
          </p:cNvSpPr>
          <p:nvPr>
            <p:ph type="dt" sz="half" idx="10"/>
          </p:nvPr>
        </p:nvSpPr>
        <p:spPr>
          <a:xfrm>
            <a:off x="838200" y="6356350"/>
            <a:ext cx="2743200" cy="365125"/>
          </a:xfrm>
          <a:prstGeom prst="rect">
            <a:avLst/>
          </a:prstGeom>
        </p:spPr>
        <p:txBody>
          <a:bodyPr/>
          <a:lstStyle/>
          <a:p>
            <a:fld id="{B4E240F4-971E-E446-BC68-07035B8F635E}" type="datetimeFigureOut">
              <a:rPr lang="fr-FR" smtClean="0"/>
              <a:t>12/01/2022</a:t>
            </a:fld>
            <a:endParaRPr lang="fr-FR"/>
          </a:p>
        </p:txBody>
      </p:sp>
      <p:sp>
        <p:nvSpPr>
          <p:cNvPr id="4" name="Espace réservé du pied de page 3">
            <a:extLst>
              <a:ext uri="{FF2B5EF4-FFF2-40B4-BE49-F238E27FC236}">
                <a16:creationId xmlns:a16="http://schemas.microsoft.com/office/drawing/2014/main" id="{2DEF91CC-4897-D948-A6E5-2673B8DAB7E2}"/>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5" name="Espace réservé du numéro de diapositive 4">
            <a:extLst>
              <a:ext uri="{FF2B5EF4-FFF2-40B4-BE49-F238E27FC236}">
                <a16:creationId xmlns:a16="http://schemas.microsoft.com/office/drawing/2014/main" id="{C195CDC8-6F2B-A042-B26A-61B8E08AC5A7}"/>
              </a:ext>
            </a:extLst>
          </p:cNvPr>
          <p:cNvSpPr>
            <a:spLocks noGrp="1"/>
          </p:cNvSpPr>
          <p:nvPr>
            <p:ph type="sldNum" sz="quarter" idx="12"/>
          </p:nvPr>
        </p:nvSpPr>
        <p:spPr>
          <a:xfrm>
            <a:off x="8610600" y="6356350"/>
            <a:ext cx="2743200" cy="365125"/>
          </a:xfrm>
          <a:prstGeom prst="rect">
            <a:avLst/>
          </a:prstGeom>
        </p:spPr>
        <p:txBody>
          <a:bodyPr/>
          <a:lstStyle/>
          <a:p>
            <a:fld id="{081C4578-DF18-434A-A002-FDBFC069E828}" type="slidenum">
              <a:rPr lang="fr-FR" smtClean="0"/>
              <a:t>‹N°›</a:t>
            </a:fld>
            <a:endParaRPr lang="fr-FR"/>
          </a:p>
        </p:txBody>
      </p:sp>
    </p:spTree>
    <p:extLst>
      <p:ext uri="{BB962C8B-B14F-4D97-AF65-F5344CB8AC3E}">
        <p14:creationId xmlns:p14="http://schemas.microsoft.com/office/powerpoint/2010/main" val="64540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18C28EED-1F5D-0F41-87F0-9273740E2212}"/>
              </a:ext>
            </a:extLst>
          </p:cNvPr>
          <p:cNvSpPr>
            <a:spLocks noGrp="1"/>
          </p:cNvSpPr>
          <p:nvPr>
            <p:ph type="dt" sz="half" idx="10"/>
          </p:nvPr>
        </p:nvSpPr>
        <p:spPr>
          <a:xfrm>
            <a:off x="838200" y="6356350"/>
            <a:ext cx="2743200" cy="365125"/>
          </a:xfrm>
          <a:prstGeom prst="rect">
            <a:avLst/>
          </a:prstGeom>
        </p:spPr>
        <p:txBody>
          <a:bodyPr/>
          <a:lstStyle/>
          <a:p>
            <a:fld id="{B4E240F4-971E-E446-BC68-07035B8F635E}" type="datetimeFigureOut">
              <a:rPr lang="fr-FR" smtClean="0"/>
              <a:t>12/01/2022</a:t>
            </a:fld>
            <a:endParaRPr lang="fr-FR"/>
          </a:p>
        </p:txBody>
      </p:sp>
      <p:sp>
        <p:nvSpPr>
          <p:cNvPr id="3" name="Espace réservé du pied de page 2">
            <a:extLst>
              <a:ext uri="{FF2B5EF4-FFF2-40B4-BE49-F238E27FC236}">
                <a16:creationId xmlns:a16="http://schemas.microsoft.com/office/drawing/2014/main" id="{9772190B-0BFF-2349-997D-F07D818E2528}"/>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4" name="Espace réservé du numéro de diapositive 3">
            <a:extLst>
              <a:ext uri="{FF2B5EF4-FFF2-40B4-BE49-F238E27FC236}">
                <a16:creationId xmlns:a16="http://schemas.microsoft.com/office/drawing/2014/main" id="{7432F643-06E7-5B4D-8D6F-8E582698EF3F}"/>
              </a:ext>
            </a:extLst>
          </p:cNvPr>
          <p:cNvSpPr>
            <a:spLocks noGrp="1"/>
          </p:cNvSpPr>
          <p:nvPr>
            <p:ph type="sldNum" sz="quarter" idx="12"/>
          </p:nvPr>
        </p:nvSpPr>
        <p:spPr>
          <a:xfrm>
            <a:off x="8610600" y="6356350"/>
            <a:ext cx="2743200" cy="365125"/>
          </a:xfrm>
          <a:prstGeom prst="rect">
            <a:avLst/>
          </a:prstGeom>
        </p:spPr>
        <p:txBody>
          <a:bodyPr/>
          <a:lstStyle/>
          <a:p>
            <a:fld id="{081C4578-DF18-434A-A002-FDBFC069E828}" type="slidenum">
              <a:rPr lang="fr-FR" smtClean="0"/>
              <a:t>‹N°›</a:t>
            </a:fld>
            <a:endParaRPr lang="fr-FR"/>
          </a:p>
        </p:txBody>
      </p:sp>
    </p:spTree>
    <p:extLst>
      <p:ext uri="{BB962C8B-B14F-4D97-AF65-F5344CB8AC3E}">
        <p14:creationId xmlns:p14="http://schemas.microsoft.com/office/powerpoint/2010/main" val="4105822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734749-29FC-7B46-A022-95AED90AA4D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EFC6E42E-8F61-1548-9D64-DC7401EE8A9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4A7E0E3B-EB14-8C4A-8BFF-37381419697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D505F254-F022-1A4A-AC53-E889882B32F4}"/>
              </a:ext>
            </a:extLst>
          </p:cNvPr>
          <p:cNvSpPr>
            <a:spLocks noGrp="1"/>
          </p:cNvSpPr>
          <p:nvPr>
            <p:ph type="dt" sz="half" idx="10"/>
          </p:nvPr>
        </p:nvSpPr>
        <p:spPr>
          <a:xfrm>
            <a:off x="838200" y="6356350"/>
            <a:ext cx="2743200" cy="365125"/>
          </a:xfrm>
          <a:prstGeom prst="rect">
            <a:avLst/>
          </a:prstGeom>
        </p:spPr>
        <p:txBody>
          <a:bodyPr/>
          <a:lstStyle/>
          <a:p>
            <a:fld id="{B4E240F4-971E-E446-BC68-07035B8F635E}" type="datetimeFigureOut">
              <a:rPr lang="fr-FR" smtClean="0"/>
              <a:t>12/01/2022</a:t>
            </a:fld>
            <a:endParaRPr lang="fr-FR"/>
          </a:p>
        </p:txBody>
      </p:sp>
      <p:sp>
        <p:nvSpPr>
          <p:cNvPr id="6" name="Espace réservé du pied de page 5">
            <a:extLst>
              <a:ext uri="{FF2B5EF4-FFF2-40B4-BE49-F238E27FC236}">
                <a16:creationId xmlns:a16="http://schemas.microsoft.com/office/drawing/2014/main" id="{325E5FC0-D4DF-F241-84CC-2C0E6A4E3872}"/>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7" name="Espace réservé du numéro de diapositive 6">
            <a:extLst>
              <a:ext uri="{FF2B5EF4-FFF2-40B4-BE49-F238E27FC236}">
                <a16:creationId xmlns:a16="http://schemas.microsoft.com/office/drawing/2014/main" id="{F3B2A076-A616-C840-AD9B-62085A569D56}"/>
              </a:ext>
            </a:extLst>
          </p:cNvPr>
          <p:cNvSpPr>
            <a:spLocks noGrp="1"/>
          </p:cNvSpPr>
          <p:nvPr>
            <p:ph type="sldNum" sz="quarter" idx="12"/>
          </p:nvPr>
        </p:nvSpPr>
        <p:spPr>
          <a:xfrm>
            <a:off x="8610600" y="6356350"/>
            <a:ext cx="2743200" cy="365125"/>
          </a:xfrm>
          <a:prstGeom prst="rect">
            <a:avLst/>
          </a:prstGeom>
        </p:spPr>
        <p:txBody>
          <a:bodyPr/>
          <a:lstStyle/>
          <a:p>
            <a:fld id="{081C4578-DF18-434A-A002-FDBFC069E828}" type="slidenum">
              <a:rPr lang="fr-FR" smtClean="0"/>
              <a:t>‹N°›</a:t>
            </a:fld>
            <a:endParaRPr lang="fr-FR"/>
          </a:p>
        </p:txBody>
      </p:sp>
    </p:spTree>
    <p:extLst>
      <p:ext uri="{BB962C8B-B14F-4D97-AF65-F5344CB8AC3E}">
        <p14:creationId xmlns:p14="http://schemas.microsoft.com/office/powerpoint/2010/main" val="373748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0CC017C-DECF-AB42-8FB6-0C6DE74CC82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3D15F170-76F7-8445-A698-C606EB3082D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6335543A-0E6F-5448-A9D2-9FA93B20E2D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3D3FC5B1-FA7D-6F46-8AA0-198A5EA6BB0C}"/>
              </a:ext>
            </a:extLst>
          </p:cNvPr>
          <p:cNvSpPr>
            <a:spLocks noGrp="1"/>
          </p:cNvSpPr>
          <p:nvPr>
            <p:ph type="dt" sz="half" idx="10"/>
          </p:nvPr>
        </p:nvSpPr>
        <p:spPr>
          <a:xfrm>
            <a:off x="838200" y="6356350"/>
            <a:ext cx="2743200" cy="365125"/>
          </a:xfrm>
          <a:prstGeom prst="rect">
            <a:avLst/>
          </a:prstGeom>
        </p:spPr>
        <p:txBody>
          <a:bodyPr/>
          <a:lstStyle/>
          <a:p>
            <a:fld id="{B4E240F4-971E-E446-BC68-07035B8F635E}" type="datetimeFigureOut">
              <a:rPr lang="fr-FR" smtClean="0"/>
              <a:t>12/01/2022</a:t>
            </a:fld>
            <a:endParaRPr lang="fr-FR"/>
          </a:p>
        </p:txBody>
      </p:sp>
      <p:sp>
        <p:nvSpPr>
          <p:cNvPr id="6" name="Espace réservé du pied de page 5">
            <a:extLst>
              <a:ext uri="{FF2B5EF4-FFF2-40B4-BE49-F238E27FC236}">
                <a16:creationId xmlns:a16="http://schemas.microsoft.com/office/drawing/2014/main" id="{95D01697-9912-6A46-9ED8-1A8BE517C869}"/>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7" name="Espace réservé du numéro de diapositive 6">
            <a:extLst>
              <a:ext uri="{FF2B5EF4-FFF2-40B4-BE49-F238E27FC236}">
                <a16:creationId xmlns:a16="http://schemas.microsoft.com/office/drawing/2014/main" id="{4080A6CB-C472-B24E-A530-5CB9825BEB78}"/>
              </a:ext>
            </a:extLst>
          </p:cNvPr>
          <p:cNvSpPr>
            <a:spLocks noGrp="1"/>
          </p:cNvSpPr>
          <p:nvPr>
            <p:ph type="sldNum" sz="quarter" idx="12"/>
          </p:nvPr>
        </p:nvSpPr>
        <p:spPr>
          <a:xfrm>
            <a:off x="8610600" y="6356350"/>
            <a:ext cx="2743200" cy="365125"/>
          </a:xfrm>
          <a:prstGeom prst="rect">
            <a:avLst/>
          </a:prstGeom>
        </p:spPr>
        <p:txBody>
          <a:bodyPr/>
          <a:lstStyle/>
          <a:p>
            <a:fld id="{081C4578-DF18-434A-A002-FDBFC069E828}" type="slidenum">
              <a:rPr lang="fr-FR" smtClean="0"/>
              <a:t>‹N°›</a:t>
            </a:fld>
            <a:endParaRPr lang="fr-FR"/>
          </a:p>
        </p:txBody>
      </p:sp>
    </p:spTree>
    <p:extLst>
      <p:ext uri="{BB962C8B-B14F-4D97-AF65-F5344CB8AC3E}">
        <p14:creationId xmlns:p14="http://schemas.microsoft.com/office/powerpoint/2010/main" val="1717183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27BFAA4-A2A3-FA4F-8E83-E34E5A27B55E}"/>
              </a:ext>
            </a:extLst>
          </p:cNvPr>
          <p:cNvSpPr/>
          <p:nvPr userDrawn="1"/>
        </p:nvSpPr>
        <p:spPr>
          <a:xfrm>
            <a:off x="1103243" y="0"/>
            <a:ext cx="11088757" cy="6858000"/>
          </a:xfrm>
          <a:prstGeom prst="rect">
            <a:avLst/>
          </a:prstGeom>
          <a:solidFill>
            <a:srgbClr val="E6E7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1284678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017DAEE-FEBF-004D-AFE7-371AF68854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FEF68089-DDFD-3D45-B245-A220BA13EF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E4A8C36-8612-904C-AE90-52A21798E7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DB8B68-8FC0-ED4C-A809-7D4F78C2C150}" type="datetimeFigureOut">
              <a:rPr lang="fr-FR" smtClean="0"/>
              <a:t>12/01/2022</a:t>
            </a:fld>
            <a:endParaRPr lang="fr-FR"/>
          </a:p>
        </p:txBody>
      </p:sp>
      <p:sp>
        <p:nvSpPr>
          <p:cNvPr id="5" name="Espace réservé du pied de page 4">
            <a:extLst>
              <a:ext uri="{FF2B5EF4-FFF2-40B4-BE49-F238E27FC236}">
                <a16:creationId xmlns:a16="http://schemas.microsoft.com/office/drawing/2014/main" id="{F29D1F5B-92CB-E843-BFA7-5DDAE7A0EE3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8443826D-BFD1-E849-AB68-4797B25A541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E5A3C5-D3E6-0E49-9717-14BB34AF1D7D}" type="slidenum">
              <a:rPr lang="fr-FR" smtClean="0"/>
              <a:t>‹N°›</a:t>
            </a:fld>
            <a:endParaRPr lang="fr-FR"/>
          </a:p>
        </p:txBody>
      </p:sp>
    </p:spTree>
    <p:extLst>
      <p:ext uri="{BB962C8B-B14F-4D97-AF65-F5344CB8AC3E}">
        <p14:creationId xmlns:p14="http://schemas.microsoft.com/office/powerpoint/2010/main" val="2406563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8.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8.png"/><Relationship Id="rId7" Type="http://schemas.openxmlformats.org/officeDocument/2006/relationships/image" Target="../media/image11.PNG"/><Relationship Id="rId12" Type="http://schemas.openxmlformats.org/officeDocument/2006/relationships/image" Target="../media/image16.jp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jpg"/><Relationship Id="rId10" Type="http://schemas.openxmlformats.org/officeDocument/2006/relationships/image" Target="../media/image14.jpg"/><Relationship Id="rId4" Type="http://schemas.microsoft.com/office/2007/relationships/hdphoto" Target="../media/hdphoto1.wdp"/><Relationship Id="rId9" Type="http://schemas.openxmlformats.org/officeDocument/2006/relationships/image" Target="../media/image13.jp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descr="Une image contenant extérieur, rue, assis, homme&#10;&#10;Description générée automatiquement">
            <a:extLst>
              <a:ext uri="{FF2B5EF4-FFF2-40B4-BE49-F238E27FC236}">
                <a16:creationId xmlns:a16="http://schemas.microsoft.com/office/drawing/2014/main" id="{2150B999-AF87-B34B-BD28-AF7025DDE98A}"/>
              </a:ext>
            </a:extLst>
          </p:cNvPr>
          <p:cNvPicPr>
            <a:picLocks noChangeAspect="1"/>
          </p:cNvPicPr>
          <p:nvPr/>
        </p:nvPicPr>
        <p:blipFill>
          <a:blip r:embed="rId2"/>
          <a:stretch>
            <a:fillRect/>
          </a:stretch>
        </p:blipFill>
        <p:spPr>
          <a:xfrm>
            <a:off x="-523302" y="-49023"/>
            <a:ext cx="13238604" cy="6956047"/>
          </a:xfrm>
          <a:prstGeom prst="rect">
            <a:avLst/>
          </a:prstGeom>
        </p:spPr>
      </p:pic>
      <p:pic>
        <p:nvPicPr>
          <p:cNvPr id="14" name="Image 13">
            <a:extLst>
              <a:ext uri="{FF2B5EF4-FFF2-40B4-BE49-F238E27FC236}">
                <a16:creationId xmlns:a16="http://schemas.microsoft.com/office/drawing/2014/main" id="{C1862DC4-67C4-5C44-80D5-616DF92CA45D}"/>
              </a:ext>
            </a:extLst>
          </p:cNvPr>
          <p:cNvPicPr>
            <a:picLocks noChangeAspect="1"/>
          </p:cNvPicPr>
          <p:nvPr/>
        </p:nvPicPr>
        <p:blipFill>
          <a:blip r:embed="rId3"/>
          <a:stretch>
            <a:fillRect/>
          </a:stretch>
        </p:blipFill>
        <p:spPr>
          <a:xfrm>
            <a:off x="2724444" y="628222"/>
            <a:ext cx="6743113" cy="6743113"/>
          </a:xfrm>
          <a:prstGeom prst="rect">
            <a:avLst/>
          </a:prstGeom>
        </p:spPr>
      </p:pic>
      <p:sp>
        <p:nvSpPr>
          <p:cNvPr id="6" name="Rectangle 5">
            <a:extLst>
              <a:ext uri="{FF2B5EF4-FFF2-40B4-BE49-F238E27FC236}">
                <a16:creationId xmlns:a16="http://schemas.microsoft.com/office/drawing/2014/main" id="{450DF497-E20B-0C41-9989-58901D550C8D}"/>
              </a:ext>
            </a:extLst>
          </p:cNvPr>
          <p:cNvSpPr/>
          <p:nvPr/>
        </p:nvSpPr>
        <p:spPr>
          <a:xfrm>
            <a:off x="-111122" y="555968"/>
            <a:ext cx="12414245" cy="523220"/>
          </a:xfrm>
          <a:prstGeom prst="rect">
            <a:avLst/>
          </a:prstGeom>
        </p:spPr>
        <p:txBody>
          <a:bodyPr wrap="square">
            <a:spAutoFit/>
          </a:bodyPr>
          <a:lstStyle/>
          <a:p>
            <a:pPr algn="ctr"/>
            <a:r>
              <a:rPr lang="fr-FR" sz="2800" b="1" dirty="0">
                <a:solidFill>
                  <a:schemeClr val="bg1"/>
                </a:solidFill>
              </a:rPr>
              <a:t>LA CFCIM, VOTRE BUSINESS PARTNER AU MAROC ET À L’INTERNATIONAL</a:t>
            </a:r>
          </a:p>
        </p:txBody>
      </p:sp>
      <p:cxnSp>
        <p:nvCxnSpPr>
          <p:cNvPr id="8" name="Connecteur droit 7">
            <a:extLst>
              <a:ext uri="{FF2B5EF4-FFF2-40B4-BE49-F238E27FC236}">
                <a16:creationId xmlns:a16="http://schemas.microsoft.com/office/drawing/2014/main" id="{B226D8A3-0F24-7441-9E4A-03312CD8F11B}"/>
              </a:ext>
            </a:extLst>
          </p:cNvPr>
          <p:cNvCxnSpPr>
            <a:cxnSpLocks/>
          </p:cNvCxnSpPr>
          <p:nvPr/>
        </p:nvCxnSpPr>
        <p:spPr>
          <a:xfrm flipH="1">
            <a:off x="5139397" y="1286200"/>
            <a:ext cx="1913206" cy="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492131E8-39B0-F84D-BBEE-B7976ECAED9B}"/>
              </a:ext>
            </a:extLst>
          </p:cNvPr>
          <p:cNvSpPr/>
          <p:nvPr/>
        </p:nvSpPr>
        <p:spPr>
          <a:xfrm>
            <a:off x="358726" y="1556240"/>
            <a:ext cx="11474548" cy="400110"/>
          </a:xfrm>
          <a:prstGeom prst="rect">
            <a:avLst/>
          </a:prstGeom>
        </p:spPr>
        <p:txBody>
          <a:bodyPr wrap="square">
            <a:spAutoFit/>
          </a:bodyPr>
          <a:lstStyle/>
          <a:p>
            <a:pPr algn="ctr"/>
            <a:r>
              <a:rPr lang="fr-FR" sz="2000" spc="600" dirty="0">
                <a:solidFill>
                  <a:schemeClr val="bg1"/>
                </a:solidFill>
              </a:rPr>
              <a:t>AGENDA DES MISSIONS COLLECTIVES ET ÉVÉNEMENTS 2022</a:t>
            </a:r>
          </a:p>
        </p:txBody>
      </p:sp>
      <p:pic>
        <p:nvPicPr>
          <p:cNvPr id="16" name="Image 15" descr="Une image contenant texte&#10;&#10;Description générée automatiquement">
            <a:extLst>
              <a:ext uri="{FF2B5EF4-FFF2-40B4-BE49-F238E27FC236}">
                <a16:creationId xmlns:a16="http://schemas.microsoft.com/office/drawing/2014/main" id="{1B0DBF99-6910-154F-B49E-9CE97477EFE9}"/>
              </a:ext>
            </a:extLst>
          </p:cNvPr>
          <p:cNvPicPr>
            <a:picLocks noChangeAspect="1"/>
          </p:cNvPicPr>
          <p:nvPr/>
        </p:nvPicPr>
        <p:blipFill>
          <a:blip r:embed="rId4"/>
          <a:stretch>
            <a:fillRect/>
          </a:stretch>
        </p:blipFill>
        <p:spPr>
          <a:xfrm>
            <a:off x="271976" y="5734100"/>
            <a:ext cx="4177642" cy="916476"/>
          </a:xfrm>
          <a:prstGeom prst="rect">
            <a:avLst/>
          </a:prstGeom>
        </p:spPr>
      </p:pic>
      <p:pic>
        <p:nvPicPr>
          <p:cNvPr id="9" name="Picture 10" descr="Signature du protocole d'accord relatif au lancement de la Team France  (...) - La France aux Philippines et en Micronésie">
            <a:extLst>
              <a:ext uri="{FF2B5EF4-FFF2-40B4-BE49-F238E27FC236}">
                <a16:creationId xmlns:a16="http://schemas.microsoft.com/office/drawing/2014/main" id="{0B70C749-D61D-44AE-A947-2206C4792397}"/>
              </a:ext>
            </a:extLst>
          </p:cNvPr>
          <p:cNvPicPr>
            <a:picLocks noChangeAspect="1" noChangeArrowheads="1"/>
          </p:cNvPicPr>
          <p:nvPr/>
        </p:nvPicPr>
        <p:blipFill>
          <a:blip r:embed="rId5">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10545409" y="5734100"/>
            <a:ext cx="1143487" cy="916476"/>
          </a:xfrm>
          <a:prstGeom prst="rect">
            <a:avLst/>
          </a:prstGeom>
          <a:noFill/>
          <a:extLst>
            <a:ext uri="{909E8E84-426E-40DD-AFC4-6F175D3DCCD1}">
              <a14:hiddenFill xmlns:a14="http://schemas.microsoft.com/office/drawing/2010/main">
                <a:solidFill>
                  <a:srgbClr val="FFFFFF"/>
                </a:solidFill>
              </a14:hiddenFill>
            </a:ext>
          </a:extLst>
        </p:spPr>
      </p:pic>
      <p:sp>
        <p:nvSpPr>
          <p:cNvPr id="10" name="ZoneTexte 9">
            <a:extLst>
              <a:ext uri="{FF2B5EF4-FFF2-40B4-BE49-F238E27FC236}">
                <a16:creationId xmlns:a16="http://schemas.microsoft.com/office/drawing/2014/main" id="{04CF67E8-F8CD-4D0F-915F-F88059524746}"/>
              </a:ext>
            </a:extLst>
          </p:cNvPr>
          <p:cNvSpPr txBox="1"/>
          <p:nvPr/>
        </p:nvSpPr>
        <p:spPr>
          <a:xfrm rot="16200000">
            <a:off x="9055899" y="2415697"/>
            <a:ext cx="6765130" cy="246221"/>
          </a:xfrm>
          <a:prstGeom prst="rect">
            <a:avLst/>
          </a:prstGeom>
          <a:noFill/>
        </p:spPr>
        <p:txBody>
          <a:bodyPr wrap="square">
            <a:spAutoFit/>
          </a:bodyPr>
          <a:lstStyle/>
          <a:p>
            <a:pPr marL="899160"/>
            <a:r>
              <a:rPr lang="fr-FR" sz="1000" dirty="0">
                <a:solidFill>
                  <a:schemeClr val="bg1"/>
                </a:solidFill>
              </a:rPr>
              <a:t>CFCIM/PR03/A4/PROC01/FCH05 Version 01</a:t>
            </a:r>
            <a:endParaRPr lang="fr-MA" sz="1000" dirty="0">
              <a:solidFill>
                <a:schemeClr val="bg1"/>
              </a:solidFill>
            </a:endParaRPr>
          </a:p>
        </p:txBody>
      </p:sp>
    </p:spTree>
    <p:extLst>
      <p:ext uri="{BB962C8B-B14F-4D97-AF65-F5344CB8AC3E}">
        <p14:creationId xmlns:p14="http://schemas.microsoft.com/office/powerpoint/2010/main" val="6160914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a:extLst>
              <a:ext uri="{FF2B5EF4-FFF2-40B4-BE49-F238E27FC236}">
                <a16:creationId xmlns:a16="http://schemas.microsoft.com/office/drawing/2014/main" id="{B3C31CEB-0F4B-409D-AA8E-DF865543D8CE}"/>
              </a:ext>
            </a:extLst>
          </p:cNvPr>
          <p:cNvSpPr/>
          <p:nvPr/>
        </p:nvSpPr>
        <p:spPr>
          <a:xfrm>
            <a:off x="1332629" y="-224870"/>
            <a:ext cx="10859371" cy="69070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Image 12" descr="Une image contenant extérieur, rue, assis, homme&#10;&#10;Description générée automatiquement">
            <a:extLst>
              <a:ext uri="{FF2B5EF4-FFF2-40B4-BE49-F238E27FC236}">
                <a16:creationId xmlns:a16="http://schemas.microsoft.com/office/drawing/2014/main" id="{6669FED9-5BA6-4A91-9045-48E6861C44B1}"/>
              </a:ext>
            </a:extLst>
          </p:cNvPr>
          <p:cNvPicPr>
            <a:picLocks noChangeAspect="1"/>
          </p:cNvPicPr>
          <p:nvPr/>
        </p:nvPicPr>
        <p:blipFill rotWithShape="1">
          <a:blip r:embed="rId2"/>
          <a:srcRect l="3953" r="87746"/>
          <a:stretch/>
        </p:blipFill>
        <p:spPr>
          <a:xfrm>
            <a:off x="0" y="-49023"/>
            <a:ext cx="1098973" cy="6956047"/>
          </a:xfrm>
          <a:prstGeom prst="rect">
            <a:avLst/>
          </a:prstGeom>
        </p:spPr>
      </p:pic>
      <p:sp>
        <p:nvSpPr>
          <p:cNvPr id="25" name="Rectangle 24">
            <a:extLst>
              <a:ext uri="{FF2B5EF4-FFF2-40B4-BE49-F238E27FC236}">
                <a16:creationId xmlns:a16="http://schemas.microsoft.com/office/drawing/2014/main" id="{6634C91F-AF0B-1543-9C66-F5671BE0B8B5}"/>
              </a:ext>
            </a:extLst>
          </p:cNvPr>
          <p:cNvSpPr/>
          <p:nvPr/>
        </p:nvSpPr>
        <p:spPr>
          <a:xfrm>
            <a:off x="1917700" y="261816"/>
            <a:ext cx="9690100" cy="1086217"/>
          </a:xfrm>
          <a:prstGeom prst="rect">
            <a:avLst/>
          </a:prstGeom>
          <a:solidFill>
            <a:schemeClr val="bg1"/>
          </a:solidFill>
          <a:ln>
            <a:noFill/>
          </a:ln>
          <a:effectLst>
            <a:outerShdw blurRad="215900" dist="38100" dir="840000" sx="101000" sy="101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ZoneTexte 25">
            <a:extLst>
              <a:ext uri="{FF2B5EF4-FFF2-40B4-BE49-F238E27FC236}">
                <a16:creationId xmlns:a16="http://schemas.microsoft.com/office/drawing/2014/main" id="{CD1139E3-996A-5D41-96E5-23331040B3BD}"/>
              </a:ext>
            </a:extLst>
          </p:cNvPr>
          <p:cNvSpPr txBox="1"/>
          <p:nvPr/>
        </p:nvSpPr>
        <p:spPr>
          <a:xfrm>
            <a:off x="2032000" y="332449"/>
            <a:ext cx="9385300" cy="677108"/>
          </a:xfrm>
          <a:prstGeom prst="rect">
            <a:avLst/>
          </a:prstGeom>
          <a:noFill/>
        </p:spPr>
        <p:txBody>
          <a:bodyPr wrap="square" rtlCol="0">
            <a:spAutoFit/>
          </a:bodyPr>
          <a:lstStyle/>
          <a:p>
            <a:pPr lvl="0"/>
            <a:r>
              <a:rPr lang="fr-FR" sz="1600" b="1" dirty="0">
                <a:solidFill>
                  <a:srgbClr val="00447B"/>
                </a:solidFill>
              </a:rPr>
              <a:t>Mission collective multisectorielle BPI</a:t>
            </a:r>
          </a:p>
          <a:p>
            <a:pPr lvl="0"/>
            <a:r>
              <a:rPr lang="fr-FR" sz="1200" b="1" dirty="0">
                <a:solidFill>
                  <a:srgbClr val="ED154E"/>
                </a:solidFill>
              </a:rPr>
              <a:t>Février 2022 – A Casablanca</a:t>
            </a:r>
          </a:p>
          <a:p>
            <a:pPr fontAlgn="ctr"/>
            <a:r>
              <a:rPr lang="fr-MA" sz="1000" u="none" strike="noStrike" dirty="0">
                <a:effectLst/>
              </a:rPr>
              <a:t> </a:t>
            </a:r>
            <a:endParaRPr lang="fr-FR" sz="900" b="1" dirty="0">
              <a:solidFill>
                <a:srgbClr val="A5C41C"/>
              </a:solidFill>
            </a:endParaRPr>
          </a:p>
        </p:txBody>
      </p:sp>
      <p:sp>
        <p:nvSpPr>
          <p:cNvPr id="12" name="Rectangle 11">
            <a:extLst>
              <a:ext uri="{FF2B5EF4-FFF2-40B4-BE49-F238E27FC236}">
                <a16:creationId xmlns:a16="http://schemas.microsoft.com/office/drawing/2014/main" id="{8BA324DF-326D-DA4C-BF35-3277BE68A5AF}"/>
              </a:ext>
            </a:extLst>
          </p:cNvPr>
          <p:cNvSpPr/>
          <p:nvPr/>
        </p:nvSpPr>
        <p:spPr>
          <a:xfrm>
            <a:off x="1913793" y="4235860"/>
            <a:ext cx="9690100" cy="1086217"/>
          </a:xfrm>
          <a:prstGeom prst="rect">
            <a:avLst/>
          </a:prstGeom>
          <a:solidFill>
            <a:schemeClr val="bg1"/>
          </a:solidFill>
          <a:ln>
            <a:noFill/>
          </a:ln>
          <a:effectLst>
            <a:outerShdw blurRad="215900" dist="38100" dir="840000" sx="101000" sy="101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a:extLst>
              <a:ext uri="{FF2B5EF4-FFF2-40B4-BE49-F238E27FC236}">
                <a16:creationId xmlns:a16="http://schemas.microsoft.com/office/drawing/2014/main" id="{29BD770B-AD42-2043-B98E-6F64E864E695}"/>
              </a:ext>
            </a:extLst>
          </p:cNvPr>
          <p:cNvSpPr txBox="1"/>
          <p:nvPr/>
        </p:nvSpPr>
        <p:spPr>
          <a:xfrm>
            <a:off x="2028093" y="4306494"/>
            <a:ext cx="9385300" cy="707886"/>
          </a:xfrm>
          <a:prstGeom prst="rect">
            <a:avLst/>
          </a:prstGeom>
          <a:noFill/>
        </p:spPr>
        <p:txBody>
          <a:bodyPr wrap="square" rtlCol="0">
            <a:spAutoFit/>
          </a:bodyPr>
          <a:lstStyle/>
          <a:p>
            <a:pPr lvl="0"/>
            <a:r>
              <a:rPr lang="fr-FR" sz="1600" b="1" dirty="0">
                <a:solidFill>
                  <a:srgbClr val="00447B"/>
                </a:solidFill>
              </a:rPr>
              <a:t>Mission collective multisectorielle Bourgogne Franche Comté</a:t>
            </a:r>
          </a:p>
          <a:p>
            <a:pPr lvl="0"/>
            <a:r>
              <a:rPr lang="fr-FR" sz="1200" b="1" dirty="0">
                <a:solidFill>
                  <a:srgbClr val="ED154E"/>
                </a:solidFill>
              </a:rPr>
              <a:t>21 novembre 2022 – A Casablanca</a:t>
            </a:r>
          </a:p>
          <a:p>
            <a:pPr fontAlgn="ctr"/>
            <a:endParaRPr lang="fr-FR" sz="1200" b="1" dirty="0">
              <a:solidFill>
                <a:srgbClr val="ED154E"/>
              </a:solidFill>
            </a:endParaRPr>
          </a:p>
        </p:txBody>
      </p:sp>
      <p:grpSp>
        <p:nvGrpSpPr>
          <p:cNvPr id="14" name="Graphique 5">
            <a:extLst>
              <a:ext uri="{FF2B5EF4-FFF2-40B4-BE49-F238E27FC236}">
                <a16:creationId xmlns:a16="http://schemas.microsoft.com/office/drawing/2014/main" id="{082D0E55-7A0C-4443-861C-BCCA31039CE6}"/>
              </a:ext>
            </a:extLst>
          </p:cNvPr>
          <p:cNvGrpSpPr/>
          <p:nvPr/>
        </p:nvGrpSpPr>
        <p:grpSpPr>
          <a:xfrm>
            <a:off x="806266" y="-98490"/>
            <a:ext cx="842655" cy="1343681"/>
            <a:chOff x="796496" y="375967"/>
            <a:chExt cx="970520" cy="2371908"/>
          </a:xfrm>
        </p:grpSpPr>
        <p:sp>
          <p:nvSpPr>
            <p:cNvPr id="16" name="Forme libre 7">
              <a:extLst>
                <a:ext uri="{FF2B5EF4-FFF2-40B4-BE49-F238E27FC236}">
                  <a16:creationId xmlns:a16="http://schemas.microsoft.com/office/drawing/2014/main" id="{91B972D9-2912-41FB-97D4-EB5F2562999A}"/>
                </a:ext>
              </a:extLst>
            </p:cNvPr>
            <p:cNvSpPr/>
            <p:nvPr/>
          </p:nvSpPr>
          <p:spPr>
            <a:xfrm>
              <a:off x="894356" y="375967"/>
              <a:ext cx="204617" cy="127149"/>
            </a:xfrm>
            <a:custGeom>
              <a:avLst/>
              <a:gdLst>
                <a:gd name="connsiteX0" fmla="*/ 0 w 204617"/>
                <a:gd name="connsiteY0" fmla="*/ 127149 h 127149"/>
                <a:gd name="connsiteX1" fmla="*/ 204618 w 204617"/>
                <a:gd name="connsiteY1" fmla="*/ 0 h 127149"/>
                <a:gd name="connsiteX2" fmla="*/ 204618 w 204617"/>
                <a:gd name="connsiteY2" fmla="*/ 127149 h 127149"/>
                <a:gd name="connsiteX3" fmla="*/ 0 w 204617"/>
                <a:gd name="connsiteY3" fmla="*/ 127149 h 127149"/>
              </a:gdLst>
              <a:ahLst/>
              <a:cxnLst>
                <a:cxn ang="0">
                  <a:pos x="connsiteX0" y="connsiteY0"/>
                </a:cxn>
                <a:cxn ang="0">
                  <a:pos x="connsiteX1" y="connsiteY1"/>
                </a:cxn>
                <a:cxn ang="0">
                  <a:pos x="connsiteX2" y="connsiteY2"/>
                </a:cxn>
                <a:cxn ang="0">
                  <a:pos x="connsiteX3" y="connsiteY3"/>
                </a:cxn>
              </a:cxnLst>
              <a:rect l="l" t="t" r="r" b="b"/>
              <a:pathLst>
                <a:path w="204617" h="127149">
                  <a:moveTo>
                    <a:pt x="0" y="127149"/>
                  </a:moveTo>
                  <a:lnTo>
                    <a:pt x="204618" y="0"/>
                  </a:lnTo>
                  <a:lnTo>
                    <a:pt x="204618" y="127149"/>
                  </a:lnTo>
                  <a:lnTo>
                    <a:pt x="0" y="127149"/>
                  </a:lnTo>
                  <a:close/>
                </a:path>
              </a:pathLst>
            </a:custGeom>
            <a:solidFill>
              <a:srgbClr val="1C3948"/>
            </a:solidFill>
            <a:ln w="26723" cap="flat">
              <a:noFill/>
              <a:prstDash val="solid"/>
              <a:miter/>
            </a:ln>
          </p:spPr>
          <p:txBody>
            <a:bodyPr rtlCol="0" anchor="ctr"/>
            <a:lstStyle/>
            <a:p>
              <a:endParaRPr lang="fr-FR"/>
            </a:p>
          </p:txBody>
        </p:sp>
        <p:sp>
          <p:nvSpPr>
            <p:cNvPr id="17" name="Forme libre 9">
              <a:extLst>
                <a:ext uri="{FF2B5EF4-FFF2-40B4-BE49-F238E27FC236}">
                  <a16:creationId xmlns:a16="http://schemas.microsoft.com/office/drawing/2014/main" id="{48C9064D-D3D8-4B1A-AA56-AD7A1A1CB786}"/>
                </a:ext>
              </a:extLst>
            </p:cNvPr>
            <p:cNvSpPr/>
            <p:nvPr/>
          </p:nvSpPr>
          <p:spPr>
            <a:xfrm>
              <a:off x="894356" y="2572152"/>
              <a:ext cx="204617" cy="127149"/>
            </a:xfrm>
            <a:custGeom>
              <a:avLst/>
              <a:gdLst>
                <a:gd name="connsiteX0" fmla="*/ 0 w 204617"/>
                <a:gd name="connsiteY0" fmla="*/ 0 h 127149"/>
                <a:gd name="connsiteX1" fmla="*/ 204618 w 204617"/>
                <a:gd name="connsiteY1" fmla="*/ 127149 h 127149"/>
                <a:gd name="connsiteX2" fmla="*/ 204618 w 204617"/>
                <a:gd name="connsiteY2" fmla="*/ 0 h 127149"/>
                <a:gd name="connsiteX3" fmla="*/ 0 w 204617"/>
                <a:gd name="connsiteY3" fmla="*/ 0 h 127149"/>
              </a:gdLst>
              <a:ahLst/>
              <a:cxnLst>
                <a:cxn ang="0">
                  <a:pos x="connsiteX0" y="connsiteY0"/>
                </a:cxn>
                <a:cxn ang="0">
                  <a:pos x="connsiteX1" y="connsiteY1"/>
                </a:cxn>
                <a:cxn ang="0">
                  <a:pos x="connsiteX2" y="connsiteY2"/>
                </a:cxn>
                <a:cxn ang="0">
                  <a:pos x="connsiteX3" y="connsiteY3"/>
                </a:cxn>
              </a:cxnLst>
              <a:rect l="l" t="t" r="r" b="b"/>
              <a:pathLst>
                <a:path w="204617" h="127149">
                  <a:moveTo>
                    <a:pt x="0" y="0"/>
                  </a:moveTo>
                  <a:lnTo>
                    <a:pt x="204618" y="127149"/>
                  </a:lnTo>
                  <a:lnTo>
                    <a:pt x="204618" y="0"/>
                  </a:lnTo>
                  <a:lnTo>
                    <a:pt x="0" y="0"/>
                  </a:lnTo>
                  <a:close/>
                </a:path>
              </a:pathLst>
            </a:custGeom>
            <a:solidFill>
              <a:srgbClr val="1C3948"/>
            </a:solidFill>
            <a:ln w="26723" cap="flat">
              <a:noFill/>
              <a:prstDash val="solid"/>
              <a:miter/>
            </a:ln>
          </p:spPr>
          <p:txBody>
            <a:bodyPr rtlCol="0" anchor="ctr"/>
            <a:lstStyle/>
            <a:p>
              <a:endParaRPr lang="fr-FR"/>
            </a:p>
          </p:txBody>
        </p:sp>
        <p:pic>
          <p:nvPicPr>
            <p:cNvPr id="18" name="Image 17">
              <a:extLst>
                <a:ext uri="{FF2B5EF4-FFF2-40B4-BE49-F238E27FC236}">
                  <a16:creationId xmlns:a16="http://schemas.microsoft.com/office/drawing/2014/main" id="{B1506B3C-12AF-4298-B745-4396246D0148}"/>
                </a:ext>
              </a:extLst>
            </p:cNvPr>
            <p:cNvPicPr>
              <a:picLocks noChangeAspect="1"/>
            </p:cNvPicPr>
            <p:nvPr/>
          </p:nvPicPr>
          <p:blipFill>
            <a:blip r:embed="rId3"/>
            <a:stretch>
              <a:fillRect/>
            </a:stretch>
          </p:blipFill>
          <p:spPr>
            <a:xfrm>
              <a:off x="796496" y="402149"/>
              <a:ext cx="970520" cy="2345726"/>
            </a:xfrm>
            <a:custGeom>
              <a:avLst/>
              <a:gdLst>
                <a:gd name="connsiteX0" fmla="*/ 0 w 970520"/>
                <a:gd name="connsiteY0" fmla="*/ 1 h 2345726"/>
                <a:gd name="connsiteX1" fmla="*/ 970520 w 970520"/>
                <a:gd name="connsiteY1" fmla="*/ 1 h 2345726"/>
                <a:gd name="connsiteX2" fmla="*/ 970520 w 970520"/>
                <a:gd name="connsiteY2" fmla="*/ 2345727 h 2345726"/>
                <a:gd name="connsiteX3" fmla="*/ 0 w 970520"/>
                <a:gd name="connsiteY3" fmla="*/ 2345727 h 2345726"/>
              </a:gdLst>
              <a:ahLst/>
              <a:cxnLst>
                <a:cxn ang="0">
                  <a:pos x="connsiteX0" y="connsiteY0"/>
                </a:cxn>
                <a:cxn ang="0">
                  <a:pos x="connsiteX1" y="connsiteY1"/>
                </a:cxn>
                <a:cxn ang="0">
                  <a:pos x="connsiteX2" y="connsiteY2"/>
                </a:cxn>
                <a:cxn ang="0">
                  <a:pos x="connsiteX3" y="connsiteY3"/>
                </a:cxn>
              </a:cxnLst>
              <a:rect l="l" t="t" r="r" b="b"/>
              <a:pathLst>
                <a:path w="970520" h="2345726">
                  <a:moveTo>
                    <a:pt x="0" y="1"/>
                  </a:moveTo>
                  <a:lnTo>
                    <a:pt x="970520" y="1"/>
                  </a:lnTo>
                  <a:lnTo>
                    <a:pt x="970520" y="2345727"/>
                  </a:lnTo>
                  <a:lnTo>
                    <a:pt x="0" y="2345727"/>
                  </a:lnTo>
                  <a:close/>
                </a:path>
              </a:pathLst>
            </a:custGeom>
          </p:spPr>
        </p:pic>
        <p:sp>
          <p:nvSpPr>
            <p:cNvPr id="19" name="Forme libre 12">
              <a:extLst>
                <a:ext uri="{FF2B5EF4-FFF2-40B4-BE49-F238E27FC236}">
                  <a16:creationId xmlns:a16="http://schemas.microsoft.com/office/drawing/2014/main" id="{BD351DC9-C71B-4A61-8D85-F1A1D815DEB0}"/>
                </a:ext>
              </a:extLst>
            </p:cNvPr>
            <p:cNvSpPr/>
            <p:nvPr/>
          </p:nvSpPr>
          <p:spPr>
            <a:xfrm>
              <a:off x="894356" y="503116"/>
              <a:ext cx="723037" cy="2069036"/>
            </a:xfrm>
            <a:custGeom>
              <a:avLst/>
              <a:gdLst>
                <a:gd name="connsiteX0" fmla="*/ 0 w 723037"/>
                <a:gd name="connsiteY0" fmla="*/ 2069037 h 2069036"/>
                <a:gd name="connsiteX1" fmla="*/ 541334 w 723037"/>
                <a:gd name="connsiteY1" fmla="*/ 2069037 h 2069036"/>
                <a:gd name="connsiteX2" fmla="*/ 541334 w 723037"/>
                <a:gd name="connsiteY2" fmla="*/ 1213913 h 2069036"/>
                <a:gd name="connsiteX3" fmla="*/ 723037 w 723037"/>
                <a:gd name="connsiteY3" fmla="*/ 1034519 h 2069036"/>
                <a:gd name="connsiteX4" fmla="*/ 541334 w 723037"/>
                <a:gd name="connsiteY4" fmla="*/ 855124 h 2069036"/>
                <a:gd name="connsiteX5" fmla="*/ 541334 w 723037"/>
                <a:gd name="connsiteY5" fmla="*/ 0 h 2069036"/>
                <a:gd name="connsiteX6" fmla="*/ 0 w 723037"/>
                <a:gd name="connsiteY6" fmla="*/ 0 h 2069036"/>
                <a:gd name="connsiteX7" fmla="*/ 0 w 723037"/>
                <a:gd name="connsiteY7" fmla="*/ 2069037 h 20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3037" h="2069036">
                  <a:moveTo>
                    <a:pt x="0" y="2069037"/>
                  </a:moveTo>
                  <a:lnTo>
                    <a:pt x="541334" y="2069037"/>
                  </a:lnTo>
                  <a:lnTo>
                    <a:pt x="541334" y="1213913"/>
                  </a:lnTo>
                  <a:lnTo>
                    <a:pt x="723037" y="1034519"/>
                  </a:lnTo>
                  <a:lnTo>
                    <a:pt x="541334" y="855124"/>
                  </a:lnTo>
                  <a:lnTo>
                    <a:pt x="541334" y="0"/>
                  </a:lnTo>
                  <a:lnTo>
                    <a:pt x="0" y="0"/>
                  </a:lnTo>
                  <a:lnTo>
                    <a:pt x="0" y="2069037"/>
                  </a:lnTo>
                  <a:close/>
                </a:path>
              </a:pathLst>
            </a:custGeom>
            <a:solidFill>
              <a:srgbClr val="424B55"/>
            </a:solidFill>
            <a:ln w="26723" cap="flat">
              <a:noFill/>
              <a:prstDash val="solid"/>
              <a:miter/>
            </a:ln>
          </p:spPr>
          <p:txBody>
            <a:bodyPr rtlCol="0" anchor="ctr"/>
            <a:lstStyle/>
            <a:p>
              <a:endParaRPr lang="fr-FR" dirty="0"/>
            </a:p>
          </p:txBody>
        </p:sp>
      </p:grpSp>
      <p:grpSp>
        <p:nvGrpSpPr>
          <p:cNvPr id="33" name="Graphique 5">
            <a:extLst>
              <a:ext uri="{FF2B5EF4-FFF2-40B4-BE49-F238E27FC236}">
                <a16:creationId xmlns:a16="http://schemas.microsoft.com/office/drawing/2014/main" id="{2CF2076D-96BB-497B-849E-7C0D55E767AF}"/>
              </a:ext>
            </a:extLst>
          </p:cNvPr>
          <p:cNvGrpSpPr/>
          <p:nvPr/>
        </p:nvGrpSpPr>
        <p:grpSpPr>
          <a:xfrm>
            <a:off x="806266" y="1042455"/>
            <a:ext cx="842655" cy="1316029"/>
            <a:chOff x="796496" y="375967"/>
            <a:chExt cx="970520" cy="2366828"/>
          </a:xfrm>
        </p:grpSpPr>
        <p:sp>
          <p:nvSpPr>
            <p:cNvPr id="34" name="Forme libre 9">
              <a:extLst>
                <a:ext uri="{FF2B5EF4-FFF2-40B4-BE49-F238E27FC236}">
                  <a16:creationId xmlns:a16="http://schemas.microsoft.com/office/drawing/2014/main" id="{2D97AF11-EA40-4AD1-9C58-4D5DDB6A6983}"/>
                </a:ext>
              </a:extLst>
            </p:cNvPr>
            <p:cNvSpPr/>
            <p:nvPr/>
          </p:nvSpPr>
          <p:spPr>
            <a:xfrm>
              <a:off x="894356" y="375967"/>
              <a:ext cx="204617" cy="127149"/>
            </a:xfrm>
            <a:custGeom>
              <a:avLst/>
              <a:gdLst>
                <a:gd name="connsiteX0" fmla="*/ 0 w 204617"/>
                <a:gd name="connsiteY0" fmla="*/ 127149 h 127149"/>
                <a:gd name="connsiteX1" fmla="*/ 204618 w 204617"/>
                <a:gd name="connsiteY1" fmla="*/ 0 h 127149"/>
                <a:gd name="connsiteX2" fmla="*/ 204618 w 204617"/>
                <a:gd name="connsiteY2" fmla="*/ 127149 h 127149"/>
                <a:gd name="connsiteX3" fmla="*/ 0 w 204617"/>
                <a:gd name="connsiteY3" fmla="*/ 127149 h 127149"/>
              </a:gdLst>
              <a:ahLst/>
              <a:cxnLst>
                <a:cxn ang="0">
                  <a:pos x="connsiteX0" y="connsiteY0"/>
                </a:cxn>
                <a:cxn ang="0">
                  <a:pos x="connsiteX1" y="connsiteY1"/>
                </a:cxn>
                <a:cxn ang="0">
                  <a:pos x="connsiteX2" y="connsiteY2"/>
                </a:cxn>
                <a:cxn ang="0">
                  <a:pos x="connsiteX3" y="connsiteY3"/>
                </a:cxn>
              </a:cxnLst>
              <a:rect l="l" t="t" r="r" b="b"/>
              <a:pathLst>
                <a:path w="204617" h="127149">
                  <a:moveTo>
                    <a:pt x="0" y="127149"/>
                  </a:moveTo>
                  <a:lnTo>
                    <a:pt x="204618" y="0"/>
                  </a:lnTo>
                  <a:lnTo>
                    <a:pt x="204618" y="127149"/>
                  </a:lnTo>
                  <a:lnTo>
                    <a:pt x="0" y="127149"/>
                  </a:lnTo>
                  <a:close/>
                </a:path>
              </a:pathLst>
            </a:custGeom>
            <a:solidFill>
              <a:srgbClr val="216B8C"/>
            </a:solidFill>
            <a:ln w="26723" cap="flat">
              <a:noFill/>
              <a:prstDash val="solid"/>
              <a:miter/>
            </a:ln>
          </p:spPr>
          <p:txBody>
            <a:bodyPr rtlCol="0" anchor="ctr"/>
            <a:lstStyle/>
            <a:p>
              <a:endParaRPr lang="fr-FR"/>
            </a:p>
          </p:txBody>
        </p:sp>
        <p:sp>
          <p:nvSpPr>
            <p:cNvPr id="35" name="Forme libre 10">
              <a:extLst>
                <a:ext uri="{FF2B5EF4-FFF2-40B4-BE49-F238E27FC236}">
                  <a16:creationId xmlns:a16="http://schemas.microsoft.com/office/drawing/2014/main" id="{D6DC44D2-201F-4C8F-96FB-60A92BA18CD5}"/>
                </a:ext>
              </a:extLst>
            </p:cNvPr>
            <p:cNvSpPr/>
            <p:nvPr/>
          </p:nvSpPr>
          <p:spPr>
            <a:xfrm>
              <a:off x="894356" y="2572152"/>
              <a:ext cx="204617" cy="127149"/>
            </a:xfrm>
            <a:custGeom>
              <a:avLst/>
              <a:gdLst>
                <a:gd name="connsiteX0" fmla="*/ 0 w 204617"/>
                <a:gd name="connsiteY0" fmla="*/ 0 h 127149"/>
                <a:gd name="connsiteX1" fmla="*/ 204618 w 204617"/>
                <a:gd name="connsiteY1" fmla="*/ 127149 h 127149"/>
                <a:gd name="connsiteX2" fmla="*/ 204618 w 204617"/>
                <a:gd name="connsiteY2" fmla="*/ 0 h 127149"/>
                <a:gd name="connsiteX3" fmla="*/ 0 w 204617"/>
                <a:gd name="connsiteY3" fmla="*/ 0 h 127149"/>
              </a:gdLst>
              <a:ahLst/>
              <a:cxnLst>
                <a:cxn ang="0">
                  <a:pos x="connsiteX0" y="connsiteY0"/>
                </a:cxn>
                <a:cxn ang="0">
                  <a:pos x="connsiteX1" y="connsiteY1"/>
                </a:cxn>
                <a:cxn ang="0">
                  <a:pos x="connsiteX2" y="connsiteY2"/>
                </a:cxn>
                <a:cxn ang="0">
                  <a:pos x="connsiteX3" y="connsiteY3"/>
                </a:cxn>
              </a:cxnLst>
              <a:rect l="l" t="t" r="r" b="b"/>
              <a:pathLst>
                <a:path w="204617" h="127149">
                  <a:moveTo>
                    <a:pt x="0" y="0"/>
                  </a:moveTo>
                  <a:lnTo>
                    <a:pt x="204618" y="127149"/>
                  </a:lnTo>
                  <a:lnTo>
                    <a:pt x="204618" y="0"/>
                  </a:lnTo>
                  <a:lnTo>
                    <a:pt x="0" y="0"/>
                  </a:lnTo>
                  <a:close/>
                </a:path>
              </a:pathLst>
            </a:custGeom>
            <a:solidFill>
              <a:srgbClr val="216B8C"/>
            </a:solidFill>
            <a:ln w="26723" cap="flat">
              <a:noFill/>
              <a:prstDash val="solid"/>
              <a:miter/>
            </a:ln>
          </p:spPr>
          <p:txBody>
            <a:bodyPr rtlCol="0" anchor="ctr"/>
            <a:lstStyle/>
            <a:p>
              <a:endParaRPr lang="fr-FR"/>
            </a:p>
          </p:txBody>
        </p:sp>
        <p:pic>
          <p:nvPicPr>
            <p:cNvPr id="36" name="Image 35">
              <a:extLst>
                <a:ext uri="{FF2B5EF4-FFF2-40B4-BE49-F238E27FC236}">
                  <a16:creationId xmlns:a16="http://schemas.microsoft.com/office/drawing/2014/main" id="{1FD54D6F-B787-4DDB-9F50-9D4D5B0FC256}"/>
                </a:ext>
              </a:extLst>
            </p:cNvPr>
            <p:cNvPicPr>
              <a:picLocks noChangeAspect="1"/>
            </p:cNvPicPr>
            <p:nvPr/>
          </p:nvPicPr>
          <p:blipFill>
            <a:blip r:embed="rId3"/>
            <a:stretch>
              <a:fillRect/>
            </a:stretch>
          </p:blipFill>
          <p:spPr>
            <a:xfrm>
              <a:off x="796496" y="397069"/>
              <a:ext cx="970520" cy="2345726"/>
            </a:xfrm>
            <a:custGeom>
              <a:avLst/>
              <a:gdLst>
                <a:gd name="connsiteX0" fmla="*/ 0 w 970520"/>
                <a:gd name="connsiteY0" fmla="*/ 1 h 2345726"/>
                <a:gd name="connsiteX1" fmla="*/ 970520 w 970520"/>
                <a:gd name="connsiteY1" fmla="*/ 1 h 2345726"/>
                <a:gd name="connsiteX2" fmla="*/ 970520 w 970520"/>
                <a:gd name="connsiteY2" fmla="*/ 2345727 h 2345726"/>
                <a:gd name="connsiteX3" fmla="*/ 0 w 970520"/>
                <a:gd name="connsiteY3" fmla="*/ 2345727 h 2345726"/>
              </a:gdLst>
              <a:ahLst/>
              <a:cxnLst>
                <a:cxn ang="0">
                  <a:pos x="connsiteX0" y="connsiteY0"/>
                </a:cxn>
                <a:cxn ang="0">
                  <a:pos x="connsiteX1" y="connsiteY1"/>
                </a:cxn>
                <a:cxn ang="0">
                  <a:pos x="connsiteX2" y="connsiteY2"/>
                </a:cxn>
                <a:cxn ang="0">
                  <a:pos x="connsiteX3" y="connsiteY3"/>
                </a:cxn>
              </a:cxnLst>
              <a:rect l="l" t="t" r="r" b="b"/>
              <a:pathLst>
                <a:path w="970520" h="2345726">
                  <a:moveTo>
                    <a:pt x="0" y="1"/>
                  </a:moveTo>
                  <a:lnTo>
                    <a:pt x="970520" y="1"/>
                  </a:lnTo>
                  <a:lnTo>
                    <a:pt x="970520" y="2345727"/>
                  </a:lnTo>
                  <a:lnTo>
                    <a:pt x="0" y="2345727"/>
                  </a:lnTo>
                  <a:close/>
                </a:path>
              </a:pathLst>
            </a:custGeom>
          </p:spPr>
        </p:pic>
        <p:sp>
          <p:nvSpPr>
            <p:cNvPr id="37" name="Forme libre 12">
              <a:extLst>
                <a:ext uri="{FF2B5EF4-FFF2-40B4-BE49-F238E27FC236}">
                  <a16:creationId xmlns:a16="http://schemas.microsoft.com/office/drawing/2014/main" id="{3C3023D5-6728-4C54-AE85-11F7F56907FD}"/>
                </a:ext>
              </a:extLst>
            </p:cNvPr>
            <p:cNvSpPr/>
            <p:nvPr/>
          </p:nvSpPr>
          <p:spPr>
            <a:xfrm>
              <a:off x="894356" y="503116"/>
              <a:ext cx="723037" cy="2069036"/>
            </a:xfrm>
            <a:custGeom>
              <a:avLst/>
              <a:gdLst>
                <a:gd name="connsiteX0" fmla="*/ 0 w 723037"/>
                <a:gd name="connsiteY0" fmla="*/ 2069037 h 2069036"/>
                <a:gd name="connsiteX1" fmla="*/ 541334 w 723037"/>
                <a:gd name="connsiteY1" fmla="*/ 2069037 h 2069036"/>
                <a:gd name="connsiteX2" fmla="*/ 541334 w 723037"/>
                <a:gd name="connsiteY2" fmla="*/ 1213913 h 2069036"/>
                <a:gd name="connsiteX3" fmla="*/ 723037 w 723037"/>
                <a:gd name="connsiteY3" fmla="*/ 1034519 h 2069036"/>
                <a:gd name="connsiteX4" fmla="*/ 541334 w 723037"/>
                <a:gd name="connsiteY4" fmla="*/ 855124 h 2069036"/>
                <a:gd name="connsiteX5" fmla="*/ 541334 w 723037"/>
                <a:gd name="connsiteY5" fmla="*/ 0 h 2069036"/>
                <a:gd name="connsiteX6" fmla="*/ 0 w 723037"/>
                <a:gd name="connsiteY6" fmla="*/ 0 h 2069036"/>
                <a:gd name="connsiteX7" fmla="*/ 0 w 723037"/>
                <a:gd name="connsiteY7" fmla="*/ 2069037 h 20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3037" h="2069036">
                  <a:moveTo>
                    <a:pt x="0" y="2069037"/>
                  </a:moveTo>
                  <a:lnTo>
                    <a:pt x="541334" y="2069037"/>
                  </a:lnTo>
                  <a:lnTo>
                    <a:pt x="541334" y="1213913"/>
                  </a:lnTo>
                  <a:lnTo>
                    <a:pt x="723037" y="1034519"/>
                  </a:lnTo>
                  <a:lnTo>
                    <a:pt x="541334" y="855124"/>
                  </a:lnTo>
                  <a:lnTo>
                    <a:pt x="541334" y="0"/>
                  </a:lnTo>
                  <a:lnTo>
                    <a:pt x="0" y="0"/>
                  </a:lnTo>
                  <a:lnTo>
                    <a:pt x="0" y="2069037"/>
                  </a:lnTo>
                  <a:close/>
                </a:path>
              </a:pathLst>
            </a:custGeom>
            <a:solidFill>
              <a:srgbClr val="478FC8"/>
            </a:solidFill>
            <a:ln w="26723" cap="flat">
              <a:noFill/>
              <a:prstDash val="solid"/>
              <a:miter/>
            </a:ln>
          </p:spPr>
          <p:txBody>
            <a:bodyPr rtlCol="0" anchor="ctr"/>
            <a:lstStyle/>
            <a:p>
              <a:endParaRPr lang="fr-FR" dirty="0"/>
            </a:p>
          </p:txBody>
        </p:sp>
      </p:grpSp>
      <p:sp>
        <p:nvSpPr>
          <p:cNvPr id="38" name="ZoneTexte 37">
            <a:extLst>
              <a:ext uri="{FF2B5EF4-FFF2-40B4-BE49-F238E27FC236}">
                <a16:creationId xmlns:a16="http://schemas.microsoft.com/office/drawing/2014/main" id="{E73BD699-3151-493B-9D5C-22D8EAAE86F7}"/>
              </a:ext>
            </a:extLst>
          </p:cNvPr>
          <p:cNvSpPr txBox="1"/>
          <p:nvPr/>
        </p:nvSpPr>
        <p:spPr>
          <a:xfrm rot="16200000">
            <a:off x="146612" y="1572194"/>
            <a:ext cx="2020462" cy="246221"/>
          </a:xfrm>
          <a:prstGeom prst="rect">
            <a:avLst/>
          </a:prstGeom>
          <a:noFill/>
        </p:spPr>
        <p:txBody>
          <a:bodyPr wrap="square" rtlCol="0">
            <a:spAutoFit/>
          </a:bodyPr>
          <a:lstStyle/>
          <a:p>
            <a:pPr algn="ctr"/>
            <a:r>
              <a:rPr lang="fr-FR" sz="1000" dirty="0">
                <a:solidFill>
                  <a:schemeClr val="bg1"/>
                </a:solidFill>
                <a:effectLst>
                  <a:outerShdw blurRad="38100" dist="38100" dir="2700000" algn="tl">
                    <a:srgbClr val="000000">
                      <a:alpha val="43137"/>
                    </a:srgbClr>
                  </a:outerShdw>
                </a:effectLst>
              </a:rPr>
              <a:t>TECH &amp; SERVICES</a:t>
            </a:r>
          </a:p>
        </p:txBody>
      </p:sp>
      <p:sp>
        <p:nvSpPr>
          <p:cNvPr id="39" name="ZoneTexte 38">
            <a:extLst>
              <a:ext uri="{FF2B5EF4-FFF2-40B4-BE49-F238E27FC236}">
                <a16:creationId xmlns:a16="http://schemas.microsoft.com/office/drawing/2014/main" id="{0E67731A-995E-4C89-95F0-52090F49D03C}"/>
              </a:ext>
            </a:extLst>
          </p:cNvPr>
          <p:cNvSpPr txBox="1"/>
          <p:nvPr/>
        </p:nvSpPr>
        <p:spPr>
          <a:xfrm rot="16200000">
            <a:off x="122342" y="329851"/>
            <a:ext cx="2020462" cy="400110"/>
          </a:xfrm>
          <a:prstGeom prst="rect">
            <a:avLst/>
          </a:prstGeom>
          <a:noFill/>
        </p:spPr>
        <p:txBody>
          <a:bodyPr wrap="square" rtlCol="0">
            <a:spAutoFit/>
          </a:bodyPr>
          <a:lstStyle/>
          <a:p>
            <a:pPr algn="ctr"/>
            <a:r>
              <a:rPr lang="fr-FR" sz="1000" dirty="0">
                <a:solidFill>
                  <a:schemeClr val="bg1"/>
                </a:solidFill>
                <a:effectLst>
                  <a:outerShdw blurRad="38100" dist="38100" dir="2700000" algn="tl">
                    <a:srgbClr val="000000">
                      <a:alpha val="43137"/>
                    </a:srgbClr>
                  </a:outerShdw>
                </a:effectLst>
              </a:rPr>
              <a:t>INFRASTRUCTURES</a:t>
            </a:r>
          </a:p>
          <a:p>
            <a:pPr algn="ctr"/>
            <a:r>
              <a:rPr lang="fr-FR" sz="1000" dirty="0">
                <a:solidFill>
                  <a:schemeClr val="bg1"/>
                </a:solidFill>
                <a:effectLst>
                  <a:outerShdw blurRad="38100" dist="38100" dir="2700000" algn="tl">
                    <a:srgbClr val="000000">
                      <a:alpha val="43137"/>
                    </a:srgbClr>
                  </a:outerShdw>
                </a:effectLst>
              </a:rPr>
              <a:t>ET INDUSTRIE</a:t>
            </a:r>
          </a:p>
        </p:txBody>
      </p:sp>
      <p:grpSp>
        <p:nvGrpSpPr>
          <p:cNvPr id="40" name="Graphique 5">
            <a:extLst>
              <a:ext uri="{FF2B5EF4-FFF2-40B4-BE49-F238E27FC236}">
                <a16:creationId xmlns:a16="http://schemas.microsoft.com/office/drawing/2014/main" id="{C5245B3D-FC50-4B66-ADC1-141F0F9EA7C1}"/>
              </a:ext>
            </a:extLst>
          </p:cNvPr>
          <p:cNvGrpSpPr/>
          <p:nvPr/>
        </p:nvGrpSpPr>
        <p:grpSpPr>
          <a:xfrm>
            <a:off x="812035" y="2178992"/>
            <a:ext cx="842655" cy="1328849"/>
            <a:chOff x="796496" y="375967"/>
            <a:chExt cx="970520" cy="2374480"/>
          </a:xfrm>
        </p:grpSpPr>
        <p:sp>
          <p:nvSpPr>
            <p:cNvPr id="41" name="Forme libre 27">
              <a:extLst>
                <a:ext uri="{FF2B5EF4-FFF2-40B4-BE49-F238E27FC236}">
                  <a16:creationId xmlns:a16="http://schemas.microsoft.com/office/drawing/2014/main" id="{D49562ED-C82B-4803-872B-33F5561631A4}"/>
                </a:ext>
              </a:extLst>
            </p:cNvPr>
            <p:cNvSpPr/>
            <p:nvPr/>
          </p:nvSpPr>
          <p:spPr>
            <a:xfrm>
              <a:off x="894356" y="375967"/>
              <a:ext cx="204617" cy="127149"/>
            </a:xfrm>
            <a:custGeom>
              <a:avLst/>
              <a:gdLst>
                <a:gd name="connsiteX0" fmla="*/ 0 w 204617"/>
                <a:gd name="connsiteY0" fmla="*/ 127149 h 127149"/>
                <a:gd name="connsiteX1" fmla="*/ 204618 w 204617"/>
                <a:gd name="connsiteY1" fmla="*/ 0 h 127149"/>
                <a:gd name="connsiteX2" fmla="*/ 204618 w 204617"/>
                <a:gd name="connsiteY2" fmla="*/ 127149 h 127149"/>
                <a:gd name="connsiteX3" fmla="*/ 0 w 204617"/>
                <a:gd name="connsiteY3" fmla="*/ 127149 h 127149"/>
              </a:gdLst>
              <a:ahLst/>
              <a:cxnLst>
                <a:cxn ang="0">
                  <a:pos x="connsiteX0" y="connsiteY0"/>
                </a:cxn>
                <a:cxn ang="0">
                  <a:pos x="connsiteX1" y="connsiteY1"/>
                </a:cxn>
                <a:cxn ang="0">
                  <a:pos x="connsiteX2" y="connsiteY2"/>
                </a:cxn>
                <a:cxn ang="0">
                  <a:pos x="connsiteX3" y="connsiteY3"/>
                </a:cxn>
              </a:cxnLst>
              <a:rect l="l" t="t" r="r" b="b"/>
              <a:pathLst>
                <a:path w="204617" h="127149">
                  <a:moveTo>
                    <a:pt x="0" y="127149"/>
                  </a:moveTo>
                  <a:lnTo>
                    <a:pt x="204618" y="0"/>
                  </a:lnTo>
                  <a:lnTo>
                    <a:pt x="204618" y="127149"/>
                  </a:lnTo>
                  <a:lnTo>
                    <a:pt x="0" y="127149"/>
                  </a:lnTo>
                  <a:close/>
                </a:path>
              </a:pathLst>
            </a:custGeom>
            <a:solidFill>
              <a:srgbClr val="83A630"/>
            </a:solidFill>
            <a:ln w="26723" cap="flat">
              <a:noFill/>
              <a:prstDash val="solid"/>
              <a:miter/>
            </a:ln>
          </p:spPr>
          <p:txBody>
            <a:bodyPr rtlCol="0" anchor="ctr"/>
            <a:lstStyle/>
            <a:p>
              <a:endParaRPr lang="fr-FR"/>
            </a:p>
          </p:txBody>
        </p:sp>
        <p:sp>
          <p:nvSpPr>
            <p:cNvPr id="42" name="Forme libre 28">
              <a:extLst>
                <a:ext uri="{FF2B5EF4-FFF2-40B4-BE49-F238E27FC236}">
                  <a16:creationId xmlns:a16="http://schemas.microsoft.com/office/drawing/2014/main" id="{711428A4-22EA-4899-B493-C0BD53AA266C}"/>
                </a:ext>
              </a:extLst>
            </p:cNvPr>
            <p:cNvSpPr/>
            <p:nvPr/>
          </p:nvSpPr>
          <p:spPr>
            <a:xfrm>
              <a:off x="894356" y="2572152"/>
              <a:ext cx="204617" cy="127149"/>
            </a:xfrm>
            <a:custGeom>
              <a:avLst/>
              <a:gdLst>
                <a:gd name="connsiteX0" fmla="*/ 0 w 204617"/>
                <a:gd name="connsiteY0" fmla="*/ 0 h 127149"/>
                <a:gd name="connsiteX1" fmla="*/ 204618 w 204617"/>
                <a:gd name="connsiteY1" fmla="*/ 127149 h 127149"/>
                <a:gd name="connsiteX2" fmla="*/ 204618 w 204617"/>
                <a:gd name="connsiteY2" fmla="*/ 0 h 127149"/>
                <a:gd name="connsiteX3" fmla="*/ 0 w 204617"/>
                <a:gd name="connsiteY3" fmla="*/ 0 h 127149"/>
              </a:gdLst>
              <a:ahLst/>
              <a:cxnLst>
                <a:cxn ang="0">
                  <a:pos x="connsiteX0" y="connsiteY0"/>
                </a:cxn>
                <a:cxn ang="0">
                  <a:pos x="connsiteX1" y="connsiteY1"/>
                </a:cxn>
                <a:cxn ang="0">
                  <a:pos x="connsiteX2" y="connsiteY2"/>
                </a:cxn>
                <a:cxn ang="0">
                  <a:pos x="connsiteX3" y="connsiteY3"/>
                </a:cxn>
              </a:cxnLst>
              <a:rect l="l" t="t" r="r" b="b"/>
              <a:pathLst>
                <a:path w="204617" h="127149">
                  <a:moveTo>
                    <a:pt x="0" y="0"/>
                  </a:moveTo>
                  <a:lnTo>
                    <a:pt x="204618" y="127149"/>
                  </a:lnTo>
                  <a:lnTo>
                    <a:pt x="204618" y="0"/>
                  </a:lnTo>
                  <a:lnTo>
                    <a:pt x="0" y="0"/>
                  </a:lnTo>
                  <a:close/>
                </a:path>
              </a:pathLst>
            </a:custGeom>
            <a:solidFill>
              <a:srgbClr val="83A630"/>
            </a:solidFill>
            <a:ln w="26723" cap="flat">
              <a:noFill/>
              <a:prstDash val="solid"/>
              <a:miter/>
            </a:ln>
          </p:spPr>
          <p:txBody>
            <a:bodyPr rtlCol="0" anchor="ctr"/>
            <a:lstStyle/>
            <a:p>
              <a:endParaRPr lang="fr-FR"/>
            </a:p>
          </p:txBody>
        </p:sp>
        <p:pic>
          <p:nvPicPr>
            <p:cNvPr id="43" name="Image 42">
              <a:extLst>
                <a:ext uri="{FF2B5EF4-FFF2-40B4-BE49-F238E27FC236}">
                  <a16:creationId xmlns:a16="http://schemas.microsoft.com/office/drawing/2014/main" id="{8AB90A0B-6BE8-461C-9CCA-41F4E6E7F5BA}"/>
                </a:ext>
              </a:extLst>
            </p:cNvPr>
            <p:cNvPicPr>
              <a:picLocks noChangeAspect="1"/>
            </p:cNvPicPr>
            <p:nvPr/>
          </p:nvPicPr>
          <p:blipFill>
            <a:blip r:embed="rId3"/>
            <a:stretch>
              <a:fillRect/>
            </a:stretch>
          </p:blipFill>
          <p:spPr>
            <a:xfrm>
              <a:off x="796496" y="404721"/>
              <a:ext cx="970520" cy="2345726"/>
            </a:xfrm>
            <a:custGeom>
              <a:avLst/>
              <a:gdLst>
                <a:gd name="connsiteX0" fmla="*/ 0 w 970520"/>
                <a:gd name="connsiteY0" fmla="*/ 1 h 2345726"/>
                <a:gd name="connsiteX1" fmla="*/ 970520 w 970520"/>
                <a:gd name="connsiteY1" fmla="*/ 1 h 2345726"/>
                <a:gd name="connsiteX2" fmla="*/ 970520 w 970520"/>
                <a:gd name="connsiteY2" fmla="*/ 2345727 h 2345726"/>
                <a:gd name="connsiteX3" fmla="*/ 0 w 970520"/>
                <a:gd name="connsiteY3" fmla="*/ 2345727 h 2345726"/>
              </a:gdLst>
              <a:ahLst/>
              <a:cxnLst>
                <a:cxn ang="0">
                  <a:pos x="connsiteX0" y="connsiteY0"/>
                </a:cxn>
                <a:cxn ang="0">
                  <a:pos x="connsiteX1" y="connsiteY1"/>
                </a:cxn>
                <a:cxn ang="0">
                  <a:pos x="connsiteX2" y="connsiteY2"/>
                </a:cxn>
                <a:cxn ang="0">
                  <a:pos x="connsiteX3" y="connsiteY3"/>
                </a:cxn>
              </a:cxnLst>
              <a:rect l="l" t="t" r="r" b="b"/>
              <a:pathLst>
                <a:path w="970520" h="2345726">
                  <a:moveTo>
                    <a:pt x="0" y="1"/>
                  </a:moveTo>
                  <a:lnTo>
                    <a:pt x="970520" y="1"/>
                  </a:lnTo>
                  <a:lnTo>
                    <a:pt x="970520" y="2345727"/>
                  </a:lnTo>
                  <a:lnTo>
                    <a:pt x="0" y="2345727"/>
                  </a:lnTo>
                  <a:close/>
                </a:path>
              </a:pathLst>
            </a:custGeom>
          </p:spPr>
        </p:pic>
        <p:sp>
          <p:nvSpPr>
            <p:cNvPr id="44" name="Forme libre 30">
              <a:extLst>
                <a:ext uri="{FF2B5EF4-FFF2-40B4-BE49-F238E27FC236}">
                  <a16:creationId xmlns:a16="http://schemas.microsoft.com/office/drawing/2014/main" id="{7968479A-76CB-45D9-9FD3-38DEB049F65A}"/>
                </a:ext>
              </a:extLst>
            </p:cNvPr>
            <p:cNvSpPr/>
            <p:nvPr/>
          </p:nvSpPr>
          <p:spPr>
            <a:xfrm>
              <a:off x="894356" y="503116"/>
              <a:ext cx="723037" cy="2069036"/>
            </a:xfrm>
            <a:custGeom>
              <a:avLst/>
              <a:gdLst>
                <a:gd name="connsiteX0" fmla="*/ 0 w 723037"/>
                <a:gd name="connsiteY0" fmla="*/ 2069037 h 2069036"/>
                <a:gd name="connsiteX1" fmla="*/ 541334 w 723037"/>
                <a:gd name="connsiteY1" fmla="*/ 2069037 h 2069036"/>
                <a:gd name="connsiteX2" fmla="*/ 541334 w 723037"/>
                <a:gd name="connsiteY2" fmla="*/ 1213913 h 2069036"/>
                <a:gd name="connsiteX3" fmla="*/ 723037 w 723037"/>
                <a:gd name="connsiteY3" fmla="*/ 1034519 h 2069036"/>
                <a:gd name="connsiteX4" fmla="*/ 541334 w 723037"/>
                <a:gd name="connsiteY4" fmla="*/ 855124 h 2069036"/>
                <a:gd name="connsiteX5" fmla="*/ 541334 w 723037"/>
                <a:gd name="connsiteY5" fmla="*/ 0 h 2069036"/>
                <a:gd name="connsiteX6" fmla="*/ 0 w 723037"/>
                <a:gd name="connsiteY6" fmla="*/ 0 h 2069036"/>
                <a:gd name="connsiteX7" fmla="*/ 0 w 723037"/>
                <a:gd name="connsiteY7" fmla="*/ 2069037 h 20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3037" h="2069036">
                  <a:moveTo>
                    <a:pt x="0" y="2069037"/>
                  </a:moveTo>
                  <a:lnTo>
                    <a:pt x="541334" y="2069037"/>
                  </a:lnTo>
                  <a:lnTo>
                    <a:pt x="541334" y="1213913"/>
                  </a:lnTo>
                  <a:lnTo>
                    <a:pt x="723037" y="1034519"/>
                  </a:lnTo>
                  <a:lnTo>
                    <a:pt x="541334" y="855124"/>
                  </a:lnTo>
                  <a:lnTo>
                    <a:pt x="541334" y="0"/>
                  </a:lnTo>
                  <a:lnTo>
                    <a:pt x="0" y="0"/>
                  </a:lnTo>
                  <a:lnTo>
                    <a:pt x="0" y="2069037"/>
                  </a:lnTo>
                  <a:close/>
                </a:path>
              </a:pathLst>
            </a:custGeom>
            <a:solidFill>
              <a:srgbClr val="A5C41C"/>
            </a:solidFill>
            <a:ln w="26723" cap="flat">
              <a:noFill/>
              <a:prstDash val="solid"/>
              <a:miter/>
            </a:ln>
          </p:spPr>
          <p:txBody>
            <a:bodyPr rtlCol="0" anchor="ctr"/>
            <a:lstStyle/>
            <a:p>
              <a:endParaRPr lang="fr-FR" dirty="0"/>
            </a:p>
          </p:txBody>
        </p:sp>
      </p:grpSp>
      <p:sp>
        <p:nvSpPr>
          <p:cNvPr id="45" name="ZoneTexte 44">
            <a:extLst>
              <a:ext uri="{FF2B5EF4-FFF2-40B4-BE49-F238E27FC236}">
                <a16:creationId xmlns:a16="http://schemas.microsoft.com/office/drawing/2014/main" id="{30919A01-171B-4B7F-9EE6-68590A195761}"/>
              </a:ext>
            </a:extLst>
          </p:cNvPr>
          <p:cNvSpPr txBox="1"/>
          <p:nvPr/>
        </p:nvSpPr>
        <p:spPr>
          <a:xfrm rot="16200000">
            <a:off x="137858" y="2733362"/>
            <a:ext cx="2020462" cy="246221"/>
          </a:xfrm>
          <a:prstGeom prst="rect">
            <a:avLst/>
          </a:prstGeom>
          <a:noFill/>
        </p:spPr>
        <p:txBody>
          <a:bodyPr wrap="square" rtlCol="0">
            <a:spAutoFit/>
          </a:bodyPr>
          <a:lstStyle/>
          <a:p>
            <a:pPr algn="ctr"/>
            <a:r>
              <a:rPr lang="fr-FR" sz="1000" dirty="0">
                <a:solidFill>
                  <a:schemeClr val="bg1"/>
                </a:solidFill>
                <a:effectLst>
                  <a:outerShdw blurRad="38100" dist="38100" dir="2700000" algn="tl">
                    <a:srgbClr val="000000">
                      <a:alpha val="43137"/>
                    </a:srgbClr>
                  </a:outerShdw>
                </a:effectLst>
              </a:rPr>
              <a:t>AGRI &amp; AGRO</a:t>
            </a:r>
          </a:p>
        </p:txBody>
      </p:sp>
      <p:grpSp>
        <p:nvGrpSpPr>
          <p:cNvPr id="46" name="Graphique 5">
            <a:extLst>
              <a:ext uri="{FF2B5EF4-FFF2-40B4-BE49-F238E27FC236}">
                <a16:creationId xmlns:a16="http://schemas.microsoft.com/office/drawing/2014/main" id="{1AB4CEC5-A81E-462A-9824-ADC6821BCD59}"/>
              </a:ext>
            </a:extLst>
          </p:cNvPr>
          <p:cNvGrpSpPr/>
          <p:nvPr/>
        </p:nvGrpSpPr>
        <p:grpSpPr>
          <a:xfrm>
            <a:off x="814820" y="3308327"/>
            <a:ext cx="842655" cy="1328849"/>
            <a:chOff x="796496" y="375967"/>
            <a:chExt cx="970520" cy="2379396"/>
          </a:xfrm>
        </p:grpSpPr>
        <p:sp>
          <p:nvSpPr>
            <p:cNvPr id="47" name="Forme libre 27">
              <a:extLst>
                <a:ext uri="{FF2B5EF4-FFF2-40B4-BE49-F238E27FC236}">
                  <a16:creationId xmlns:a16="http://schemas.microsoft.com/office/drawing/2014/main" id="{11585847-2415-4AB5-B777-6D87F92B47F1}"/>
                </a:ext>
              </a:extLst>
            </p:cNvPr>
            <p:cNvSpPr/>
            <p:nvPr/>
          </p:nvSpPr>
          <p:spPr>
            <a:xfrm>
              <a:off x="894356" y="375967"/>
              <a:ext cx="204617" cy="127149"/>
            </a:xfrm>
            <a:custGeom>
              <a:avLst/>
              <a:gdLst>
                <a:gd name="connsiteX0" fmla="*/ 0 w 204617"/>
                <a:gd name="connsiteY0" fmla="*/ 127149 h 127149"/>
                <a:gd name="connsiteX1" fmla="*/ 204618 w 204617"/>
                <a:gd name="connsiteY1" fmla="*/ 0 h 127149"/>
                <a:gd name="connsiteX2" fmla="*/ 204618 w 204617"/>
                <a:gd name="connsiteY2" fmla="*/ 127149 h 127149"/>
                <a:gd name="connsiteX3" fmla="*/ 0 w 204617"/>
                <a:gd name="connsiteY3" fmla="*/ 127149 h 127149"/>
              </a:gdLst>
              <a:ahLst/>
              <a:cxnLst>
                <a:cxn ang="0">
                  <a:pos x="connsiteX0" y="connsiteY0"/>
                </a:cxn>
                <a:cxn ang="0">
                  <a:pos x="connsiteX1" y="connsiteY1"/>
                </a:cxn>
                <a:cxn ang="0">
                  <a:pos x="connsiteX2" y="connsiteY2"/>
                </a:cxn>
                <a:cxn ang="0">
                  <a:pos x="connsiteX3" y="connsiteY3"/>
                </a:cxn>
              </a:cxnLst>
              <a:rect l="l" t="t" r="r" b="b"/>
              <a:pathLst>
                <a:path w="204617" h="127149">
                  <a:moveTo>
                    <a:pt x="0" y="127149"/>
                  </a:moveTo>
                  <a:lnTo>
                    <a:pt x="204618" y="0"/>
                  </a:lnTo>
                  <a:lnTo>
                    <a:pt x="204618" y="127149"/>
                  </a:lnTo>
                  <a:lnTo>
                    <a:pt x="0" y="127149"/>
                  </a:lnTo>
                  <a:close/>
                </a:path>
              </a:pathLst>
            </a:custGeom>
            <a:solidFill>
              <a:srgbClr val="BB3716"/>
            </a:solidFill>
            <a:ln w="26723" cap="flat">
              <a:noFill/>
              <a:prstDash val="solid"/>
              <a:miter/>
            </a:ln>
          </p:spPr>
          <p:txBody>
            <a:bodyPr rtlCol="0" anchor="ctr"/>
            <a:lstStyle/>
            <a:p>
              <a:endParaRPr lang="fr-FR"/>
            </a:p>
          </p:txBody>
        </p:sp>
        <p:sp>
          <p:nvSpPr>
            <p:cNvPr id="48" name="Forme libre 28">
              <a:extLst>
                <a:ext uri="{FF2B5EF4-FFF2-40B4-BE49-F238E27FC236}">
                  <a16:creationId xmlns:a16="http://schemas.microsoft.com/office/drawing/2014/main" id="{F8207A38-329A-41AE-9C5B-97D47AA01A86}"/>
                </a:ext>
              </a:extLst>
            </p:cNvPr>
            <p:cNvSpPr/>
            <p:nvPr/>
          </p:nvSpPr>
          <p:spPr>
            <a:xfrm>
              <a:off x="894356" y="2572152"/>
              <a:ext cx="204617" cy="127149"/>
            </a:xfrm>
            <a:custGeom>
              <a:avLst/>
              <a:gdLst>
                <a:gd name="connsiteX0" fmla="*/ 0 w 204617"/>
                <a:gd name="connsiteY0" fmla="*/ 0 h 127149"/>
                <a:gd name="connsiteX1" fmla="*/ 204618 w 204617"/>
                <a:gd name="connsiteY1" fmla="*/ 127149 h 127149"/>
                <a:gd name="connsiteX2" fmla="*/ 204618 w 204617"/>
                <a:gd name="connsiteY2" fmla="*/ 0 h 127149"/>
                <a:gd name="connsiteX3" fmla="*/ 0 w 204617"/>
                <a:gd name="connsiteY3" fmla="*/ 0 h 127149"/>
              </a:gdLst>
              <a:ahLst/>
              <a:cxnLst>
                <a:cxn ang="0">
                  <a:pos x="connsiteX0" y="connsiteY0"/>
                </a:cxn>
                <a:cxn ang="0">
                  <a:pos x="connsiteX1" y="connsiteY1"/>
                </a:cxn>
                <a:cxn ang="0">
                  <a:pos x="connsiteX2" y="connsiteY2"/>
                </a:cxn>
                <a:cxn ang="0">
                  <a:pos x="connsiteX3" y="connsiteY3"/>
                </a:cxn>
              </a:cxnLst>
              <a:rect l="l" t="t" r="r" b="b"/>
              <a:pathLst>
                <a:path w="204617" h="127149">
                  <a:moveTo>
                    <a:pt x="0" y="0"/>
                  </a:moveTo>
                  <a:lnTo>
                    <a:pt x="204618" y="127149"/>
                  </a:lnTo>
                  <a:lnTo>
                    <a:pt x="204618" y="0"/>
                  </a:lnTo>
                  <a:lnTo>
                    <a:pt x="0" y="0"/>
                  </a:lnTo>
                  <a:close/>
                </a:path>
              </a:pathLst>
            </a:custGeom>
            <a:solidFill>
              <a:srgbClr val="BB3716"/>
            </a:solidFill>
            <a:ln w="26723" cap="flat">
              <a:noFill/>
              <a:prstDash val="solid"/>
              <a:miter/>
            </a:ln>
          </p:spPr>
          <p:txBody>
            <a:bodyPr rtlCol="0" anchor="ctr"/>
            <a:lstStyle/>
            <a:p>
              <a:endParaRPr lang="fr-FR"/>
            </a:p>
          </p:txBody>
        </p:sp>
        <p:pic>
          <p:nvPicPr>
            <p:cNvPr id="49" name="Image 48">
              <a:extLst>
                <a:ext uri="{FF2B5EF4-FFF2-40B4-BE49-F238E27FC236}">
                  <a16:creationId xmlns:a16="http://schemas.microsoft.com/office/drawing/2014/main" id="{1323F21D-11C4-45AA-B767-8D11EB45CCB3}"/>
                </a:ext>
              </a:extLst>
            </p:cNvPr>
            <p:cNvPicPr>
              <a:picLocks noChangeAspect="1"/>
            </p:cNvPicPr>
            <p:nvPr/>
          </p:nvPicPr>
          <p:blipFill>
            <a:blip r:embed="rId3"/>
            <a:stretch>
              <a:fillRect/>
            </a:stretch>
          </p:blipFill>
          <p:spPr>
            <a:xfrm>
              <a:off x="796496" y="409637"/>
              <a:ext cx="970520" cy="2345726"/>
            </a:xfrm>
            <a:custGeom>
              <a:avLst/>
              <a:gdLst>
                <a:gd name="connsiteX0" fmla="*/ 0 w 970520"/>
                <a:gd name="connsiteY0" fmla="*/ 1 h 2345726"/>
                <a:gd name="connsiteX1" fmla="*/ 970520 w 970520"/>
                <a:gd name="connsiteY1" fmla="*/ 1 h 2345726"/>
                <a:gd name="connsiteX2" fmla="*/ 970520 w 970520"/>
                <a:gd name="connsiteY2" fmla="*/ 2345727 h 2345726"/>
                <a:gd name="connsiteX3" fmla="*/ 0 w 970520"/>
                <a:gd name="connsiteY3" fmla="*/ 2345727 h 2345726"/>
              </a:gdLst>
              <a:ahLst/>
              <a:cxnLst>
                <a:cxn ang="0">
                  <a:pos x="connsiteX0" y="connsiteY0"/>
                </a:cxn>
                <a:cxn ang="0">
                  <a:pos x="connsiteX1" y="connsiteY1"/>
                </a:cxn>
                <a:cxn ang="0">
                  <a:pos x="connsiteX2" y="connsiteY2"/>
                </a:cxn>
                <a:cxn ang="0">
                  <a:pos x="connsiteX3" y="connsiteY3"/>
                </a:cxn>
              </a:cxnLst>
              <a:rect l="l" t="t" r="r" b="b"/>
              <a:pathLst>
                <a:path w="970520" h="2345726">
                  <a:moveTo>
                    <a:pt x="0" y="1"/>
                  </a:moveTo>
                  <a:lnTo>
                    <a:pt x="970520" y="1"/>
                  </a:lnTo>
                  <a:lnTo>
                    <a:pt x="970520" y="2345727"/>
                  </a:lnTo>
                  <a:lnTo>
                    <a:pt x="0" y="2345727"/>
                  </a:lnTo>
                  <a:close/>
                </a:path>
              </a:pathLst>
            </a:custGeom>
          </p:spPr>
        </p:pic>
        <p:sp>
          <p:nvSpPr>
            <p:cNvPr id="50" name="Forme libre 30">
              <a:extLst>
                <a:ext uri="{FF2B5EF4-FFF2-40B4-BE49-F238E27FC236}">
                  <a16:creationId xmlns:a16="http://schemas.microsoft.com/office/drawing/2014/main" id="{E7A020EB-BAB8-4924-BFCB-A39EDAEF8EC8}"/>
                </a:ext>
              </a:extLst>
            </p:cNvPr>
            <p:cNvSpPr/>
            <p:nvPr/>
          </p:nvSpPr>
          <p:spPr>
            <a:xfrm>
              <a:off x="894356" y="503116"/>
              <a:ext cx="723037" cy="2069036"/>
            </a:xfrm>
            <a:custGeom>
              <a:avLst/>
              <a:gdLst>
                <a:gd name="connsiteX0" fmla="*/ 0 w 723037"/>
                <a:gd name="connsiteY0" fmla="*/ 2069037 h 2069036"/>
                <a:gd name="connsiteX1" fmla="*/ 541334 w 723037"/>
                <a:gd name="connsiteY1" fmla="*/ 2069037 h 2069036"/>
                <a:gd name="connsiteX2" fmla="*/ 541334 w 723037"/>
                <a:gd name="connsiteY2" fmla="*/ 1213913 h 2069036"/>
                <a:gd name="connsiteX3" fmla="*/ 723037 w 723037"/>
                <a:gd name="connsiteY3" fmla="*/ 1034519 h 2069036"/>
                <a:gd name="connsiteX4" fmla="*/ 541334 w 723037"/>
                <a:gd name="connsiteY4" fmla="*/ 855124 h 2069036"/>
                <a:gd name="connsiteX5" fmla="*/ 541334 w 723037"/>
                <a:gd name="connsiteY5" fmla="*/ 0 h 2069036"/>
                <a:gd name="connsiteX6" fmla="*/ 0 w 723037"/>
                <a:gd name="connsiteY6" fmla="*/ 0 h 2069036"/>
                <a:gd name="connsiteX7" fmla="*/ 0 w 723037"/>
                <a:gd name="connsiteY7" fmla="*/ 2069037 h 20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3037" h="2069036">
                  <a:moveTo>
                    <a:pt x="0" y="2069037"/>
                  </a:moveTo>
                  <a:lnTo>
                    <a:pt x="541334" y="2069037"/>
                  </a:lnTo>
                  <a:lnTo>
                    <a:pt x="541334" y="1213913"/>
                  </a:lnTo>
                  <a:lnTo>
                    <a:pt x="723037" y="1034519"/>
                  </a:lnTo>
                  <a:lnTo>
                    <a:pt x="541334" y="855124"/>
                  </a:lnTo>
                  <a:lnTo>
                    <a:pt x="541334" y="0"/>
                  </a:lnTo>
                  <a:lnTo>
                    <a:pt x="0" y="0"/>
                  </a:lnTo>
                  <a:lnTo>
                    <a:pt x="0" y="2069037"/>
                  </a:lnTo>
                  <a:close/>
                </a:path>
              </a:pathLst>
            </a:custGeom>
            <a:solidFill>
              <a:srgbClr val="E53C16"/>
            </a:solidFill>
            <a:ln w="26723" cap="flat">
              <a:noFill/>
              <a:prstDash val="solid"/>
              <a:miter/>
            </a:ln>
          </p:spPr>
          <p:txBody>
            <a:bodyPr rtlCol="0" anchor="ctr"/>
            <a:lstStyle/>
            <a:p>
              <a:endParaRPr lang="fr-FR" dirty="0"/>
            </a:p>
          </p:txBody>
        </p:sp>
      </p:grpSp>
      <p:grpSp>
        <p:nvGrpSpPr>
          <p:cNvPr id="52" name="Graphique 5">
            <a:extLst>
              <a:ext uri="{FF2B5EF4-FFF2-40B4-BE49-F238E27FC236}">
                <a16:creationId xmlns:a16="http://schemas.microsoft.com/office/drawing/2014/main" id="{1115AE2A-9854-468A-BBD6-13865275A027}"/>
              </a:ext>
            </a:extLst>
          </p:cNvPr>
          <p:cNvGrpSpPr/>
          <p:nvPr/>
        </p:nvGrpSpPr>
        <p:grpSpPr>
          <a:xfrm>
            <a:off x="796626" y="4351318"/>
            <a:ext cx="858064" cy="1423473"/>
            <a:chOff x="796496" y="375967"/>
            <a:chExt cx="970520" cy="2385036"/>
          </a:xfrm>
        </p:grpSpPr>
        <p:sp>
          <p:nvSpPr>
            <p:cNvPr id="53" name="Forme libre 27">
              <a:extLst>
                <a:ext uri="{FF2B5EF4-FFF2-40B4-BE49-F238E27FC236}">
                  <a16:creationId xmlns:a16="http://schemas.microsoft.com/office/drawing/2014/main" id="{3E43CD0E-AFBC-4313-BFE3-C438D84DB7B7}"/>
                </a:ext>
              </a:extLst>
            </p:cNvPr>
            <p:cNvSpPr/>
            <p:nvPr/>
          </p:nvSpPr>
          <p:spPr>
            <a:xfrm>
              <a:off x="894356" y="375967"/>
              <a:ext cx="204617" cy="127149"/>
            </a:xfrm>
            <a:custGeom>
              <a:avLst/>
              <a:gdLst>
                <a:gd name="connsiteX0" fmla="*/ 0 w 204617"/>
                <a:gd name="connsiteY0" fmla="*/ 127149 h 127149"/>
                <a:gd name="connsiteX1" fmla="*/ 204618 w 204617"/>
                <a:gd name="connsiteY1" fmla="*/ 0 h 127149"/>
                <a:gd name="connsiteX2" fmla="*/ 204618 w 204617"/>
                <a:gd name="connsiteY2" fmla="*/ 127149 h 127149"/>
                <a:gd name="connsiteX3" fmla="*/ 0 w 204617"/>
                <a:gd name="connsiteY3" fmla="*/ 127149 h 127149"/>
              </a:gdLst>
              <a:ahLst/>
              <a:cxnLst>
                <a:cxn ang="0">
                  <a:pos x="connsiteX0" y="connsiteY0"/>
                </a:cxn>
                <a:cxn ang="0">
                  <a:pos x="connsiteX1" y="connsiteY1"/>
                </a:cxn>
                <a:cxn ang="0">
                  <a:pos x="connsiteX2" y="connsiteY2"/>
                </a:cxn>
                <a:cxn ang="0">
                  <a:pos x="connsiteX3" y="connsiteY3"/>
                </a:cxn>
              </a:cxnLst>
              <a:rect l="l" t="t" r="r" b="b"/>
              <a:pathLst>
                <a:path w="204617" h="127149">
                  <a:moveTo>
                    <a:pt x="0" y="127149"/>
                  </a:moveTo>
                  <a:lnTo>
                    <a:pt x="204618" y="0"/>
                  </a:lnTo>
                  <a:lnTo>
                    <a:pt x="204618" y="127149"/>
                  </a:lnTo>
                  <a:lnTo>
                    <a:pt x="0" y="127149"/>
                  </a:lnTo>
                  <a:close/>
                </a:path>
              </a:pathLst>
            </a:custGeom>
            <a:solidFill>
              <a:srgbClr val="87AA8A"/>
            </a:solidFill>
            <a:ln w="26723" cap="flat">
              <a:noFill/>
              <a:prstDash val="solid"/>
              <a:miter/>
            </a:ln>
          </p:spPr>
          <p:txBody>
            <a:bodyPr rtlCol="0" anchor="ctr"/>
            <a:lstStyle/>
            <a:p>
              <a:endParaRPr lang="fr-FR"/>
            </a:p>
          </p:txBody>
        </p:sp>
        <p:sp>
          <p:nvSpPr>
            <p:cNvPr id="54" name="Forme libre 28">
              <a:extLst>
                <a:ext uri="{FF2B5EF4-FFF2-40B4-BE49-F238E27FC236}">
                  <a16:creationId xmlns:a16="http://schemas.microsoft.com/office/drawing/2014/main" id="{2B4F6A53-23F3-4DC5-A200-28449A080860}"/>
                </a:ext>
              </a:extLst>
            </p:cNvPr>
            <p:cNvSpPr/>
            <p:nvPr/>
          </p:nvSpPr>
          <p:spPr>
            <a:xfrm>
              <a:off x="894356" y="2572152"/>
              <a:ext cx="204617" cy="127149"/>
            </a:xfrm>
            <a:custGeom>
              <a:avLst/>
              <a:gdLst>
                <a:gd name="connsiteX0" fmla="*/ 0 w 204617"/>
                <a:gd name="connsiteY0" fmla="*/ 0 h 127149"/>
                <a:gd name="connsiteX1" fmla="*/ 204618 w 204617"/>
                <a:gd name="connsiteY1" fmla="*/ 127149 h 127149"/>
                <a:gd name="connsiteX2" fmla="*/ 204618 w 204617"/>
                <a:gd name="connsiteY2" fmla="*/ 0 h 127149"/>
                <a:gd name="connsiteX3" fmla="*/ 0 w 204617"/>
                <a:gd name="connsiteY3" fmla="*/ 0 h 127149"/>
              </a:gdLst>
              <a:ahLst/>
              <a:cxnLst>
                <a:cxn ang="0">
                  <a:pos x="connsiteX0" y="connsiteY0"/>
                </a:cxn>
                <a:cxn ang="0">
                  <a:pos x="connsiteX1" y="connsiteY1"/>
                </a:cxn>
                <a:cxn ang="0">
                  <a:pos x="connsiteX2" y="connsiteY2"/>
                </a:cxn>
                <a:cxn ang="0">
                  <a:pos x="connsiteX3" y="connsiteY3"/>
                </a:cxn>
              </a:cxnLst>
              <a:rect l="l" t="t" r="r" b="b"/>
              <a:pathLst>
                <a:path w="204617" h="127149">
                  <a:moveTo>
                    <a:pt x="0" y="0"/>
                  </a:moveTo>
                  <a:lnTo>
                    <a:pt x="204618" y="127149"/>
                  </a:lnTo>
                  <a:lnTo>
                    <a:pt x="204618" y="0"/>
                  </a:lnTo>
                  <a:lnTo>
                    <a:pt x="0" y="0"/>
                  </a:lnTo>
                  <a:close/>
                </a:path>
              </a:pathLst>
            </a:custGeom>
            <a:solidFill>
              <a:srgbClr val="87AA8A"/>
            </a:solidFill>
            <a:ln w="26723" cap="flat">
              <a:noFill/>
              <a:prstDash val="solid"/>
              <a:miter/>
            </a:ln>
          </p:spPr>
          <p:txBody>
            <a:bodyPr rtlCol="0" anchor="ctr"/>
            <a:lstStyle/>
            <a:p>
              <a:endParaRPr lang="fr-FR"/>
            </a:p>
          </p:txBody>
        </p:sp>
        <p:pic>
          <p:nvPicPr>
            <p:cNvPr id="55" name="Image 54">
              <a:extLst>
                <a:ext uri="{FF2B5EF4-FFF2-40B4-BE49-F238E27FC236}">
                  <a16:creationId xmlns:a16="http://schemas.microsoft.com/office/drawing/2014/main" id="{0A738CD4-A7DB-4BEE-9305-1201075DF00F}"/>
                </a:ext>
              </a:extLst>
            </p:cNvPr>
            <p:cNvPicPr>
              <a:picLocks noChangeAspect="1"/>
            </p:cNvPicPr>
            <p:nvPr/>
          </p:nvPicPr>
          <p:blipFill>
            <a:blip r:embed="rId3"/>
            <a:stretch>
              <a:fillRect/>
            </a:stretch>
          </p:blipFill>
          <p:spPr>
            <a:xfrm>
              <a:off x="796496" y="415277"/>
              <a:ext cx="970520" cy="2345726"/>
            </a:xfrm>
            <a:custGeom>
              <a:avLst/>
              <a:gdLst>
                <a:gd name="connsiteX0" fmla="*/ 0 w 970520"/>
                <a:gd name="connsiteY0" fmla="*/ 1 h 2345726"/>
                <a:gd name="connsiteX1" fmla="*/ 970520 w 970520"/>
                <a:gd name="connsiteY1" fmla="*/ 1 h 2345726"/>
                <a:gd name="connsiteX2" fmla="*/ 970520 w 970520"/>
                <a:gd name="connsiteY2" fmla="*/ 2345727 h 2345726"/>
                <a:gd name="connsiteX3" fmla="*/ 0 w 970520"/>
                <a:gd name="connsiteY3" fmla="*/ 2345727 h 2345726"/>
              </a:gdLst>
              <a:ahLst/>
              <a:cxnLst>
                <a:cxn ang="0">
                  <a:pos x="connsiteX0" y="connsiteY0"/>
                </a:cxn>
                <a:cxn ang="0">
                  <a:pos x="connsiteX1" y="connsiteY1"/>
                </a:cxn>
                <a:cxn ang="0">
                  <a:pos x="connsiteX2" y="connsiteY2"/>
                </a:cxn>
                <a:cxn ang="0">
                  <a:pos x="connsiteX3" y="connsiteY3"/>
                </a:cxn>
              </a:cxnLst>
              <a:rect l="l" t="t" r="r" b="b"/>
              <a:pathLst>
                <a:path w="970520" h="2345726">
                  <a:moveTo>
                    <a:pt x="0" y="1"/>
                  </a:moveTo>
                  <a:lnTo>
                    <a:pt x="970520" y="1"/>
                  </a:lnTo>
                  <a:lnTo>
                    <a:pt x="970520" y="2345727"/>
                  </a:lnTo>
                  <a:lnTo>
                    <a:pt x="0" y="2345727"/>
                  </a:lnTo>
                  <a:close/>
                </a:path>
              </a:pathLst>
            </a:custGeom>
          </p:spPr>
        </p:pic>
        <p:sp>
          <p:nvSpPr>
            <p:cNvPr id="56" name="Forme libre 30">
              <a:extLst>
                <a:ext uri="{FF2B5EF4-FFF2-40B4-BE49-F238E27FC236}">
                  <a16:creationId xmlns:a16="http://schemas.microsoft.com/office/drawing/2014/main" id="{5B8B06A6-1DC0-4EB6-9D18-71F803F67F81}"/>
                </a:ext>
              </a:extLst>
            </p:cNvPr>
            <p:cNvSpPr/>
            <p:nvPr/>
          </p:nvSpPr>
          <p:spPr>
            <a:xfrm>
              <a:off x="894356" y="503116"/>
              <a:ext cx="723037" cy="2069036"/>
            </a:xfrm>
            <a:custGeom>
              <a:avLst/>
              <a:gdLst>
                <a:gd name="connsiteX0" fmla="*/ 0 w 723037"/>
                <a:gd name="connsiteY0" fmla="*/ 2069037 h 2069036"/>
                <a:gd name="connsiteX1" fmla="*/ 541334 w 723037"/>
                <a:gd name="connsiteY1" fmla="*/ 2069037 h 2069036"/>
                <a:gd name="connsiteX2" fmla="*/ 541334 w 723037"/>
                <a:gd name="connsiteY2" fmla="*/ 1213913 h 2069036"/>
                <a:gd name="connsiteX3" fmla="*/ 723037 w 723037"/>
                <a:gd name="connsiteY3" fmla="*/ 1034519 h 2069036"/>
                <a:gd name="connsiteX4" fmla="*/ 541334 w 723037"/>
                <a:gd name="connsiteY4" fmla="*/ 855124 h 2069036"/>
                <a:gd name="connsiteX5" fmla="*/ 541334 w 723037"/>
                <a:gd name="connsiteY5" fmla="*/ 0 h 2069036"/>
                <a:gd name="connsiteX6" fmla="*/ 0 w 723037"/>
                <a:gd name="connsiteY6" fmla="*/ 0 h 2069036"/>
                <a:gd name="connsiteX7" fmla="*/ 0 w 723037"/>
                <a:gd name="connsiteY7" fmla="*/ 2069037 h 20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3037" h="2069036">
                  <a:moveTo>
                    <a:pt x="0" y="2069037"/>
                  </a:moveTo>
                  <a:lnTo>
                    <a:pt x="541334" y="2069037"/>
                  </a:lnTo>
                  <a:lnTo>
                    <a:pt x="541334" y="1213913"/>
                  </a:lnTo>
                  <a:lnTo>
                    <a:pt x="723037" y="1034519"/>
                  </a:lnTo>
                  <a:lnTo>
                    <a:pt x="541334" y="855124"/>
                  </a:lnTo>
                  <a:lnTo>
                    <a:pt x="541334" y="0"/>
                  </a:lnTo>
                  <a:lnTo>
                    <a:pt x="0" y="0"/>
                  </a:lnTo>
                  <a:lnTo>
                    <a:pt x="0" y="2069037"/>
                  </a:lnTo>
                  <a:close/>
                </a:path>
              </a:pathLst>
            </a:custGeom>
            <a:solidFill>
              <a:srgbClr val="8FC799"/>
            </a:solidFill>
            <a:ln w="26723" cap="flat">
              <a:noFill/>
              <a:prstDash val="solid"/>
              <a:miter/>
            </a:ln>
          </p:spPr>
          <p:txBody>
            <a:bodyPr rtlCol="0" anchor="ctr"/>
            <a:lstStyle/>
            <a:p>
              <a:endParaRPr lang="fr-FR" dirty="0"/>
            </a:p>
          </p:txBody>
        </p:sp>
      </p:grpSp>
      <p:sp>
        <p:nvSpPr>
          <p:cNvPr id="57" name="ZoneTexte 56">
            <a:extLst>
              <a:ext uri="{FF2B5EF4-FFF2-40B4-BE49-F238E27FC236}">
                <a16:creationId xmlns:a16="http://schemas.microsoft.com/office/drawing/2014/main" id="{B262A659-59BE-40AD-AB4A-8CFF1CAABEE7}"/>
              </a:ext>
            </a:extLst>
          </p:cNvPr>
          <p:cNvSpPr txBox="1"/>
          <p:nvPr/>
        </p:nvSpPr>
        <p:spPr>
          <a:xfrm rot="16200000">
            <a:off x="137858" y="4917799"/>
            <a:ext cx="2020462" cy="246221"/>
          </a:xfrm>
          <a:prstGeom prst="rect">
            <a:avLst/>
          </a:prstGeom>
          <a:noFill/>
        </p:spPr>
        <p:txBody>
          <a:bodyPr wrap="square" rtlCol="0">
            <a:spAutoFit/>
          </a:bodyPr>
          <a:lstStyle/>
          <a:p>
            <a:pPr algn="ctr"/>
            <a:r>
              <a:rPr lang="fr-FR" sz="1000" dirty="0">
                <a:solidFill>
                  <a:schemeClr val="bg1"/>
                </a:solidFill>
                <a:effectLst>
                  <a:outerShdw blurRad="38100" dist="38100" dir="2700000" algn="tl">
                    <a:srgbClr val="000000">
                      <a:alpha val="43137"/>
                    </a:srgbClr>
                  </a:outerShdw>
                </a:effectLst>
              </a:rPr>
              <a:t>CLEANTECH</a:t>
            </a:r>
          </a:p>
        </p:txBody>
      </p:sp>
      <p:sp>
        <p:nvSpPr>
          <p:cNvPr id="65" name="Rectangle 64">
            <a:extLst>
              <a:ext uri="{FF2B5EF4-FFF2-40B4-BE49-F238E27FC236}">
                <a16:creationId xmlns:a16="http://schemas.microsoft.com/office/drawing/2014/main" id="{BE97F851-2174-404C-94C8-B1146EA2D048}"/>
              </a:ext>
            </a:extLst>
          </p:cNvPr>
          <p:cNvSpPr/>
          <p:nvPr/>
        </p:nvSpPr>
        <p:spPr>
          <a:xfrm>
            <a:off x="2029717" y="5449805"/>
            <a:ext cx="6096000" cy="276999"/>
          </a:xfrm>
          <a:prstGeom prst="rect">
            <a:avLst/>
          </a:prstGeom>
        </p:spPr>
        <p:txBody>
          <a:bodyPr>
            <a:spAutoFit/>
          </a:bodyPr>
          <a:lstStyle/>
          <a:p>
            <a:r>
              <a:rPr lang="fr-FR" sz="1200" b="1" dirty="0">
                <a:solidFill>
                  <a:srgbClr val="424B55"/>
                </a:solidFill>
              </a:rPr>
              <a:t>Contact : </a:t>
            </a:r>
            <a:r>
              <a:rPr lang="fr-FR" sz="1200" dirty="0">
                <a:solidFill>
                  <a:srgbClr val="424B55"/>
                </a:solidFill>
              </a:rPr>
              <a:t>Khadija ELIDRISSI / E-mail : kelidrissi@cfcim.org / Tél. : +212 (0) 522 43 96 06</a:t>
            </a:r>
          </a:p>
        </p:txBody>
      </p:sp>
      <p:sp>
        <p:nvSpPr>
          <p:cNvPr id="60" name="ZoneTexte 59">
            <a:extLst>
              <a:ext uri="{FF2B5EF4-FFF2-40B4-BE49-F238E27FC236}">
                <a16:creationId xmlns:a16="http://schemas.microsoft.com/office/drawing/2014/main" id="{223C6145-1782-4224-BE11-23E9B83D14E1}"/>
              </a:ext>
            </a:extLst>
          </p:cNvPr>
          <p:cNvSpPr txBox="1"/>
          <p:nvPr/>
        </p:nvSpPr>
        <p:spPr>
          <a:xfrm rot="16200000">
            <a:off x="129546" y="3735978"/>
            <a:ext cx="2020462" cy="400110"/>
          </a:xfrm>
          <a:prstGeom prst="rect">
            <a:avLst/>
          </a:prstGeom>
          <a:noFill/>
        </p:spPr>
        <p:txBody>
          <a:bodyPr wrap="square" rtlCol="0">
            <a:spAutoFit/>
          </a:bodyPr>
          <a:lstStyle/>
          <a:p>
            <a:pPr algn="ctr"/>
            <a:r>
              <a:rPr lang="fr-FR" sz="1000" dirty="0">
                <a:solidFill>
                  <a:schemeClr val="bg1"/>
                </a:solidFill>
                <a:effectLst>
                  <a:outerShdw blurRad="38100" dist="38100" dir="2700000" algn="tl">
                    <a:srgbClr val="000000">
                      <a:alpha val="43137"/>
                    </a:srgbClr>
                  </a:outerShdw>
                </a:effectLst>
              </a:rPr>
              <a:t>SANTE, BIEN ETRE, </a:t>
            </a:r>
          </a:p>
          <a:p>
            <a:pPr algn="ctr"/>
            <a:r>
              <a:rPr lang="fr-FR" sz="1000" dirty="0">
                <a:solidFill>
                  <a:schemeClr val="bg1"/>
                </a:solidFill>
                <a:effectLst>
                  <a:outerShdw blurRad="38100" dist="38100" dir="2700000" algn="tl">
                    <a:srgbClr val="000000">
                      <a:alpha val="43137"/>
                    </a:srgbClr>
                  </a:outerShdw>
                </a:effectLst>
              </a:rPr>
              <a:t>TOURISME &amp; BTP</a:t>
            </a:r>
          </a:p>
        </p:txBody>
      </p:sp>
      <p:sp>
        <p:nvSpPr>
          <p:cNvPr id="73" name="ZoneTexte 72">
            <a:extLst>
              <a:ext uri="{FF2B5EF4-FFF2-40B4-BE49-F238E27FC236}">
                <a16:creationId xmlns:a16="http://schemas.microsoft.com/office/drawing/2014/main" id="{2F25755C-A331-4C67-B1F7-B66BE5B9C50A}"/>
              </a:ext>
            </a:extLst>
          </p:cNvPr>
          <p:cNvSpPr txBox="1"/>
          <p:nvPr/>
        </p:nvSpPr>
        <p:spPr>
          <a:xfrm rot="16200000">
            <a:off x="129547" y="3735978"/>
            <a:ext cx="2020462" cy="400110"/>
          </a:xfrm>
          <a:prstGeom prst="rect">
            <a:avLst/>
          </a:prstGeom>
          <a:noFill/>
        </p:spPr>
        <p:txBody>
          <a:bodyPr wrap="square" rtlCol="0">
            <a:spAutoFit/>
          </a:bodyPr>
          <a:lstStyle/>
          <a:p>
            <a:pPr algn="ctr"/>
            <a:r>
              <a:rPr lang="fr-FR" sz="1000" dirty="0">
                <a:solidFill>
                  <a:schemeClr val="bg1"/>
                </a:solidFill>
                <a:effectLst>
                  <a:outerShdw blurRad="38100" dist="38100" dir="2700000" algn="tl">
                    <a:srgbClr val="000000">
                      <a:alpha val="43137"/>
                    </a:srgbClr>
                  </a:outerShdw>
                </a:effectLst>
              </a:rPr>
              <a:t>SANTE, BIEN ETRE, </a:t>
            </a:r>
          </a:p>
          <a:p>
            <a:pPr algn="ctr"/>
            <a:r>
              <a:rPr lang="fr-FR" sz="1000" dirty="0">
                <a:solidFill>
                  <a:schemeClr val="bg1"/>
                </a:solidFill>
                <a:effectLst>
                  <a:outerShdw blurRad="38100" dist="38100" dir="2700000" algn="tl">
                    <a:srgbClr val="000000">
                      <a:alpha val="43137"/>
                    </a:srgbClr>
                  </a:outerShdw>
                </a:effectLst>
              </a:rPr>
              <a:t>TOURISME &amp; BTP</a:t>
            </a:r>
          </a:p>
        </p:txBody>
      </p:sp>
      <p:grpSp>
        <p:nvGrpSpPr>
          <p:cNvPr id="67" name="Graphique 5">
            <a:extLst>
              <a:ext uri="{FF2B5EF4-FFF2-40B4-BE49-F238E27FC236}">
                <a16:creationId xmlns:a16="http://schemas.microsoft.com/office/drawing/2014/main" id="{2C0FEEFB-872B-4ED8-9877-98B86F81B88D}"/>
              </a:ext>
            </a:extLst>
          </p:cNvPr>
          <p:cNvGrpSpPr/>
          <p:nvPr/>
        </p:nvGrpSpPr>
        <p:grpSpPr>
          <a:xfrm>
            <a:off x="796627" y="4351318"/>
            <a:ext cx="858064" cy="1423473"/>
            <a:chOff x="796496" y="375967"/>
            <a:chExt cx="970520" cy="2385036"/>
          </a:xfrm>
        </p:grpSpPr>
        <p:sp>
          <p:nvSpPr>
            <p:cNvPr id="68" name="Forme libre 27">
              <a:extLst>
                <a:ext uri="{FF2B5EF4-FFF2-40B4-BE49-F238E27FC236}">
                  <a16:creationId xmlns:a16="http://schemas.microsoft.com/office/drawing/2014/main" id="{5C24D998-389A-4CAD-8595-0BDDA9FB7D90}"/>
                </a:ext>
              </a:extLst>
            </p:cNvPr>
            <p:cNvSpPr/>
            <p:nvPr/>
          </p:nvSpPr>
          <p:spPr>
            <a:xfrm>
              <a:off x="894356" y="375967"/>
              <a:ext cx="204617" cy="127149"/>
            </a:xfrm>
            <a:custGeom>
              <a:avLst/>
              <a:gdLst>
                <a:gd name="connsiteX0" fmla="*/ 0 w 204617"/>
                <a:gd name="connsiteY0" fmla="*/ 127149 h 127149"/>
                <a:gd name="connsiteX1" fmla="*/ 204618 w 204617"/>
                <a:gd name="connsiteY1" fmla="*/ 0 h 127149"/>
                <a:gd name="connsiteX2" fmla="*/ 204618 w 204617"/>
                <a:gd name="connsiteY2" fmla="*/ 127149 h 127149"/>
                <a:gd name="connsiteX3" fmla="*/ 0 w 204617"/>
                <a:gd name="connsiteY3" fmla="*/ 127149 h 127149"/>
              </a:gdLst>
              <a:ahLst/>
              <a:cxnLst>
                <a:cxn ang="0">
                  <a:pos x="connsiteX0" y="connsiteY0"/>
                </a:cxn>
                <a:cxn ang="0">
                  <a:pos x="connsiteX1" y="connsiteY1"/>
                </a:cxn>
                <a:cxn ang="0">
                  <a:pos x="connsiteX2" y="connsiteY2"/>
                </a:cxn>
                <a:cxn ang="0">
                  <a:pos x="connsiteX3" y="connsiteY3"/>
                </a:cxn>
              </a:cxnLst>
              <a:rect l="l" t="t" r="r" b="b"/>
              <a:pathLst>
                <a:path w="204617" h="127149">
                  <a:moveTo>
                    <a:pt x="0" y="127149"/>
                  </a:moveTo>
                  <a:lnTo>
                    <a:pt x="204618" y="0"/>
                  </a:lnTo>
                  <a:lnTo>
                    <a:pt x="204618" y="127149"/>
                  </a:lnTo>
                  <a:lnTo>
                    <a:pt x="0" y="127149"/>
                  </a:lnTo>
                  <a:close/>
                </a:path>
              </a:pathLst>
            </a:custGeom>
            <a:solidFill>
              <a:srgbClr val="87AA8A"/>
            </a:solidFill>
            <a:ln w="26723" cap="flat">
              <a:noFill/>
              <a:prstDash val="solid"/>
              <a:miter/>
            </a:ln>
          </p:spPr>
          <p:txBody>
            <a:bodyPr rtlCol="0" anchor="ctr"/>
            <a:lstStyle/>
            <a:p>
              <a:endParaRPr lang="fr-FR"/>
            </a:p>
          </p:txBody>
        </p:sp>
        <p:sp>
          <p:nvSpPr>
            <p:cNvPr id="69" name="Forme libre 28">
              <a:extLst>
                <a:ext uri="{FF2B5EF4-FFF2-40B4-BE49-F238E27FC236}">
                  <a16:creationId xmlns:a16="http://schemas.microsoft.com/office/drawing/2014/main" id="{10136720-E598-40CF-8E7B-ED210A0326E6}"/>
                </a:ext>
              </a:extLst>
            </p:cNvPr>
            <p:cNvSpPr/>
            <p:nvPr/>
          </p:nvSpPr>
          <p:spPr>
            <a:xfrm>
              <a:off x="894356" y="2572152"/>
              <a:ext cx="204617" cy="127149"/>
            </a:xfrm>
            <a:custGeom>
              <a:avLst/>
              <a:gdLst>
                <a:gd name="connsiteX0" fmla="*/ 0 w 204617"/>
                <a:gd name="connsiteY0" fmla="*/ 0 h 127149"/>
                <a:gd name="connsiteX1" fmla="*/ 204618 w 204617"/>
                <a:gd name="connsiteY1" fmla="*/ 127149 h 127149"/>
                <a:gd name="connsiteX2" fmla="*/ 204618 w 204617"/>
                <a:gd name="connsiteY2" fmla="*/ 0 h 127149"/>
                <a:gd name="connsiteX3" fmla="*/ 0 w 204617"/>
                <a:gd name="connsiteY3" fmla="*/ 0 h 127149"/>
              </a:gdLst>
              <a:ahLst/>
              <a:cxnLst>
                <a:cxn ang="0">
                  <a:pos x="connsiteX0" y="connsiteY0"/>
                </a:cxn>
                <a:cxn ang="0">
                  <a:pos x="connsiteX1" y="connsiteY1"/>
                </a:cxn>
                <a:cxn ang="0">
                  <a:pos x="connsiteX2" y="connsiteY2"/>
                </a:cxn>
                <a:cxn ang="0">
                  <a:pos x="connsiteX3" y="connsiteY3"/>
                </a:cxn>
              </a:cxnLst>
              <a:rect l="l" t="t" r="r" b="b"/>
              <a:pathLst>
                <a:path w="204617" h="127149">
                  <a:moveTo>
                    <a:pt x="0" y="0"/>
                  </a:moveTo>
                  <a:lnTo>
                    <a:pt x="204618" y="127149"/>
                  </a:lnTo>
                  <a:lnTo>
                    <a:pt x="204618" y="0"/>
                  </a:lnTo>
                  <a:lnTo>
                    <a:pt x="0" y="0"/>
                  </a:lnTo>
                  <a:close/>
                </a:path>
              </a:pathLst>
            </a:custGeom>
            <a:solidFill>
              <a:srgbClr val="87AA8A"/>
            </a:solidFill>
            <a:ln w="26723" cap="flat">
              <a:noFill/>
              <a:prstDash val="solid"/>
              <a:miter/>
            </a:ln>
          </p:spPr>
          <p:txBody>
            <a:bodyPr rtlCol="0" anchor="ctr"/>
            <a:lstStyle/>
            <a:p>
              <a:endParaRPr lang="fr-FR"/>
            </a:p>
          </p:txBody>
        </p:sp>
        <p:pic>
          <p:nvPicPr>
            <p:cNvPr id="70" name="Image 69">
              <a:extLst>
                <a:ext uri="{FF2B5EF4-FFF2-40B4-BE49-F238E27FC236}">
                  <a16:creationId xmlns:a16="http://schemas.microsoft.com/office/drawing/2014/main" id="{71A1C9F2-75D8-45D1-B3FB-A95FDE4C3C2C}"/>
                </a:ext>
              </a:extLst>
            </p:cNvPr>
            <p:cNvPicPr>
              <a:picLocks noChangeAspect="1"/>
            </p:cNvPicPr>
            <p:nvPr/>
          </p:nvPicPr>
          <p:blipFill>
            <a:blip r:embed="rId3"/>
            <a:stretch>
              <a:fillRect/>
            </a:stretch>
          </p:blipFill>
          <p:spPr>
            <a:xfrm>
              <a:off x="796496" y="415277"/>
              <a:ext cx="970520" cy="2345726"/>
            </a:xfrm>
            <a:custGeom>
              <a:avLst/>
              <a:gdLst>
                <a:gd name="connsiteX0" fmla="*/ 0 w 970520"/>
                <a:gd name="connsiteY0" fmla="*/ 1 h 2345726"/>
                <a:gd name="connsiteX1" fmla="*/ 970520 w 970520"/>
                <a:gd name="connsiteY1" fmla="*/ 1 h 2345726"/>
                <a:gd name="connsiteX2" fmla="*/ 970520 w 970520"/>
                <a:gd name="connsiteY2" fmla="*/ 2345727 h 2345726"/>
                <a:gd name="connsiteX3" fmla="*/ 0 w 970520"/>
                <a:gd name="connsiteY3" fmla="*/ 2345727 h 2345726"/>
              </a:gdLst>
              <a:ahLst/>
              <a:cxnLst>
                <a:cxn ang="0">
                  <a:pos x="connsiteX0" y="connsiteY0"/>
                </a:cxn>
                <a:cxn ang="0">
                  <a:pos x="connsiteX1" y="connsiteY1"/>
                </a:cxn>
                <a:cxn ang="0">
                  <a:pos x="connsiteX2" y="connsiteY2"/>
                </a:cxn>
                <a:cxn ang="0">
                  <a:pos x="connsiteX3" y="connsiteY3"/>
                </a:cxn>
              </a:cxnLst>
              <a:rect l="l" t="t" r="r" b="b"/>
              <a:pathLst>
                <a:path w="970520" h="2345726">
                  <a:moveTo>
                    <a:pt x="0" y="1"/>
                  </a:moveTo>
                  <a:lnTo>
                    <a:pt x="970520" y="1"/>
                  </a:lnTo>
                  <a:lnTo>
                    <a:pt x="970520" y="2345727"/>
                  </a:lnTo>
                  <a:lnTo>
                    <a:pt x="0" y="2345727"/>
                  </a:lnTo>
                  <a:close/>
                </a:path>
              </a:pathLst>
            </a:custGeom>
          </p:spPr>
        </p:pic>
        <p:sp>
          <p:nvSpPr>
            <p:cNvPr id="71" name="Forme libre 30">
              <a:extLst>
                <a:ext uri="{FF2B5EF4-FFF2-40B4-BE49-F238E27FC236}">
                  <a16:creationId xmlns:a16="http://schemas.microsoft.com/office/drawing/2014/main" id="{BBDE142D-1A88-4B46-85E2-F76477C3369A}"/>
                </a:ext>
              </a:extLst>
            </p:cNvPr>
            <p:cNvSpPr/>
            <p:nvPr/>
          </p:nvSpPr>
          <p:spPr>
            <a:xfrm>
              <a:off x="894356" y="503116"/>
              <a:ext cx="723037" cy="2069036"/>
            </a:xfrm>
            <a:custGeom>
              <a:avLst/>
              <a:gdLst>
                <a:gd name="connsiteX0" fmla="*/ 0 w 723037"/>
                <a:gd name="connsiteY0" fmla="*/ 2069037 h 2069036"/>
                <a:gd name="connsiteX1" fmla="*/ 541334 w 723037"/>
                <a:gd name="connsiteY1" fmla="*/ 2069037 h 2069036"/>
                <a:gd name="connsiteX2" fmla="*/ 541334 w 723037"/>
                <a:gd name="connsiteY2" fmla="*/ 1213913 h 2069036"/>
                <a:gd name="connsiteX3" fmla="*/ 723037 w 723037"/>
                <a:gd name="connsiteY3" fmla="*/ 1034519 h 2069036"/>
                <a:gd name="connsiteX4" fmla="*/ 541334 w 723037"/>
                <a:gd name="connsiteY4" fmla="*/ 855124 h 2069036"/>
                <a:gd name="connsiteX5" fmla="*/ 541334 w 723037"/>
                <a:gd name="connsiteY5" fmla="*/ 0 h 2069036"/>
                <a:gd name="connsiteX6" fmla="*/ 0 w 723037"/>
                <a:gd name="connsiteY6" fmla="*/ 0 h 2069036"/>
                <a:gd name="connsiteX7" fmla="*/ 0 w 723037"/>
                <a:gd name="connsiteY7" fmla="*/ 2069037 h 20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3037" h="2069036">
                  <a:moveTo>
                    <a:pt x="0" y="2069037"/>
                  </a:moveTo>
                  <a:lnTo>
                    <a:pt x="541334" y="2069037"/>
                  </a:lnTo>
                  <a:lnTo>
                    <a:pt x="541334" y="1213913"/>
                  </a:lnTo>
                  <a:lnTo>
                    <a:pt x="723037" y="1034519"/>
                  </a:lnTo>
                  <a:lnTo>
                    <a:pt x="541334" y="855124"/>
                  </a:lnTo>
                  <a:lnTo>
                    <a:pt x="541334" y="0"/>
                  </a:lnTo>
                  <a:lnTo>
                    <a:pt x="0" y="0"/>
                  </a:lnTo>
                  <a:lnTo>
                    <a:pt x="0" y="2069037"/>
                  </a:lnTo>
                  <a:close/>
                </a:path>
              </a:pathLst>
            </a:custGeom>
            <a:solidFill>
              <a:srgbClr val="8FC799"/>
            </a:solidFill>
            <a:ln w="26723" cap="flat">
              <a:noFill/>
              <a:prstDash val="solid"/>
              <a:miter/>
            </a:ln>
          </p:spPr>
          <p:txBody>
            <a:bodyPr rtlCol="0" anchor="ctr"/>
            <a:lstStyle/>
            <a:p>
              <a:endParaRPr lang="fr-FR" dirty="0"/>
            </a:p>
          </p:txBody>
        </p:sp>
      </p:grpSp>
      <p:sp>
        <p:nvSpPr>
          <p:cNvPr id="72" name="ZoneTexte 71">
            <a:extLst>
              <a:ext uri="{FF2B5EF4-FFF2-40B4-BE49-F238E27FC236}">
                <a16:creationId xmlns:a16="http://schemas.microsoft.com/office/drawing/2014/main" id="{277290C5-E524-4A84-9C6E-B3D0A0DD242E}"/>
              </a:ext>
            </a:extLst>
          </p:cNvPr>
          <p:cNvSpPr txBox="1"/>
          <p:nvPr/>
        </p:nvSpPr>
        <p:spPr>
          <a:xfrm rot="16200000">
            <a:off x="137859" y="4917799"/>
            <a:ext cx="2020462" cy="246221"/>
          </a:xfrm>
          <a:prstGeom prst="rect">
            <a:avLst/>
          </a:prstGeom>
          <a:noFill/>
        </p:spPr>
        <p:txBody>
          <a:bodyPr wrap="square" rtlCol="0">
            <a:spAutoFit/>
          </a:bodyPr>
          <a:lstStyle/>
          <a:p>
            <a:pPr algn="ctr"/>
            <a:r>
              <a:rPr lang="fr-FR" sz="1000" dirty="0">
                <a:solidFill>
                  <a:schemeClr val="bg1"/>
                </a:solidFill>
                <a:effectLst>
                  <a:outerShdw blurRad="38100" dist="38100" dir="2700000" algn="tl">
                    <a:srgbClr val="000000">
                      <a:alpha val="43137"/>
                    </a:srgbClr>
                  </a:outerShdw>
                </a:effectLst>
              </a:rPr>
              <a:t>CLEANTECH</a:t>
            </a:r>
          </a:p>
        </p:txBody>
      </p:sp>
      <p:grpSp>
        <p:nvGrpSpPr>
          <p:cNvPr id="20" name="Graphique 5">
            <a:extLst>
              <a:ext uri="{FF2B5EF4-FFF2-40B4-BE49-F238E27FC236}">
                <a16:creationId xmlns:a16="http://schemas.microsoft.com/office/drawing/2014/main" id="{6EB33C9C-383B-4D30-BCFA-C28B7C0ACFAF}"/>
              </a:ext>
            </a:extLst>
          </p:cNvPr>
          <p:cNvGrpSpPr/>
          <p:nvPr/>
        </p:nvGrpSpPr>
        <p:grpSpPr>
          <a:xfrm>
            <a:off x="808708" y="5588305"/>
            <a:ext cx="820897" cy="1334844"/>
            <a:chOff x="796496" y="345291"/>
            <a:chExt cx="970520" cy="2354010"/>
          </a:xfrm>
        </p:grpSpPr>
        <p:sp>
          <p:nvSpPr>
            <p:cNvPr id="21" name="Forme libre 27">
              <a:extLst>
                <a:ext uri="{FF2B5EF4-FFF2-40B4-BE49-F238E27FC236}">
                  <a16:creationId xmlns:a16="http://schemas.microsoft.com/office/drawing/2014/main" id="{0BDCAE84-5518-4AD1-8EBC-A9E942A0C748}"/>
                </a:ext>
              </a:extLst>
            </p:cNvPr>
            <p:cNvSpPr/>
            <p:nvPr/>
          </p:nvSpPr>
          <p:spPr>
            <a:xfrm>
              <a:off x="894356" y="375967"/>
              <a:ext cx="204617" cy="127149"/>
            </a:xfrm>
            <a:custGeom>
              <a:avLst/>
              <a:gdLst>
                <a:gd name="connsiteX0" fmla="*/ 0 w 204617"/>
                <a:gd name="connsiteY0" fmla="*/ 127149 h 127149"/>
                <a:gd name="connsiteX1" fmla="*/ 204618 w 204617"/>
                <a:gd name="connsiteY1" fmla="*/ 0 h 127149"/>
                <a:gd name="connsiteX2" fmla="*/ 204618 w 204617"/>
                <a:gd name="connsiteY2" fmla="*/ 127149 h 127149"/>
                <a:gd name="connsiteX3" fmla="*/ 0 w 204617"/>
                <a:gd name="connsiteY3" fmla="*/ 127149 h 127149"/>
              </a:gdLst>
              <a:ahLst/>
              <a:cxnLst>
                <a:cxn ang="0">
                  <a:pos x="connsiteX0" y="connsiteY0"/>
                </a:cxn>
                <a:cxn ang="0">
                  <a:pos x="connsiteX1" y="connsiteY1"/>
                </a:cxn>
                <a:cxn ang="0">
                  <a:pos x="connsiteX2" y="connsiteY2"/>
                </a:cxn>
                <a:cxn ang="0">
                  <a:pos x="connsiteX3" y="connsiteY3"/>
                </a:cxn>
              </a:cxnLst>
              <a:rect l="l" t="t" r="r" b="b"/>
              <a:pathLst>
                <a:path w="204617" h="127149">
                  <a:moveTo>
                    <a:pt x="0" y="127149"/>
                  </a:moveTo>
                  <a:lnTo>
                    <a:pt x="204618" y="0"/>
                  </a:lnTo>
                  <a:lnTo>
                    <a:pt x="204618" y="127149"/>
                  </a:lnTo>
                  <a:lnTo>
                    <a:pt x="0" y="127149"/>
                  </a:lnTo>
                  <a:close/>
                </a:path>
              </a:pathLst>
            </a:custGeom>
            <a:solidFill>
              <a:schemeClr val="bg2">
                <a:lumMod val="50000"/>
              </a:schemeClr>
            </a:solidFill>
            <a:ln w="26723" cap="flat">
              <a:noFill/>
              <a:prstDash val="solid"/>
              <a:miter/>
            </a:ln>
          </p:spPr>
          <p:txBody>
            <a:bodyPr rtlCol="0" anchor="ctr"/>
            <a:lstStyle/>
            <a:p>
              <a:endParaRPr lang="fr-FR"/>
            </a:p>
          </p:txBody>
        </p:sp>
        <p:sp>
          <p:nvSpPr>
            <p:cNvPr id="22" name="Forme libre 28">
              <a:extLst>
                <a:ext uri="{FF2B5EF4-FFF2-40B4-BE49-F238E27FC236}">
                  <a16:creationId xmlns:a16="http://schemas.microsoft.com/office/drawing/2014/main" id="{6051A32E-C6B3-4675-9B8B-1A740AA5F1BC}"/>
                </a:ext>
              </a:extLst>
            </p:cNvPr>
            <p:cNvSpPr/>
            <p:nvPr/>
          </p:nvSpPr>
          <p:spPr>
            <a:xfrm>
              <a:off x="894356" y="2572152"/>
              <a:ext cx="204617" cy="127149"/>
            </a:xfrm>
            <a:custGeom>
              <a:avLst/>
              <a:gdLst>
                <a:gd name="connsiteX0" fmla="*/ 0 w 204617"/>
                <a:gd name="connsiteY0" fmla="*/ 0 h 127149"/>
                <a:gd name="connsiteX1" fmla="*/ 204618 w 204617"/>
                <a:gd name="connsiteY1" fmla="*/ 127149 h 127149"/>
                <a:gd name="connsiteX2" fmla="*/ 204618 w 204617"/>
                <a:gd name="connsiteY2" fmla="*/ 0 h 127149"/>
                <a:gd name="connsiteX3" fmla="*/ 0 w 204617"/>
                <a:gd name="connsiteY3" fmla="*/ 0 h 127149"/>
              </a:gdLst>
              <a:ahLst/>
              <a:cxnLst>
                <a:cxn ang="0">
                  <a:pos x="connsiteX0" y="connsiteY0"/>
                </a:cxn>
                <a:cxn ang="0">
                  <a:pos x="connsiteX1" y="connsiteY1"/>
                </a:cxn>
                <a:cxn ang="0">
                  <a:pos x="connsiteX2" y="connsiteY2"/>
                </a:cxn>
                <a:cxn ang="0">
                  <a:pos x="connsiteX3" y="connsiteY3"/>
                </a:cxn>
              </a:cxnLst>
              <a:rect l="l" t="t" r="r" b="b"/>
              <a:pathLst>
                <a:path w="204617" h="127149">
                  <a:moveTo>
                    <a:pt x="0" y="0"/>
                  </a:moveTo>
                  <a:lnTo>
                    <a:pt x="204618" y="127149"/>
                  </a:lnTo>
                  <a:lnTo>
                    <a:pt x="204618" y="0"/>
                  </a:lnTo>
                  <a:lnTo>
                    <a:pt x="0" y="0"/>
                  </a:lnTo>
                  <a:close/>
                </a:path>
              </a:pathLst>
            </a:custGeom>
            <a:solidFill>
              <a:schemeClr val="bg2">
                <a:lumMod val="50000"/>
              </a:schemeClr>
            </a:solidFill>
            <a:ln w="26723" cap="flat">
              <a:noFill/>
              <a:prstDash val="solid"/>
              <a:miter/>
            </a:ln>
          </p:spPr>
          <p:txBody>
            <a:bodyPr rtlCol="0" anchor="ctr"/>
            <a:lstStyle/>
            <a:p>
              <a:endParaRPr lang="fr-FR"/>
            </a:p>
          </p:txBody>
        </p:sp>
        <p:pic>
          <p:nvPicPr>
            <p:cNvPr id="23" name="Image 22">
              <a:extLst>
                <a:ext uri="{FF2B5EF4-FFF2-40B4-BE49-F238E27FC236}">
                  <a16:creationId xmlns:a16="http://schemas.microsoft.com/office/drawing/2014/main" id="{ED022F8E-BDDB-4F18-8800-1D0C4C07928E}"/>
                </a:ext>
              </a:extLst>
            </p:cNvPr>
            <p:cNvPicPr>
              <a:picLocks noChangeAspect="1"/>
            </p:cNvPicPr>
            <p:nvPr/>
          </p:nvPicPr>
          <p:blipFill>
            <a:blip r:embed="rId3">
              <a:biLevel thresh="50000"/>
            </a:blip>
            <a:stretch>
              <a:fillRect/>
            </a:stretch>
          </p:blipFill>
          <p:spPr>
            <a:xfrm>
              <a:off x="796496" y="345291"/>
              <a:ext cx="970520" cy="2345726"/>
            </a:xfrm>
            <a:custGeom>
              <a:avLst/>
              <a:gdLst>
                <a:gd name="connsiteX0" fmla="*/ 0 w 970520"/>
                <a:gd name="connsiteY0" fmla="*/ 1 h 2345726"/>
                <a:gd name="connsiteX1" fmla="*/ 970520 w 970520"/>
                <a:gd name="connsiteY1" fmla="*/ 1 h 2345726"/>
                <a:gd name="connsiteX2" fmla="*/ 970520 w 970520"/>
                <a:gd name="connsiteY2" fmla="*/ 2345727 h 2345726"/>
                <a:gd name="connsiteX3" fmla="*/ 0 w 970520"/>
                <a:gd name="connsiteY3" fmla="*/ 2345727 h 2345726"/>
              </a:gdLst>
              <a:ahLst/>
              <a:cxnLst>
                <a:cxn ang="0">
                  <a:pos x="connsiteX0" y="connsiteY0"/>
                </a:cxn>
                <a:cxn ang="0">
                  <a:pos x="connsiteX1" y="connsiteY1"/>
                </a:cxn>
                <a:cxn ang="0">
                  <a:pos x="connsiteX2" y="connsiteY2"/>
                </a:cxn>
                <a:cxn ang="0">
                  <a:pos x="connsiteX3" y="connsiteY3"/>
                </a:cxn>
              </a:cxnLst>
              <a:rect l="l" t="t" r="r" b="b"/>
              <a:pathLst>
                <a:path w="970520" h="2345726">
                  <a:moveTo>
                    <a:pt x="0" y="1"/>
                  </a:moveTo>
                  <a:lnTo>
                    <a:pt x="970520" y="1"/>
                  </a:lnTo>
                  <a:lnTo>
                    <a:pt x="970520" y="2345727"/>
                  </a:lnTo>
                  <a:lnTo>
                    <a:pt x="0" y="2345727"/>
                  </a:lnTo>
                  <a:close/>
                </a:path>
              </a:pathLst>
            </a:custGeom>
          </p:spPr>
        </p:pic>
        <p:sp>
          <p:nvSpPr>
            <p:cNvPr id="24" name="Forme libre 30">
              <a:extLst>
                <a:ext uri="{FF2B5EF4-FFF2-40B4-BE49-F238E27FC236}">
                  <a16:creationId xmlns:a16="http://schemas.microsoft.com/office/drawing/2014/main" id="{ECB763E8-AB76-4B07-BF54-95D7927CBAE1}"/>
                </a:ext>
              </a:extLst>
            </p:cNvPr>
            <p:cNvSpPr/>
            <p:nvPr/>
          </p:nvSpPr>
          <p:spPr>
            <a:xfrm>
              <a:off x="894356" y="503116"/>
              <a:ext cx="723037" cy="2069036"/>
            </a:xfrm>
            <a:custGeom>
              <a:avLst/>
              <a:gdLst>
                <a:gd name="connsiteX0" fmla="*/ 0 w 723037"/>
                <a:gd name="connsiteY0" fmla="*/ 2069037 h 2069036"/>
                <a:gd name="connsiteX1" fmla="*/ 541334 w 723037"/>
                <a:gd name="connsiteY1" fmla="*/ 2069037 h 2069036"/>
                <a:gd name="connsiteX2" fmla="*/ 541334 w 723037"/>
                <a:gd name="connsiteY2" fmla="*/ 1213913 h 2069036"/>
                <a:gd name="connsiteX3" fmla="*/ 723037 w 723037"/>
                <a:gd name="connsiteY3" fmla="*/ 1034519 h 2069036"/>
                <a:gd name="connsiteX4" fmla="*/ 541334 w 723037"/>
                <a:gd name="connsiteY4" fmla="*/ 855124 h 2069036"/>
                <a:gd name="connsiteX5" fmla="*/ 541334 w 723037"/>
                <a:gd name="connsiteY5" fmla="*/ 0 h 2069036"/>
                <a:gd name="connsiteX6" fmla="*/ 0 w 723037"/>
                <a:gd name="connsiteY6" fmla="*/ 0 h 2069036"/>
                <a:gd name="connsiteX7" fmla="*/ 0 w 723037"/>
                <a:gd name="connsiteY7" fmla="*/ 2069037 h 20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3037" h="2069036">
                  <a:moveTo>
                    <a:pt x="0" y="2069037"/>
                  </a:moveTo>
                  <a:lnTo>
                    <a:pt x="541334" y="2069037"/>
                  </a:lnTo>
                  <a:lnTo>
                    <a:pt x="541334" y="1213913"/>
                  </a:lnTo>
                  <a:lnTo>
                    <a:pt x="723037" y="1034519"/>
                  </a:lnTo>
                  <a:lnTo>
                    <a:pt x="541334" y="855124"/>
                  </a:lnTo>
                  <a:lnTo>
                    <a:pt x="541334" y="0"/>
                  </a:lnTo>
                  <a:lnTo>
                    <a:pt x="0" y="0"/>
                  </a:lnTo>
                  <a:lnTo>
                    <a:pt x="0" y="2069037"/>
                  </a:lnTo>
                  <a:close/>
                </a:path>
              </a:pathLst>
            </a:custGeom>
            <a:solidFill>
              <a:srgbClr val="C6C7C9"/>
            </a:solidFill>
            <a:ln w="26723" cap="flat">
              <a:noFill/>
              <a:prstDash val="solid"/>
              <a:miter/>
            </a:ln>
          </p:spPr>
          <p:txBody>
            <a:bodyPr rtlCol="0" anchor="ctr"/>
            <a:lstStyle/>
            <a:p>
              <a:endParaRPr lang="fr-FR" dirty="0"/>
            </a:p>
          </p:txBody>
        </p:sp>
      </p:grpSp>
      <p:sp>
        <p:nvSpPr>
          <p:cNvPr id="58" name="ZoneTexte 57">
            <a:extLst>
              <a:ext uri="{FF2B5EF4-FFF2-40B4-BE49-F238E27FC236}">
                <a16:creationId xmlns:a16="http://schemas.microsoft.com/office/drawing/2014/main" id="{53211CCD-DBA8-4732-8001-4BB1780A6C22}"/>
              </a:ext>
            </a:extLst>
          </p:cNvPr>
          <p:cNvSpPr txBox="1"/>
          <p:nvPr/>
        </p:nvSpPr>
        <p:spPr>
          <a:xfrm rot="16200000">
            <a:off x="112143" y="6103858"/>
            <a:ext cx="2020462" cy="400110"/>
          </a:xfrm>
          <a:prstGeom prst="rect">
            <a:avLst/>
          </a:prstGeom>
          <a:noFill/>
        </p:spPr>
        <p:txBody>
          <a:bodyPr wrap="square" rtlCol="0">
            <a:spAutoFit/>
          </a:bodyPr>
          <a:lstStyle/>
          <a:p>
            <a:pPr algn="ctr"/>
            <a:r>
              <a:rPr lang="fr-FR" sz="1000" dirty="0">
                <a:solidFill>
                  <a:schemeClr val="bg1"/>
                </a:solidFill>
                <a:effectLst>
                  <a:outerShdw blurRad="38100" dist="38100" dir="2700000" algn="tl">
                    <a:srgbClr val="000000">
                      <a:alpha val="43137"/>
                    </a:srgbClr>
                  </a:outerShdw>
                </a:effectLst>
              </a:rPr>
              <a:t>MISSIONS </a:t>
            </a:r>
          </a:p>
          <a:p>
            <a:pPr algn="ctr"/>
            <a:r>
              <a:rPr lang="fr-FR" sz="1000" dirty="0">
                <a:solidFill>
                  <a:schemeClr val="bg1"/>
                </a:solidFill>
                <a:effectLst>
                  <a:outerShdw blurRad="38100" dist="38100" dir="2700000" algn="tl">
                    <a:srgbClr val="000000">
                      <a:alpha val="43137"/>
                    </a:srgbClr>
                  </a:outerShdw>
                </a:effectLst>
              </a:rPr>
              <a:t>MULTISECTORIELLES</a:t>
            </a:r>
          </a:p>
        </p:txBody>
      </p:sp>
      <p:sp>
        <p:nvSpPr>
          <p:cNvPr id="61" name="Rectangle 60">
            <a:extLst>
              <a:ext uri="{FF2B5EF4-FFF2-40B4-BE49-F238E27FC236}">
                <a16:creationId xmlns:a16="http://schemas.microsoft.com/office/drawing/2014/main" id="{8545BF2A-141A-47C5-8BF6-F831582C1D2A}"/>
              </a:ext>
            </a:extLst>
          </p:cNvPr>
          <p:cNvSpPr/>
          <p:nvPr/>
        </p:nvSpPr>
        <p:spPr>
          <a:xfrm>
            <a:off x="1919123" y="1553393"/>
            <a:ext cx="9690100" cy="1086217"/>
          </a:xfrm>
          <a:prstGeom prst="rect">
            <a:avLst/>
          </a:prstGeom>
          <a:solidFill>
            <a:schemeClr val="bg1"/>
          </a:solidFill>
          <a:ln>
            <a:noFill/>
          </a:ln>
          <a:effectLst>
            <a:outerShdw blurRad="215900" dist="38100" dir="840000" sx="101000" sy="101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2" name="ZoneTexte 61">
            <a:extLst>
              <a:ext uri="{FF2B5EF4-FFF2-40B4-BE49-F238E27FC236}">
                <a16:creationId xmlns:a16="http://schemas.microsoft.com/office/drawing/2014/main" id="{AE14F534-1635-4BB7-9DB2-72687ACD62C5}"/>
              </a:ext>
            </a:extLst>
          </p:cNvPr>
          <p:cNvSpPr txBox="1"/>
          <p:nvPr/>
        </p:nvSpPr>
        <p:spPr>
          <a:xfrm>
            <a:off x="2033423" y="1624027"/>
            <a:ext cx="9385300" cy="707886"/>
          </a:xfrm>
          <a:prstGeom prst="rect">
            <a:avLst/>
          </a:prstGeom>
          <a:noFill/>
        </p:spPr>
        <p:txBody>
          <a:bodyPr wrap="square" rtlCol="0">
            <a:spAutoFit/>
          </a:bodyPr>
          <a:lstStyle/>
          <a:p>
            <a:pPr lvl="0"/>
            <a:r>
              <a:rPr lang="fr-FR" sz="1600" b="1" dirty="0">
                <a:solidFill>
                  <a:srgbClr val="00447B"/>
                </a:solidFill>
              </a:rPr>
              <a:t>Mission collective multisectorielle Normandie</a:t>
            </a:r>
          </a:p>
          <a:p>
            <a:pPr lvl="0"/>
            <a:r>
              <a:rPr lang="fr-FR" sz="1200" b="1" dirty="0">
                <a:solidFill>
                  <a:srgbClr val="ED154E"/>
                </a:solidFill>
              </a:rPr>
              <a:t>14 novembre 2022 – A Casablanca</a:t>
            </a:r>
          </a:p>
          <a:p>
            <a:pPr fontAlgn="ctr"/>
            <a:endParaRPr lang="fr-FR" sz="1200" b="1" dirty="0">
              <a:solidFill>
                <a:srgbClr val="ED154E"/>
              </a:solidFill>
            </a:endParaRPr>
          </a:p>
        </p:txBody>
      </p:sp>
      <p:sp>
        <p:nvSpPr>
          <p:cNvPr id="66" name="Rectangle 65">
            <a:extLst>
              <a:ext uri="{FF2B5EF4-FFF2-40B4-BE49-F238E27FC236}">
                <a16:creationId xmlns:a16="http://schemas.microsoft.com/office/drawing/2014/main" id="{93BDABBA-69AD-4722-BEE4-191E702D378C}"/>
              </a:ext>
            </a:extLst>
          </p:cNvPr>
          <p:cNvSpPr/>
          <p:nvPr/>
        </p:nvSpPr>
        <p:spPr>
          <a:xfrm>
            <a:off x="1911008" y="2926568"/>
            <a:ext cx="9690100" cy="1086217"/>
          </a:xfrm>
          <a:prstGeom prst="rect">
            <a:avLst/>
          </a:prstGeom>
          <a:solidFill>
            <a:schemeClr val="bg1"/>
          </a:solidFill>
          <a:ln>
            <a:noFill/>
          </a:ln>
          <a:effectLst>
            <a:outerShdw blurRad="215900" dist="38100" dir="840000" sx="101000" sy="101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4" name="ZoneTexte 73">
            <a:extLst>
              <a:ext uri="{FF2B5EF4-FFF2-40B4-BE49-F238E27FC236}">
                <a16:creationId xmlns:a16="http://schemas.microsoft.com/office/drawing/2014/main" id="{1CC9F8CA-138B-4F64-9A2B-8E15319F1465}"/>
              </a:ext>
            </a:extLst>
          </p:cNvPr>
          <p:cNvSpPr txBox="1"/>
          <p:nvPr/>
        </p:nvSpPr>
        <p:spPr>
          <a:xfrm>
            <a:off x="2025308" y="2997202"/>
            <a:ext cx="9385300" cy="707886"/>
          </a:xfrm>
          <a:prstGeom prst="rect">
            <a:avLst/>
          </a:prstGeom>
          <a:noFill/>
        </p:spPr>
        <p:txBody>
          <a:bodyPr wrap="square" rtlCol="0">
            <a:spAutoFit/>
          </a:bodyPr>
          <a:lstStyle/>
          <a:p>
            <a:r>
              <a:rPr lang="fr-FR" sz="1600" b="1" dirty="0">
                <a:solidFill>
                  <a:srgbClr val="00447B"/>
                </a:solidFill>
              </a:rPr>
              <a:t>Mission collective multisectorielle Pays de la Loire</a:t>
            </a:r>
            <a:endParaRPr lang="fr-MA" sz="1600" b="1" dirty="0">
              <a:solidFill>
                <a:srgbClr val="00447B"/>
              </a:solidFill>
            </a:endParaRPr>
          </a:p>
          <a:p>
            <a:r>
              <a:rPr lang="fr-FR" sz="1200" b="1" dirty="0">
                <a:solidFill>
                  <a:srgbClr val="ED154E"/>
                </a:solidFill>
              </a:rPr>
              <a:t>17 - 21 octobre 2022 – A Casablanca</a:t>
            </a:r>
            <a:endParaRPr lang="fr-MA" sz="1200" b="1" dirty="0">
              <a:solidFill>
                <a:srgbClr val="ED154E"/>
              </a:solidFill>
            </a:endParaRPr>
          </a:p>
          <a:p>
            <a:pPr fontAlgn="ctr"/>
            <a:endParaRPr lang="fr-FR" sz="1200" b="1" dirty="0">
              <a:solidFill>
                <a:srgbClr val="ED154E"/>
              </a:solidFill>
            </a:endParaRPr>
          </a:p>
        </p:txBody>
      </p:sp>
      <p:pic>
        <p:nvPicPr>
          <p:cNvPr id="76" name="Image 75">
            <a:extLst>
              <a:ext uri="{FF2B5EF4-FFF2-40B4-BE49-F238E27FC236}">
                <a16:creationId xmlns:a16="http://schemas.microsoft.com/office/drawing/2014/main" id="{BB4EF3A8-AF67-4852-ADE8-C367D20C9D5C}"/>
              </a:ext>
            </a:extLst>
          </p:cNvPr>
          <p:cNvPicPr>
            <a:picLocks noChangeAspect="1"/>
          </p:cNvPicPr>
          <p:nvPr/>
        </p:nvPicPr>
        <p:blipFill>
          <a:blip r:embed="rId4"/>
          <a:stretch>
            <a:fillRect/>
          </a:stretch>
        </p:blipFill>
        <p:spPr>
          <a:xfrm>
            <a:off x="8289696" y="6184526"/>
            <a:ext cx="2155826" cy="400780"/>
          </a:xfrm>
          <a:prstGeom prst="rect">
            <a:avLst/>
          </a:prstGeom>
        </p:spPr>
      </p:pic>
      <p:pic>
        <p:nvPicPr>
          <p:cNvPr id="77" name="Picture 4" descr="TEAM FRANCE EXPORT en Ile-de-France : votre solution export">
            <a:extLst>
              <a:ext uri="{FF2B5EF4-FFF2-40B4-BE49-F238E27FC236}">
                <a16:creationId xmlns:a16="http://schemas.microsoft.com/office/drawing/2014/main" id="{6AD79A97-E6EF-4CAA-B094-C9EB2A0694E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52698" y="6099079"/>
            <a:ext cx="820896" cy="590159"/>
          </a:xfrm>
          <a:prstGeom prst="rect">
            <a:avLst/>
          </a:prstGeom>
          <a:noFill/>
          <a:extLst>
            <a:ext uri="{909E8E84-426E-40DD-AFC4-6F175D3DCCD1}">
              <a14:hiddenFill xmlns:a14="http://schemas.microsoft.com/office/drawing/2010/main">
                <a:solidFill>
                  <a:srgbClr val="FFFFFF"/>
                </a:solidFill>
              </a14:hiddenFill>
            </a:ext>
          </a:extLst>
        </p:spPr>
      </p:pic>
      <p:sp>
        <p:nvSpPr>
          <p:cNvPr id="63" name="ZoneTexte 62">
            <a:extLst>
              <a:ext uri="{FF2B5EF4-FFF2-40B4-BE49-F238E27FC236}">
                <a16:creationId xmlns:a16="http://schemas.microsoft.com/office/drawing/2014/main" id="{B1208BF2-17E9-44C8-8BDD-116D36A3A065}"/>
              </a:ext>
            </a:extLst>
          </p:cNvPr>
          <p:cNvSpPr txBox="1"/>
          <p:nvPr/>
        </p:nvSpPr>
        <p:spPr>
          <a:xfrm rot="16200000">
            <a:off x="8661995" y="2415697"/>
            <a:ext cx="6765130" cy="246221"/>
          </a:xfrm>
          <a:prstGeom prst="rect">
            <a:avLst/>
          </a:prstGeom>
          <a:noFill/>
        </p:spPr>
        <p:txBody>
          <a:bodyPr wrap="square">
            <a:spAutoFit/>
          </a:bodyPr>
          <a:lstStyle/>
          <a:p>
            <a:pPr marL="899160"/>
            <a:r>
              <a:rPr lang="fr-FR" sz="1000" dirty="0">
                <a:solidFill>
                  <a:srgbClr val="002060"/>
                </a:solidFill>
              </a:rPr>
              <a:t>CFCIM/PR03/A4/PROC01/FCH05 Version 01</a:t>
            </a:r>
            <a:endParaRPr lang="fr-MA" sz="1000" dirty="0">
              <a:solidFill>
                <a:srgbClr val="002060"/>
              </a:solidFill>
            </a:endParaRPr>
          </a:p>
        </p:txBody>
      </p:sp>
    </p:spTree>
    <p:extLst>
      <p:ext uri="{BB962C8B-B14F-4D97-AF65-F5344CB8AC3E}">
        <p14:creationId xmlns:p14="http://schemas.microsoft.com/office/powerpoint/2010/main" val="39103450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descr="Une image contenant extérieur, rue, assis, homme&#10;&#10;Description générée automatiquement">
            <a:extLst>
              <a:ext uri="{FF2B5EF4-FFF2-40B4-BE49-F238E27FC236}">
                <a16:creationId xmlns:a16="http://schemas.microsoft.com/office/drawing/2014/main" id="{2150B999-AF87-B34B-BD28-AF7025DDE98A}"/>
              </a:ext>
            </a:extLst>
          </p:cNvPr>
          <p:cNvPicPr>
            <a:picLocks noChangeAspect="1"/>
          </p:cNvPicPr>
          <p:nvPr/>
        </p:nvPicPr>
        <p:blipFill>
          <a:blip r:embed="rId2"/>
          <a:stretch>
            <a:fillRect/>
          </a:stretch>
        </p:blipFill>
        <p:spPr>
          <a:xfrm>
            <a:off x="0" y="-49023"/>
            <a:ext cx="12192000" cy="6956047"/>
          </a:xfrm>
          <a:prstGeom prst="rect">
            <a:avLst/>
          </a:prstGeom>
        </p:spPr>
      </p:pic>
      <p:pic>
        <p:nvPicPr>
          <p:cNvPr id="63" name="Image 62">
            <a:extLst>
              <a:ext uri="{FF2B5EF4-FFF2-40B4-BE49-F238E27FC236}">
                <a16:creationId xmlns:a16="http://schemas.microsoft.com/office/drawing/2014/main" id="{32E91AE6-3B1A-4663-BED7-23D2E9F78BD4}"/>
              </a:ext>
            </a:extLst>
          </p:cNvPr>
          <p:cNvPicPr>
            <a:picLocks noChangeAspect="1"/>
          </p:cNvPicPr>
          <p:nvPr/>
        </p:nvPicPr>
        <p:blipFill>
          <a:blip r:embed="rId3">
            <a:lum bright="70000" contrast="-70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rot="16200000">
            <a:off x="5366208" y="4358911"/>
            <a:ext cx="1376295" cy="1363168"/>
          </a:xfrm>
          <a:prstGeom prst="rect">
            <a:avLst/>
          </a:prstGeom>
        </p:spPr>
      </p:pic>
      <p:pic>
        <p:nvPicPr>
          <p:cNvPr id="64" name="Image 63">
            <a:extLst>
              <a:ext uri="{FF2B5EF4-FFF2-40B4-BE49-F238E27FC236}">
                <a16:creationId xmlns:a16="http://schemas.microsoft.com/office/drawing/2014/main" id="{5E994FDC-8AE6-4F35-A125-05EEFD1E069A}"/>
              </a:ext>
            </a:extLst>
          </p:cNvPr>
          <p:cNvPicPr>
            <a:picLocks noChangeAspect="1"/>
          </p:cNvPicPr>
          <p:nvPr/>
        </p:nvPicPr>
        <p:blipFill>
          <a:blip r:embed="rId3">
            <a:lum bright="70000" contrast="-70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rot="16200000">
            <a:off x="7586429" y="4366172"/>
            <a:ext cx="1376295" cy="1363168"/>
          </a:xfrm>
          <a:prstGeom prst="rect">
            <a:avLst/>
          </a:prstGeom>
        </p:spPr>
      </p:pic>
      <p:pic>
        <p:nvPicPr>
          <p:cNvPr id="65" name="Image 64">
            <a:extLst>
              <a:ext uri="{FF2B5EF4-FFF2-40B4-BE49-F238E27FC236}">
                <a16:creationId xmlns:a16="http://schemas.microsoft.com/office/drawing/2014/main" id="{2DAF1DA9-F19E-49BC-8495-C249E943E9C9}"/>
              </a:ext>
            </a:extLst>
          </p:cNvPr>
          <p:cNvPicPr>
            <a:picLocks noChangeAspect="1"/>
          </p:cNvPicPr>
          <p:nvPr/>
        </p:nvPicPr>
        <p:blipFill>
          <a:blip r:embed="rId3">
            <a:lum bright="70000" contrast="-70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rot="16200000">
            <a:off x="9916909" y="4302975"/>
            <a:ext cx="1376295" cy="1363168"/>
          </a:xfrm>
          <a:prstGeom prst="rect">
            <a:avLst/>
          </a:prstGeom>
        </p:spPr>
      </p:pic>
      <p:pic>
        <p:nvPicPr>
          <p:cNvPr id="68" name="Image 67">
            <a:extLst>
              <a:ext uri="{FF2B5EF4-FFF2-40B4-BE49-F238E27FC236}">
                <a16:creationId xmlns:a16="http://schemas.microsoft.com/office/drawing/2014/main" id="{1459EDE7-0D8F-403A-AE35-3BB40C9F71A7}"/>
              </a:ext>
            </a:extLst>
          </p:cNvPr>
          <p:cNvPicPr>
            <a:picLocks noChangeAspect="1"/>
          </p:cNvPicPr>
          <p:nvPr/>
        </p:nvPicPr>
        <p:blipFill>
          <a:blip r:embed="rId3">
            <a:lum bright="70000" contrast="-70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rot="16200000">
            <a:off x="858585" y="4469213"/>
            <a:ext cx="1376295" cy="1363168"/>
          </a:xfrm>
          <a:prstGeom prst="rect">
            <a:avLst/>
          </a:prstGeom>
        </p:spPr>
      </p:pic>
      <p:pic>
        <p:nvPicPr>
          <p:cNvPr id="67" name="Image 66">
            <a:extLst>
              <a:ext uri="{FF2B5EF4-FFF2-40B4-BE49-F238E27FC236}">
                <a16:creationId xmlns:a16="http://schemas.microsoft.com/office/drawing/2014/main" id="{F5404E87-1FDF-4EA7-827B-D148E2360E4E}"/>
              </a:ext>
            </a:extLst>
          </p:cNvPr>
          <p:cNvPicPr>
            <a:picLocks noChangeAspect="1"/>
          </p:cNvPicPr>
          <p:nvPr/>
        </p:nvPicPr>
        <p:blipFill>
          <a:blip r:embed="rId3">
            <a:lum bright="70000" contrast="-70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rot="16200000">
            <a:off x="2979231" y="4444748"/>
            <a:ext cx="1376295" cy="1363168"/>
          </a:xfrm>
          <a:prstGeom prst="rect">
            <a:avLst/>
          </a:prstGeom>
        </p:spPr>
      </p:pic>
      <p:sp>
        <p:nvSpPr>
          <p:cNvPr id="6" name="Rectangle 5">
            <a:extLst>
              <a:ext uri="{FF2B5EF4-FFF2-40B4-BE49-F238E27FC236}">
                <a16:creationId xmlns:a16="http://schemas.microsoft.com/office/drawing/2014/main" id="{450DF497-E20B-0C41-9989-58901D550C8D}"/>
              </a:ext>
            </a:extLst>
          </p:cNvPr>
          <p:cNvSpPr/>
          <p:nvPr/>
        </p:nvSpPr>
        <p:spPr>
          <a:xfrm>
            <a:off x="-111122" y="335248"/>
            <a:ext cx="12414245" cy="523220"/>
          </a:xfrm>
          <a:prstGeom prst="rect">
            <a:avLst/>
          </a:prstGeom>
        </p:spPr>
        <p:txBody>
          <a:bodyPr wrap="square">
            <a:spAutoFit/>
          </a:bodyPr>
          <a:lstStyle/>
          <a:p>
            <a:pPr algn="ctr"/>
            <a:r>
              <a:rPr lang="fr-FR" sz="2800" b="1" dirty="0">
                <a:solidFill>
                  <a:schemeClr val="bg1"/>
                </a:solidFill>
              </a:rPr>
              <a:t>VOS CONTACTS</a:t>
            </a:r>
          </a:p>
        </p:txBody>
      </p:sp>
      <p:cxnSp>
        <p:nvCxnSpPr>
          <p:cNvPr id="8" name="Connecteur droit 7">
            <a:extLst>
              <a:ext uri="{FF2B5EF4-FFF2-40B4-BE49-F238E27FC236}">
                <a16:creationId xmlns:a16="http://schemas.microsoft.com/office/drawing/2014/main" id="{B226D8A3-0F24-7441-9E4A-03312CD8F11B}"/>
              </a:ext>
            </a:extLst>
          </p:cNvPr>
          <p:cNvCxnSpPr>
            <a:cxnSpLocks/>
          </p:cNvCxnSpPr>
          <p:nvPr/>
        </p:nvCxnSpPr>
        <p:spPr>
          <a:xfrm flipH="1">
            <a:off x="5139397" y="1065480"/>
            <a:ext cx="1913206" cy="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B5A24496-18BD-4077-A5AF-2FDB0101912C}"/>
              </a:ext>
            </a:extLst>
          </p:cNvPr>
          <p:cNvSpPr/>
          <p:nvPr/>
        </p:nvSpPr>
        <p:spPr>
          <a:xfrm>
            <a:off x="5286375" y="2922143"/>
            <a:ext cx="1592103" cy="261610"/>
          </a:xfrm>
          <a:prstGeom prst="rect">
            <a:avLst/>
          </a:prstGeom>
        </p:spPr>
        <p:txBody>
          <a:bodyPr wrap="none">
            <a:spAutoFit/>
          </a:bodyPr>
          <a:lstStyle/>
          <a:p>
            <a:pPr algn="ctr"/>
            <a:r>
              <a:rPr lang="fr-FR" sz="1050" b="1" spc="300" dirty="0">
                <a:solidFill>
                  <a:schemeClr val="bg1"/>
                </a:solidFill>
                <a:latin typeface="Bebas Neue" panose="020B0606020202050201" pitchFamily="34" charset="77"/>
              </a:rPr>
              <a:t>Faiza HACHKAR</a:t>
            </a:r>
          </a:p>
        </p:txBody>
      </p:sp>
      <p:sp>
        <p:nvSpPr>
          <p:cNvPr id="25" name="Rectangle 24">
            <a:extLst>
              <a:ext uri="{FF2B5EF4-FFF2-40B4-BE49-F238E27FC236}">
                <a16:creationId xmlns:a16="http://schemas.microsoft.com/office/drawing/2014/main" id="{403AF585-65C7-4B43-BC31-26F03739A42F}"/>
              </a:ext>
            </a:extLst>
          </p:cNvPr>
          <p:cNvSpPr/>
          <p:nvPr/>
        </p:nvSpPr>
        <p:spPr>
          <a:xfrm>
            <a:off x="4729755" y="3216324"/>
            <a:ext cx="2690792" cy="553998"/>
          </a:xfrm>
          <a:prstGeom prst="rect">
            <a:avLst/>
          </a:prstGeom>
        </p:spPr>
        <p:txBody>
          <a:bodyPr wrap="square">
            <a:spAutoFit/>
          </a:bodyPr>
          <a:lstStyle/>
          <a:p>
            <a:pPr algn="ctr"/>
            <a:r>
              <a:rPr lang="fr-FR" sz="600" spc="200" dirty="0">
                <a:solidFill>
                  <a:schemeClr val="bg1"/>
                </a:solidFill>
                <a:latin typeface="Lato" panose="020F0502020204030203" pitchFamily="34" charset="0"/>
              </a:rPr>
              <a:t>Responsable du bureau </a:t>
            </a:r>
            <a:br>
              <a:rPr lang="fr-FR" sz="600" spc="200" dirty="0">
                <a:solidFill>
                  <a:schemeClr val="bg1"/>
                </a:solidFill>
                <a:latin typeface="Lato" panose="020F0502020204030203" pitchFamily="34" charset="0"/>
              </a:rPr>
            </a:br>
            <a:r>
              <a:rPr lang="fr-FR" sz="600" spc="200" dirty="0">
                <a:solidFill>
                  <a:schemeClr val="bg1"/>
                </a:solidFill>
                <a:latin typeface="Lato" panose="020F0502020204030203" pitchFamily="34" charset="0"/>
              </a:rPr>
              <a:t>de la CFCIM en France</a:t>
            </a:r>
          </a:p>
          <a:p>
            <a:pPr algn="ctr"/>
            <a:r>
              <a:rPr lang="fr-FR" sz="600" b="1" u="sng" spc="200" dirty="0">
                <a:solidFill>
                  <a:schemeClr val="bg1"/>
                </a:solidFill>
                <a:latin typeface="Lato" panose="020F0502020204030203" pitchFamily="34" charset="0"/>
              </a:rPr>
              <a:t>paris@cfcim.org</a:t>
            </a:r>
          </a:p>
          <a:p>
            <a:pPr algn="ctr"/>
            <a:endParaRPr lang="fr-FR" sz="600" spc="200" dirty="0">
              <a:solidFill>
                <a:schemeClr val="bg1"/>
              </a:solidFill>
              <a:latin typeface="Lato" panose="020F0502020204030203" pitchFamily="34" charset="0"/>
            </a:endParaRPr>
          </a:p>
          <a:p>
            <a:pPr algn="ctr"/>
            <a:r>
              <a:rPr lang="fr-FR" sz="600" spc="200" dirty="0">
                <a:solidFill>
                  <a:schemeClr val="bg1"/>
                </a:solidFill>
                <a:latin typeface="Lato" panose="020F0502020204030203" pitchFamily="34" charset="0"/>
              </a:rPr>
              <a:t>00 33 6 28 61 06 03 </a:t>
            </a:r>
          </a:p>
        </p:txBody>
      </p:sp>
      <p:sp>
        <p:nvSpPr>
          <p:cNvPr id="26" name="Rectangle 25">
            <a:extLst>
              <a:ext uri="{FF2B5EF4-FFF2-40B4-BE49-F238E27FC236}">
                <a16:creationId xmlns:a16="http://schemas.microsoft.com/office/drawing/2014/main" id="{EE390D13-ECB8-4A4C-B779-312BB4AEDA86}"/>
              </a:ext>
            </a:extLst>
          </p:cNvPr>
          <p:cNvSpPr/>
          <p:nvPr/>
        </p:nvSpPr>
        <p:spPr>
          <a:xfrm>
            <a:off x="7712928" y="2918738"/>
            <a:ext cx="2534566" cy="261610"/>
          </a:xfrm>
          <a:prstGeom prst="rect">
            <a:avLst/>
          </a:prstGeom>
        </p:spPr>
        <p:txBody>
          <a:bodyPr wrap="square">
            <a:spAutoFit/>
          </a:bodyPr>
          <a:lstStyle/>
          <a:p>
            <a:pPr algn="ctr"/>
            <a:r>
              <a:rPr lang="fr-FR" sz="1050" b="1" spc="300" dirty="0">
                <a:solidFill>
                  <a:schemeClr val="bg1"/>
                </a:solidFill>
                <a:latin typeface="Bebas Neue" panose="020B0606020202050201" pitchFamily="34" charset="77"/>
              </a:rPr>
              <a:t>Khadija EL IDRISSI</a:t>
            </a:r>
          </a:p>
        </p:txBody>
      </p:sp>
      <p:sp>
        <p:nvSpPr>
          <p:cNvPr id="27" name="Rectangle 26">
            <a:extLst>
              <a:ext uri="{FF2B5EF4-FFF2-40B4-BE49-F238E27FC236}">
                <a16:creationId xmlns:a16="http://schemas.microsoft.com/office/drawing/2014/main" id="{4D3E01C6-8A41-4C02-994E-A976763B65FF}"/>
              </a:ext>
            </a:extLst>
          </p:cNvPr>
          <p:cNvSpPr/>
          <p:nvPr/>
        </p:nvSpPr>
        <p:spPr>
          <a:xfrm>
            <a:off x="7234672" y="3184531"/>
            <a:ext cx="3413565" cy="553998"/>
          </a:xfrm>
          <a:prstGeom prst="rect">
            <a:avLst/>
          </a:prstGeom>
        </p:spPr>
        <p:txBody>
          <a:bodyPr wrap="square">
            <a:spAutoFit/>
          </a:bodyPr>
          <a:lstStyle/>
          <a:p>
            <a:pPr algn="ctr"/>
            <a:r>
              <a:rPr lang="fr-FR" sz="600" spc="200" dirty="0">
                <a:solidFill>
                  <a:schemeClr val="bg1"/>
                </a:solidFill>
                <a:latin typeface="Lato" panose="020F0502020204030203" pitchFamily="34" charset="0"/>
                <a:ea typeface="Lato" panose="020F0502020204030203" pitchFamily="34" charset="0"/>
                <a:cs typeface="Lato" panose="020F0502020204030203" pitchFamily="34" charset="0"/>
              </a:rPr>
              <a:t>Responsable des missions </a:t>
            </a:r>
            <a:br>
              <a:rPr lang="fr-FR" sz="600" spc="200" dirty="0">
                <a:solidFill>
                  <a:schemeClr val="bg1"/>
                </a:solidFill>
                <a:latin typeface="Lato" panose="020F0502020204030203" pitchFamily="34" charset="0"/>
                <a:ea typeface="Lato" panose="020F0502020204030203" pitchFamily="34" charset="0"/>
                <a:cs typeface="Lato" panose="020F0502020204030203" pitchFamily="34" charset="0"/>
              </a:rPr>
            </a:br>
            <a:r>
              <a:rPr lang="fr-FR" sz="600" spc="200" dirty="0">
                <a:solidFill>
                  <a:schemeClr val="bg1"/>
                </a:solidFill>
                <a:latin typeface="Lato" panose="020F0502020204030203" pitchFamily="34" charset="0"/>
                <a:ea typeface="Lato" panose="020F0502020204030203" pitchFamily="34" charset="0"/>
                <a:cs typeface="Lato" panose="020F0502020204030203" pitchFamily="34" charset="0"/>
              </a:rPr>
              <a:t>B to B - Opérations Spéciale</a:t>
            </a:r>
          </a:p>
          <a:p>
            <a:pPr algn="ctr"/>
            <a:r>
              <a:rPr lang="fr-FR" sz="600" b="1" u="sng" spc="200" dirty="0">
                <a:solidFill>
                  <a:schemeClr val="bg1"/>
                </a:solidFill>
                <a:latin typeface="Lato" panose="020F0502020204030203" pitchFamily="34" charset="0"/>
                <a:ea typeface="Lato" panose="020F0502020204030203" pitchFamily="34" charset="0"/>
                <a:cs typeface="Lato" panose="020F0502020204030203" pitchFamily="34" charset="0"/>
              </a:rPr>
              <a:t>kelidrissi@cfcim.org</a:t>
            </a:r>
          </a:p>
          <a:p>
            <a:pPr algn="ctr"/>
            <a:endParaRPr lang="fr-FR" sz="600" spc="200" dirty="0">
              <a:solidFill>
                <a:schemeClr val="bg1"/>
              </a:solidFill>
              <a:latin typeface="Lato" panose="020F0502020204030203" pitchFamily="34" charset="0"/>
              <a:ea typeface="Lato" panose="020F0502020204030203" pitchFamily="34" charset="0"/>
              <a:cs typeface="Lato" panose="020F0502020204030203" pitchFamily="34" charset="0"/>
            </a:endParaRPr>
          </a:p>
          <a:p>
            <a:pPr algn="ctr"/>
            <a:r>
              <a:rPr lang="fr-FR" sz="600" spc="200" dirty="0">
                <a:solidFill>
                  <a:schemeClr val="bg1"/>
                </a:solidFill>
                <a:latin typeface="Lato" panose="020F0502020204030203" pitchFamily="34" charset="0"/>
                <a:ea typeface="Lato" panose="020F0502020204030203" pitchFamily="34" charset="0"/>
                <a:cs typeface="Lato" panose="020F0502020204030203" pitchFamily="34" charset="0"/>
              </a:rPr>
              <a:t>+212 (0) 522 43 96 06 </a:t>
            </a:r>
          </a:p>
        </p:txBody>
      </p:sp>
      <p:sp>
        <p:nvSpPr>
          <p:cNvPr id="28" name="Rectangle 27">
            <a:extLst>
              <a:ext uri="{FF2B5EF4-FFF2-40B4-BE49-F238E27FC236}">
                <a16:creationId xmlns:a16="http://schemas.microsoft.com/office/drawing/2014/main" id="{96CC7C86-F111-4EC6-9E3E-619967330D46}"/>
              </a:ext>
            </a:extLst>
          </p:cNvPr>
          <p:cNvSpPr/>
          <p:nvPr/>
        </p:nvSpPr>
        <p:spPr>
          <a:xfrm>
            <a:off x="2916940" y="5791703"/>
            <a:ext cx="1768433" cy="261610"/>
          </a:xfrm>
          <a:prstGeom prst="rect">
            <a:avLst/>
          </a:prstGeom>
        </p:spPr>
        <p:txBody>
          <a:bodyPr wrap="none">
            <a:spAutoFit/>
          </a:bodyPr>
          <a:lstStyle/>
          <a:p>
            <a:pPr algn="ctr"/>
            <a:r>
              <a:rPr lang="fr-FR" sz="1050" b="1" spc="300" dirty="0">
                <a:solidFill>
                  <a:schemeClr val="bg1"/>
                </a:solidFill>
                <a:latin typeface="Bebas Neue" panose="020B0606020202050201" pitchFamily="34" charset="77"/>
              </a:rPr>
              <a:t>Maria MOUHSINE</a:t>
            </a:r>
          </a:p>
        </p:txBody>
      </p:sp>
      <p:sp>
        <p:nvSpPr>
          <p:cNvPr id="29" name="Rectangle 28">
            <a:extLst>
              <a:ext uri="{FF2B5EF4-FFF2-40B4-BE49-F238E27FC236}">
                <a16:creationId xmlns:a16="http://schemas.microsoft.com/office/drawing/2014/main" id="{00CD923F-C0AA-4BFA-A32F-BB1246B47012}"/>
              </a:ext>
            </a:extLst>
          </p:cNvPr>
          <p:cNvSpPr/>
          <p:nvPr/>
        </p:nvSpPr>
        <p:spPr>
          <a:xfrm>
            <a:off x="-133534" y="6067312"/>
            <a:ext cx="7704856" cy="553998"/>
          </a:xfrm>
          <a:prstGeom prst="rect">
            <a:avLst/>
          </a:prstGeom>
        </p:spPr>
        <p:txBody>
          <a:bodyPr wrap="square">
            <a:spAutoFit/>
          </a:bodyPr>
          <a:lstStyle/>
          <a:p>
            <a:pPr algn="ctr"/>
            <a:r>
              <a:rPr lang="fr-FR" sz="600" spc="200" dirty="0">
                <a:solidFill>
                  <a:schemeClr val="bg1"/>
                </a:solidFill>
                <a:latin typeface="Lato" panose="020F0502020204030203" pitchFamily="34" charset="0"/>
              </a:rPr>
              <a:t>Chargée de la Filière </a:t>
            </a:r>
            <a:br>
              <a:rPr lang="fr-FR" sz="600" spc="200" dirty="0">
                <a:solidFill>
                  <a:schemeClr val="bg1"/>
                </a:solidFill>
                <a:latin typeface="Lato" panose="020F0502020204030203" pitchFamily="34" charset="0"/>
              </a:rPr>
            </a:br>
            <a:r>
              <a:rPr lang="fr-FR" sz="600" spc="200" dirty="0">
                <a:solidFill>
                  <a:schemeClr val="bg1"/>
                </a:solidFill>
                <a:latin typeface="Lato" panose="020F0502020204030203" pitchFamily="34" charset="0"/>
              </a:rPr>
              <a:t>Agri &amp; Agro</a:t>
            </a:r>
          </a:p>
          <a:p>
            <a:pPr algn="ctr"/>
            <a:r>
              <a:rPr lang="fr-FR" sz="600" b="1" u="sng" spc="200" dirty="0">
                <a:solidFill>
                  <a:schemeClr val="bg1"/>
                </a:solidFill>
                <a:latin typeface="Lato" panose="020F0502020204030203" pitchFamily="34" charset="0"/>
              </a:rPr>
              <a:t>mmouhsine@cfcim.org</a:t>
            </a:r>
          </a:p>
          <a:p>
            <a:pPr algn="ctr"/>
            <a:endParaRPr lang="fr-FR" sz="600" spc="200" dirty="0">
              <a:solidFill>
                <a:schemeClr val="bg1"/>
              </a:solidFill>
              <a:latin typeface="Lato" panose="020F0502020204030203" pitchFamily="34" charset="0"/>
            </a:endParaRPr>
          </a:p>
          <a:p>
            <a:pPr algn="ctr"/>
            <a:r>
              <a:rPr lang="fr-FR" sz="600" spc="200" dirty="0">
                <a:solidFill>
                  <a:schemeClr val="bg1"/>
                </a:solidFill>
                <a:latin typeface="Lato" panose="020F0502020204030203" pitchFamily="34" charset="0"/>
              </a:rPr>
              <a:t>+212 (0)5 43 96 49</a:t>
            </a:r>
          </a:p>
        </p:txBody>
      </p:sp>
      <p:sp>
        <p:nvSpPr>
          <p:cNvPr id="30" name="Rectangle 29">
            <a:extLst>
              <a:ext uri="{FF2B5EF4-FFF2-40B4-BE49-F238E27FC236}">
                <a16:creationId xmlns:a16="http://schemas.microsoft.com/office/drawing/2014/main" id="{355B70B0-DA1F-4408-A54A-3DE3310D1223}"/>
              </a:ext>
            </a:extLst>
          </p:cNvPr>
          <p:cNvSpPr/>
          <p:nvPr/>
        </p:nvSpPr>
        <p:spPr>
          <a:xfrm>
            <a:off x="887359" y="5802919"/>
            <a:ext cx="1358064" cy="261610"/>
          </a:xfrm>
          <a:prstGeom prst="rect">
            <a:avLst/>
          </a:prstGeom>
        </p:spPr>
        <p:txBody>
          <a:bodyPr wrap="none">
            <a:spAutoFit/>
          </a:bodyPr>
          <a:lstStyle/>
          <a:p>
            <a:pPr algn="ctr"/>
            <a:r>
              <a:rPr lang="fr-FR" sz="1050" b="1" spc="300" dirty="0" err="1">
                <a:solidFill>
                  <a:schemeClr val="bg1"/>
                </a:solidFill>
                <a:latin typeface="Bebas Neue" panose="020B0606020202050201" pitchFamily="34" charset="77"/>
              </a:rPr>
              <a:t>Afraâ</a:t>
            </a:r>
            <a:r>
              <a:rPr lang="fr-FR" sz="1050" b="1" spc="300" dirty="0">
                <a:solidFill>
                  <a:schemeClr val="bg1"/>
                </a:solidFill>
                <a:latin typeface="Bebas Neue" panose="020B0606020202050201" pitchFamily="34" charset="77"/>
              </a:rPr>
              <a:t> SAMID</a:t>
            </a:r>
          </a:p>
        </p:txBody>
      </p:sp>
      <p:sp>
        <p:nvSpPr>
          <p:cNvPr id="31" name="Rectangle 30">
            <a:extLst>
              <a:ext uri="{FF2B5EF4-FFF2-40B4-BE49-F238E27FC236}">
                <a16:creationId xmlns:a16="http://schemas.microsoft.com/office/drawing/2014/main" id="{AED53EB1-4B80-4452-AD9E-ED047B929B87}"/>
              </a:ext>
            </a:extLst>
          </p:cNvPr>
          <p:cNvSpPr/>
          <p:nvPr/>
        </p:nvSpPr>
        <p:spPr>
          <a:xfrm>
            <a:off x="5287989" y="5773018"/>
            <a:ext cx="1359668" cy="261610"/>
          </a:xfrm>
          <a:prstGeom prst="rect">
            <a:avLst/>
          </a:prstGeom>
        </p:spPr>
        <p:txBody>
          <a:bodyPr wrap="none">
            <a:spAutoFit/>
          </a:bodyPr>
          <a:lstStyle/>
          <a:p>
            <a:pPr algn="ctr"/>
            <a:r>
              <a:rPr lang="fr-FR" sz="1050" b="1" spc="300" dirty="0">
                <a:solidFill>
                  <a:schemeClr val="bg1"/>
                </a:solidFill>
                <a:latin typeface="Bebas Neue" panose="020B0606020202050201" pitchFamily="34" charset="77"/>
              </a:rPr>
              <a:t>Nadia DAHBI</a:t>
            </a:r>
          </a:p>
        </p:txBody>
      </p:sp>
      <p:pic>
        <p:nvPicPr>
          <p:cNvPr id="32" name="Image 31">
            <a:extLst>
              <a:ext uri="{FF2B5EF4-FFF2-40B4-BE49-F238E27FC236}">
                <a16:creationId xmlns:a16="http://schemas.microsoft.com/office/drawing/2014/main" id="{5A158730-46EB-41FE-B112-E9407854390F}"/>
              </a:ext>
            </a:extLst>
          </p:cNvPr>
          <p:cNvPicPr>
            <a:picLocks noChangeAspect="1"/>
          </p:cNvPicPr>
          <p:nvPr/>
        </p:nvPicPr>
        <p:blipFill>
          <a:blip r:embed="rId3">
            <a:lum bright="70000" contrast="-70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rot="16200000">
            <a:off x="5327916" y="1516630"/>
            <a:ext cx="1376295" cy="1363168"/>
          </a:xfrm>
          <a:prstGeom prst="rect">
            <a:avLst/>
          </a:prstGeom>
        </p:spPr>
      </p:pic>
      <p:sp>
        <p:nvSpPr>
          <p:cNvPr id="33" name="Rectangle 32">
            <a:extLst>
              <a:ext uri="{FF2B5EF4-FFF2-40B4-BE49-F238E27FC236}">
                <a16:creationId xmlns:a16="http://schemas.microsoft.com/office/drawing/2014/main" id="{362FA4BE-39DB-4FB3-92AE-3176D175C76A}"/>
              </a:ext>
            </a:extLst>
          </p:cNvPr>
          <p:cNvSpPr/>
          <p:nvPr/>
        </p:nvSpPr>
        <p:spPr>
          <a:xfrm>
            <a:off x="7668675" y="5762426"/>
            <a:ext cx="1476686" cy="261610"/>
          </a:xfrm>
          <a:prstGeom prst="rect">
            <a:avLst/>
          </a:prstGeom>
        </p:spPr>
        <p:txBody>
          <a:bodyPr wrap="none">
            <a:spAutoFit/>
          </a:bodyPr>
          <a:lstStyle/>
          <a:p>
            <a:pPr algn="ctr"/>
            <a:r>
              <a:rPr lang="fr-FR" sz="1050" b="1" spc="300" dirty="0">
                <a:solidFill>
                  <a:schemeClr val="bg1"/>
                </a:solidFill>
                <a:latin typeface="Bebas Neue" panose="020B0606020202050201" pitchFamily="34" charset="77"/>
              </a:rPr>
              <a:t>Meriem FARIS</a:t>
            </a:r>
          </a:p>
        </p:txBody>
      </p:sp>
      <p:sp>
        <p:nvSpPr>
          <p:cNvPr id="34" name="Rectangle 33">
            <a:extLst>
              <a:ext uri="{FF2B5EF4-FFF2-40B4-BE49-F238E27FC236}">
                <a16:creationId xmlns:a16="http://schemas.microsoft.com/office/drawing/2014/main" id="{82B01224-EAE2-40AF-8C52-D1BA992C16C3}"/>
              </a:ext>
            </a:extLst>
          </p:cNvPr>
          <p:cNvSpPr/>
          <p:nvPr/>
        </p:nvSpPr>
        <p:spPr>
          <a:xfrm>
            <a:off x="4472325" y="6038035"/>
            <a:ext cx="7704856" cy="553998"/>
          </a:xfrm>
          <a:prstGeom prst="rect">
            <a:avLst/>
          </a:prstGeom>
        </p:spPr>
        <p:txBody>
          <a:bodyPr wrap="square">
            <a:spAutoFit/>
          </a:bodyPr>
          <a:lstStyle/>
          <a:p>
            <a:pPr algn="ctr"/>
            <a:r>
              <a:rPr lang="fr-FR" sz="600" spc="200" dirty="0">
                <a:solidFill>
                  <a:schemeClr val="bg1"/>
                </a:solidFill>
                <a:latin typeface="Lato" panose="020F0502020204030203" pitchFamily="34" charset="0"/>
                <a:ea typeface="Lato" panose="020F0502020204030203" pitchFamily="34" charset="0"/>
                <a:cs typeface="Lato" panose="020F0502020204030203" pitchFamily="34" charset="0"/>
              </a:rPr>
              <a:t>Chargée de la Filière </a:t>
            </a:r>
            <a:br>
              <a:rPr lang="fr-FR" sz="600" spc="200" dirty="0">
                <a:solidFill>
                  <a:schemeClr val="bg1"/>
                </a:solidFill>
                <a:latin typeface="Lato" panose="020F0502020204030203" pitchFamily="34" charset="0"/>
                <a:ea typeface="Lato" panose="020F0502020204030203" pitchFamily="34" charset="0"/>
                <a:cs typeface="Lato" panose="020F0502020204030203" pitchFamily="34" charset="0"/>
              </a:rPr>
            </a:br>
            <a:r>
              <a:rPr lang="fr-FR" sz="600" spc="200" dirty="0" err="1">
                <a:solidFill>
                  <a:schemeClr val="bg1"/>
                </a:solidFill>
                <a:latin typeface="Lato" panose="020F0502020204030203" pitchFamily="34" charset="0"/>
                <a:ea typeface="Lato" panose="020F0502020204030203" pitchFamily="34" charset="0"/>
                <a:cs typeface="Lato" panose="020F0502020204030203" pitchFamily="34" charset="0"/>
              </a:rPr>
              <a:t>Cleantech</a:t>
            </a:r>
            <a:endParaRPr lang="fr-FR" sz="600" spc="200" dirty="0">
              <a:solidFill>
                <a:schemeClr val="bg1"/>
              </a:solidFill>
              <a:latin typeface="Lato" panose="020F0502020204030203" pitchFamily="34" charset="0"/>
              <a:ea typeface="Lato" panose="020F0502020204030203" pitchFamily="34" charset="0"/>
              <a:cs typeface="Lato" panose="020F0502020204030203" pitchFamily="34" charset="0"/>
            </a:endParaRPr>
          </a:p>
          <a:p>
            <a:pPr algn="ctr"/>
            <a:r>
              <a:rPr lang="fr-FR" sz="600" b="1" u="sng" spc="200" dirty="0">
                <a:solidFill>
                  <a:schemeClr val="bg1"/>
                </a:solidFill>
                <a:latin typeface="Lato" panose="020F0502020204030203" pitchFamily="34" charset="0"/>
                <a:ea typeface="Lato" panose="020F0502020204030203" pitchFamily="34" charset="0"/>
                <a:cs typeface="Lato" panose="020F0502020204030203" pitchFamily="34" charset="0"/>
              </a:rPr>
              <a:t>mfaris@cfcim.org</a:t>
            </a:r>
          </a:p>
          <a:p>
            <a:pPr algn="ctr"/>
            <a:endParaRPr lang="fr-FR" sz="600" spc="200" dirty="0">
              <a:solidFill>
                <a:schemeClr val="bg1"/>
              </a:solidFill>
              <a:latin typeface="Lato" panose="020F0502020204030203" pitchFamily="34" charset="0"/>
              <a:ea typeface="Lato" panose="020F0502020204030203" pitchFamily="34" charset="0"/>
              <a:cs typeface="Lato" panose="020F0502020204030203" pitchFamily="34" charset="0"/>
            </a:endParaRPr>
          </a:p>
          <a:p>
            <a:pPr algn="ctr"/>
            <a:r>
              <a:rPr lang="fr-FR" sz="600" spc="200" dirty="0">
                <a:solidFill>
                  <a:schemeClr val="bg1"/>
                </a:solidFill>
                <a:latin typeface="Lato" panose="020F0502020204030203" pitchFamily="34" charset="0"/>
                <a:ea typeface="Lato" panose="020F0502020204030203" pitchFamily="34" charset="0"/>
                <a:cs typeface="Lato" panose="020F0502020204030203" pitchFamily="34" charset="0"/>
              </a:rPr>
              <a:t>+212 (0)5 22 43 96 25</a:t>
            </a:r>
          </a:p>
        </p:txBody>
      </p:sp>
      <p:sp>
        <p:nvSpPr>
          <p:cNvPr id="35" name="Rectangle 34">
            <a:extLst>
              <a:ext uri="{FF2B5EF4-FFF2-40B4-BE49-F238E27FC236}">
                <a16:creationId xmlns:a16="http://schemas.microsoft.com/office/drawing/2014/main" id="{F2259110-0142-4086-A98B-514041D0290A}"/>
              </a:ext>
            </a:extLst>
          </p:cNvPr>
          <p:cNvSpPr/>
          <p:nvPr/>
        </p:nvSpPr>
        <p:spPr>
          <a:xfrm>
            <a:off x="9705149" y="5733267"/>
            <a:ext cx="2023310" cy="261610"/>
          </a:xfrm>
          <a:prstGeom prst="rect">
            <a:avLst/>
          </a:prstGeom>
        </p:spPr>
        <p:txBody>
          <a:bodyPr wrap="none">
            <a:spAutoFit/>
          </a:bodyPr>
          <a:lstStyle/>
          <a:p>
            <a:pPr algn="ctr"/>
            <a:r>
              <a:rPr lang="fr-FR" sz="1050" b="1" spc="300" dirty="0">
                <a:solidFill>
                  <a:schemeClr val="bg1"/>
                </a:solidFill>
                <a:latin typeface="Bebas Neue" panose="020B0606020202050201" pitchFamily="34" charset="77"/>
              </a:rPr>
              <a:t>Houssine OUASSAHI</a:t>
            </a:r>
          </a:p>
        </p:txBody>
      </p:sp>
      <p:sp>
        <p:nvSpPr>
          <p:cNvPr id="36" name="Rectangle 35">
            <a:extLst>
              <a:ext uri="{FF2B5EF4-FFF2-40B4-BE49-F238E27FC236}">
                <a16:creationId xmlns:a16="http://schemas.microsoft.com/office/drawing/2014/main" id="{31EF3283-8F12-41AA-963D-415AEDD05D58}"/>
              </a:ext>
            </a:extLst>
          </p:cNvPr>
          <p:cNvSpPr/>
          <p:nvPr/>
        </p:nvSpPr>
        <p:spPr>
          <a:xfrm>
            <a:off x="6864372" y="6054244"/>
            <a:ext cx="7704856" cy="553998"/>
          </a:xfrm>
          <a:prstGeom prst="rect">
            <a:avLst/>
          </a:prstGeom>
        </p:spPr>
        <p:txBody>
          <a:bodyPr wrap="square">
            <a:spAutoFit/>
          </a:bodyPr>
          <a:lstStyle/>
          <a:p>
            <a:pPr algn="ctr"/>
            <a:r>
              <a:rPr lang="fr-FR" sz="600" spc="200" dirty="0">
                <a:solidFill>
                  <a:schemeClr val="bg1"/>
                </a:solidFill>
                <a:latin typeface="Lato" panose="020F0502020204030203" pitchFamily="34" charset="0"/>
                <a:ea typeface="Lato" panose="020F0502020204030203" pitchFamily="34" charset="0"/>
                <a:cs typeface="Lato" panose="020F0502020204030203" pitchFamily="34" charset="0"/>
              </a:rPr>
              <a:t> Chargé de la Filière </a:t>
            </a:r>
          </a:p>
          <a:p>
            <a:pPr algn="ctr"/>
            <a:r>
              <a:rPr lang="fr-FR" sz="600" spc="200" dirty="0">
                <a:solidFill>
                  <a:schemeClr val="bg1"/>
                </a:solidFill>
                <a:latin typeface="Lato" panose="020F0502020204030203" pitchFamily="34" charset="0"/>
                <a:ea typeface="Lato" panose="020F0502020204030203" pitchFamily="34" charset="0"/>
                <a:cs typeface="Lato" panose="020F0502020204030203" pitchFamily="34" charset="0"/>
              </a:rPr>
              <a:t>Tech &amp; Services</a:t>
            </a:r>
          </a:p>
          <a:p>
            <a:pPr algn="ctr"/>
            <a:r>
              <a:rPr lang="fr-FR" sz="600" b="1" u="sng" spc="200" dirty="0">
                <a:solidFill>
                  <a:schemeClr val="bg1"/>
                </a:solidFill>
                <a:latin typeface="Lato" panose="020F0502020204030203" pitchFamily="34" charset="0"/>
                <a:ea typeface="Lato" panose="020F0502020204030203" pitchFamily="34" charset="0"/>
                <a:cs typeface="Lato" panose="020F0502020204030203" pitchFamily="34" charset="0"/>
              </a:rPr>
              <a:t>houassahi@cfcim.org</a:t>
            </a:r>
          </a:p>
          <a:p>
            <a:pPr algn="ctr"/>
            <a:endParaRPr lang="fr-FR" sz="600" spc="200" dirty="0">
              <a:solidFill>
                <a:schemeClr val="bg1"/>
              </a:solidFill>
              <a:latin typeface="Lato" panose="020F0502020204030203" pitchFamily="34" charset="0"/>
              <a:ea typeface="Lato" panose="020F0502020204030203" pitchFamily="34" charset="0"/>
              <a:cs typeface="Lato" panose="020F0502020204030203" pitchFamily="34" charset="0"/>
            </a:endParaRPr>
          </a:p>
          <a:p>
            <a:pPr algn="ctr"/>
            <a:r>
              <a:rPr lang="fr-FR" sz="600" spc="200" dirty="0">
                <a:solidFill>
                  <a:schemeClr val="bg1"/>
                </a:solidFill>
                <a:latin typeface="Lato" panose="020F0502020204030203" pitchFamily="34" charset="0"/>
                <a:ea typeface="Lato" panose="020F0502020204030203" pitchFamily="34" charset="0"/>
                <a:cs typeface="Lato" panose="020F0502020204030203" pitchFamily="34" charset="0"/>
              </a:rPr>
              <a:t>+212 (0)5 22 43 96 08</a:t>
            </a:r>
          </a:p>
        </p:txBody>
      </p:sp>
      <p:pic>
        <p:nvPicPr>
          <p:cNvPr id="39" name="Image 38">
            <a:extLst>
              <a:ext uri="{FF2B5EF4-FFF2-40B4-BE49-F238E27FC236}">
                <a16:creationId xmlns:a16="http://schemas.microsoft.com/office/drawing/2014/main" id="{7584AC84-3789-47E5-93ED-5A8BEB492203}"/>
              </a:ext>
            </a:extLst>
          </p:cNvPr>
          <p:cNvPicPr>
            <a:picLocks noChangeAspect="1"/>
          </p:cNvPicPr>
          <p:nvPr/>
        </p:nvPicPr>
        <p:blipFill>
          <a:blip r:embed="rId3">
            <a:lum bright="70000" contrast="-70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rot="16200000">
            <a:off x="8205056" y="1568888"/>
            <a:ext cx="1376295" cy="1363168"/>
          </a:xfrm>
          <a:prstGeom prst="rect">
            <a:avLst/>
          </a:prstGeom>
        </p:spPr>
      </p:pic>
      <p:sp>
        <p:nvSpPr>
          <p:cNvPr id="46" name="Ellipse 45">
            <a:extLst>
              <a:ext uri="{FF2B5EF4-FFF2-40B4-BE49-F238E27FC236}">
                <a16:creationId xmlns:a16="http://schemas.microsoft.com/office/drawing/2014/main" id="{03318159-FDB8-423A-81DD-7EB5BC6E372D}"/>
              </a:ext>
            </a:extLst>
          </p:cNvPr>
          <p:cNvSpPr/>
          <p:nvPr/>
        </p:nvSpPr>
        <p:spPr>
          <a:xfrm>
            <a:off x="8211619" y="1552453"/>
            <a:ext cx="1279037" cy="1323077"/>
          </a:xfrm>
          <a:prstGeom prst="ellipse">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1"/>
              </a:solidFill>
            </a:endParaRPr>
          </a:p>
        </p:txBody>
      </p:sp>
      <p:sp>
        <p:nvSpPr>
          <p:cNvPr id="50" name="Ellipse 49">
            <a:extLst>
              <a:ext uri="{FF2B5EF4-FFF2-40B4-BE49-F238E27FC236}">
                <a16:creationId xmlns:a16="http://schemas.microsoft.com/office/drawing/2014/main" id="{F4D4BF6B-A343-4CD8-8198-670FBC932D67}"/>
              </a:ext>
            </a:extLst>
          </p:cNvPr>
          <p:cNvSpPr/>
          <p:nvPr/>
        </p:nvSpPr>
        <p:spPr>
          <a:xfrm>
            <a:off x="3058321" y="4485549"/>
            <a:ext cx="1131674" cy="1152386"/>
          </a:xfrm>
          <a:prstGeom prst="ellipse">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1"/>
              </a:solidFill>
            </a:endParaRPr>
          </a:p>
        </p:txBody>
      </p:sp>
      <p:sp>
        <p:nvSpPr>
          <p:cNvPr id="53" name="Ellipse 52">
            <a:extLst>
              <a:ext uri="{FF2B5EF4-FFF2-40B4-BE49-F238E27FC236}">
                <a16:creationId xmlns:a16="http://schemas.microsoft.com/office/drawing/2014/main" id="{ACF548EE-67F6-4371-9D71-DB4FFC9DC5F8}"/>
              </a:ext>
            </a:extLst>
          </p:cNvPr>
          <p:cNvSpPr/>
          <p:nvPr/>
        </p:nvSpPr>
        <p:spPr>
          <a:xfrm>
            <a:off x="5428923" y="4406796"/>
            <a:ext cx="1146719" cy="1195339"/>
          </a:xfrm>
          <a:prstGeom prst="ellipse">
            <a:avLst/>
          </a:prstGeom>
          <a:blipFill dpi="0" rotWithShape="1">
            <a:blip r:embed="rId6">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1"/>
              </a:solidFill>
            </a:endParaRPr>
          </a:p>
        </p:txBody>
      </p:sp>
      <p:sp>
        <p:nvSpPr>
          <p:cNvPr id="56" name="Ellipse 55">
            <a:extLst>
              <a:ext uri="{FF2B5EF4-FFF2-40B4-BE49-F238E27FC236}">
                <a16:creationId xmlns:a16="http://schemas.microsoft.com/office/drawing/2014/main" id="{447AD791-6F02-4F1F-B0F8-937F158B2441}"/>
              </a:ext>
            </a:extLst>
          </p:cNvPr>
          <p:cNvSpPr/>
          <p:nvPr/>
        </p:nvSpPr>
        <p:spPr>
          <a:xfrm>
            <a:off x="5410679" y="1566698"/>
            <a:ext cx="1131674" cy="1152386"/>
          </a:xfrm>
          <a:prstGeom prst="ellipse">
            <a:avLst/>
          </a:prstGeom>
          <a:blipFill dpi="0" rotWithShape="1">
            <a:blip r:embed="rId7">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1"/>
              </a:solidFill>
            </a:endParaRPr>
          </a:p>
        </p:txBody>
      </p:sp>
      <p:sp>
        <p:nvSpPr>
          <p:cNvPr id="57" name="Ellipse 56">
            <a:extLst>
              <a:ext uri="{FF2B5EF4-FFF2-40B4-BE49-F238E27FC236}">
                <a16:creationId xmlns:a16="http://schemas.microsoft.com/office/drawing/2014/main" id="{782C6E0B-646F-49B5-98E7-BA2DDF5433C4}"/>
              </a:ext>
            </a:extLst>
          </p:cNvPr>
          <p:cNvSpPr/>
          <p:nvPr/>
        </p:nvSpPr>
        <p:spPr>
          <a:xfrm>
            <a:off x="10004664" y="4393428"/>
            <a:ext cx="1131674" cy="1152386"/>
          </a:xfrm>
          <a:prstGeom prst="ellipse">
            <a:avLst/>
          </a:prstGeom>
          <a:blipFill dpi="0" rotWithShape="1">
            <a:blip r:embed="rId8">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1"/>
              </a:solidFill>
            </a:endParaRPr>
          </a:p>
        </p:txBody>
      </p:sp>
      <p:sp>
        <p:nvSpPr>
          <p:cNvPr id="61" name="Ellipse 60">
            <a:extLst>
              <a:ext uri="{FF2B5EF4-FFF2-40B4-BE49-F238E27FC236}">
                <a16:creationId xmlns:a16="http://schemas.microsoft.com/office/drawing/2014/main" id="{438AC911-B5E4-4E3D-9AB9-AFE5A713FEEA}"/>
              </a:ext>
            </a:extLst>
          </p:cNvPr>
          <p:cNvSpPr/>
          <p:nvPr/>
        </p:nvSpPr>
        <p:spPr>
          <a:xfrm>
            <a:off x="8291535" y="1615410"/>
            <a:ext cx="1131674" cy="1213807"/>
          </a:xfrm>
          <a:prstGeom prst="ellipse">
            <a:avLst/>
          </a:prstGeom>
          <a:blipFill dpi="0" rotWithShape="1">
            <a:blip r:embed="rId9">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1"/>
              </a:solidFill>
            </a:endParaRPr>
          </a:p>
        </p:txBody>
      </p:sp>
      <p:sp>
        <p:nvSpPr>
          <p:cNvPr id="62" name="Ellipse 61">
            <a:extLst>
              <a:ext uri="{FF2B5EF4-FFF2-40B4-BE49-F238E27FC236}">
                <a16:creationId xmlns:a16="http://schemas.microsoft.com/office/drawing/2014/main" id="{BC492CF7-70DA-425C-A367-ECC9884261DB}"/>
              </a:ext>
            </a:extLst>
          </p:cNvPr>
          <p:cNvSpPr/>
          <p:nvPr/>
        </p:nvSpPr>
        <p:spPr>
          <a:xfrm>
            <a:off x="911426" y="4502740"/>
            <a:ext cx="1151392" cy="1175824"/>
          </a:xfrm>
          <a:prstGeom prst="ellipse">
            <a:avLst/>
          </a:prstGeom>
          <a:blipFill dpi="0" rotWithShape="1">
            <a:blip r:embed="rId1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1"/>
              </a:solidFill>
            </a:endParaRPr>
          </a:p>
        </p:txBody>
      </p:sp>
      <p:sp>
        <p:nvSpPr>
          <p:cNvPr id="70" name="Rectangle 69">
            <a:extLst>
              <a:ext uri="{FF2B5EF4-FFF2-40B4-BE49-F238E27FC236}">
                <a16:creationId xmlns:a16="http://schemas.microsoft.com/office/drawing/2014/main" id="{6D99D10D-0DD6-4DFF-A137-F952B6F8AA50}"/>
              </a:ext>
            </a:extLst>
          </p:cNvPr>
          <p:cNvSpPr/>
          <p:nvPr/>
        </p:nvSpPr>
        <p:spPr>
          <a:xfrm>
            <a:off x="2161429" y="6042218"/>
            <a:ext cx="7704856" cy="553998"/>
          </a:xfrm>
          <a:prstGeom prst="rect">
            <a:avLst/>
          </a:prstGeom>
        </p:spPr>
        <p:txBody>
          <a:bodyPr wrap="square">
            <a:spAutoFit/>
          </a:bodyPr>
          <a:lstStyle/>
          <a:p>
            <a:pPr algn="ctr"/>
            <a:r>
              <a:rPr lang="fr-FR" sz="600" spc="200" dirty="0">
                <a:solidFill>
                  <a:schemeClr val="bg1"/>
                </a:solidFill>
                <a:latin typeface="Lato" panose="020F0502020204030203" pitchFamily="34" charset="0"/>
                <a:ea typeface="Lato" panose="020F0502020204030203" pitchFamily="34" charset="0"/>
                <a:cs typeface="Lato" panose="020F0502020204030203" pitchFamily="34" charset="0"/>
              </a:rPr>
              <a:t>Chargée de la Filière Santé, </a:t>
            </a:r>
          </a:p>
          <a:p>
            <a:pPr algn="ctr"/>
            <a:r>
              <a:rPr lang="fr-FR" sz="600" spc="200" dirty="0">
                <a:solidFill>
                  <a:schemeClr val="bg1"/>
                </a:solidFill>
                <a:latin typeface="Lato" panose="020F0502020204030203" pitchFamily="34" charset="0"/>
                <a:ea typeface="Lato" panose="020F0502020204030203" pitchFamily="34" charset="0"/>
                <a:cs typeface="Lato" panose="020F0502020204030203" pitchFamily="34" charset="0"/>
              </a:rPr>
              <a:t>Bien être, Tourisme &amp; BTP</a:t>
            </a:r>
          </a:p>
          <a:p>
            <a:pPr algn="ctr"/>
            <a:r>
              <a:rPr lang="fr-FR" sz="600" b="1" u="sng" spc="200" dirty="0">
                <a:solidFill>
                  <a:schemeClr val="bg1"/>
                </a:solidFill>
                <a:latin typeface="Lato" panose="020F0502020204030203" pitchFamily="34" charset="0"/>
                <a:ea typeface="Lato" panose="020F0502020204030203" pitchFamily="34" charset="0"/>
                <a:cs typeface="Lato" panose="020F0502020204030203" pitchFamily="34" charset="0"/>
              </a:rPr>
              <a:t>ndahbi@cfcim.org</a:t>
            </a:r>
          </a:p>
          <a:p>
            <a:pPr algn="ctr"/>
            <a:endParaRPr lang="fr-FR" sz="600" spc="200" dirty="0">
              <a:solidFill>
                <a:schemeClr val="bg1"/>
              </a:solidFill>
              <a:latin typeface="Lato" panose="020F0502020204030203" pitchFamily="34" charset="0"/>
              <a:ea typeface="Lato" panose="020F0502020204030203" pitchFamily="34" charset="0"/>
              <a:cs typeface="Lato" panose="020F0502020204030203" pitchFamily="34" charset="0"/>
            </a:endParaRPr>
          </a:p>
          <a:p>
            <a:pPr algn="ctr"/>
            <a:r>
              <a:rPr lang="fr-FR" sz="600" spc="200" dirty="0">
                <a:solidFill>
                  <a:schemeClr val="bg1"/>
                </a:solidFill>
                <a:latin typeface="Lato" panose="020F0502020204030203" pitchFamily="34" charset="0"/>
                <a:ea typeface="Lato" panose="020F0502020204030203" pitchFamily="34" charset="0"/>
                <a:cs typeface="Lato" panose="020F0502020204030203" pitchFamily="34" charset="0"/>
              </a:rPr>
              <a:t>+212 (0)5 22 20 90 90</a:t>
            </a:r>
          </a:p>
        </p:txBody>
      </p:sp>
      <p:sp>
        <p:nvSpPr>
          <p:cNvPr id="71" name="Rectangle 70">
            <a:extLst>
              <a:ext uri="{FF2B5EF4-FFF2-40B4-BE49-F238E27FC236}">
                <a16:creationId xmlns:a16="http://schemas.microsoft.com/office/drawing/2014/main" id="{59CF4FE9-3928-4BDB-8A6A-2CFEAC81EB85}"/>
              </a:ext>
            </a:extLst>
          </p:cNvPr>
          <p:cNvSpPr/>
          <p:nvPr/>
        </p:nvSpPr>
        <p:spPr>
          <a:xfrm>
            <a:off x="-2295856" y="6079702"/>
            <a:ext cx="7704856" cy="553998"/>
          </a:xfrm>
          <a:prstGeom prst="rect">
            <a:avLst/>
          </a:prstGeom>
        </p:spPr>
        <p:txBody>
          <a:bodyPr wrap="square">
            <a:spAutoFit/>
          </a:bodyPr>
          <a:lstStyle/>
          <a:p>
            <a:pPr algn="ctr"/>
            <a:r>
              <a:rPr lang="fr-FR" sz="600" spc="200" dirty="0">
                <a:solidFill>
                  <a:schemeClr val="bg1"/>
                </a:solidFill>
                <a:latin typeface="Lato" panose="020F0502020204030203" pitchFamily="34" charset="0"/>
              </a:rPr>
              <a:t>Chargée de la Filière </a:t>
            </a:r>
            <a:br>
              <a:rPr lang="fr-FR" sz="600" spc="200" dirty="0">
                <a:solidFill>
                  <a:schemeClr val="bg1"/>
                </a:solidFill>
                <a:latin typeface="Lato" panose="020F0502020204030203" pitchFamily="34" charset="0"/>
              </a:rPr>
            </a:br>
            <a:r>
              <a:rPr lang="fr-FR" sz="600" spc="200" dirty="0">
                <a:solidFill>
                  <a:schemeClr val="bg1"/>
                </a:solidFill>
                <a:latin typeface="Lato" panose="020F0502020204030203" pitchFamily="34" charset="0"/>
              </a:rPr>
              <a:t>Infrastructures &amp; Industrie</a:t>
            </a:r>
          </a:p>
          <a:p>
            <a:pPr algn="ctr"/>
            <a:r>
              <a:rPr lang="fr-FR" sz="600" b="1" u="sng" spc="200" dirty="0">
                <a:solidFill>
                  <a:schemeClr val="bg1"/>
                </a:solidFill>
                <a:latin typeface="Lato" panose="020F0502020204030203" pitchFamily="34" charset="0"/>
              </a:rPr>
              <a:t>asamid@cfcim.org</a:t>
            </a:r>
            <a:endParaRPr lang="fr-FR" sz="600" spc="200" dirty="0">
              <a:solidFill>
                <a:schemeClr val="bg1"/>
              </a:solidFill>
              <a:latin typeface="Lato" panose="020F0502020204030203" pitchFamily="34" charset="0"/>
            </a:endParaRPr>
          </a:p>
          <a:p>
            <a:pPr algn="ctr"/>
            <a:endParaRPr lang="fr-FR" sz="600" spc="200" dirty="0">
              <a:solidFill>
                <a:schemeClr val="bg1"/>
              </a:solidFill>
              <a:latin typeface="Lato" panose="020F0502020204030203" pitchFamily="34" charset="0"/>
            </a:endParaRPr>
          </a:p>
          <a:p>
            <a:pPr algn="ctr"/>
            <a:r>
              <a:rPr lang="fr-FR" sz="600" spc="200" dirty="0">
                <a:solidFill>
                  <a:schemeClr val="bg1"/>
                </a:solidFill>
                <a:latin typeface="Lato" panose="020F0502020204030203" pitchFamily="34" charset="0"/>
              </a:rPr>
              <a:t>+212 (0)5 22 43 96 22</a:t>
            </a:r>
          </a:p>
        </p:txBody>
      </p:sp>
      <p:sp>
        <p:nvSpPr>
          <p:cNvPr id="72" name="Ellipse 71">
            <a:extLst>
              <a:ext uri="{FF2B5EF4-FFF2-40B4-BE49-F238E27FC236}">
                <a16:creationId xmlns:a16="http://schemas.microsoft.com/office/drawing/2014/main" id="{1C7C0FC8-304C-4C9A-8C80-9C129288536D}"/>
              </a:ext>
            </a:extLst>
          </p:cNvPr>
          <p:cNvSpPr/>
          <p:nvPr/>
        </p:nvSpPr>
        <p:spPr>
          <a:xfrm>
            <a:off x="7699779" y="4457661"/>
            <a:ext cx="1141631" cy="1155811"/>
          </a:xfrm>
          <a:prstGeom prst="ellipse">
            <a:avLst/>
          </a:prstGeom>
          <a:blipFill dpi="0" rotWithShape="1">
            <a:blip r:embed="rId11">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1"/>
              </a:solidFill>
            </a:endParaRPr>
          </a:p>
        </p:txBody>
      </p:sp>
      <p:sp>
        <p:nvSpPr>
          <p:cNvPr id="78" name="Rectangle 77">
            <a:extLst>
              <a:ext uri="{FF2B5EF4-FFF2-40B4-BE49-F238E27FC236}">
                <a16:creationId xmlns:a16="http://schemas.microsoft.com/office/drawing/2014/main" id="{BFBC0161-39BB-49EE-9907-63EEFE97989E}"/>
              </a:ext>
            </a:extLst>
          </p:cNvPr>
          <p:cNvSpPr/>
          <p:nvPr/>
        </p:nvSpPr>
        <p:spPr>
          <a:xfrm>
            <a:off x="2306995" y="2947254"/>
            <a:ext cx="1635384" cy="253916"/>
          </a:xfrm>
          <a:prstGeom prst="rect">
            <a:avLst/>
          </a:prstGeom>
        </p:spPr>
        <p:txBody>
          <a:bodyPr wrap="none">
            <a:spAutoFit/>
          </a:bodyPr>
          <a:lstStyle/>
          <a:p>
            <a:pPr algn="ctr"/>
            <a:r>
              <a:rPr lang="fr-FR" sz="1050" b="1" spc="300" dirty="0">
                <a:solidFill>
                  <a:schemeClr val="bg1"/>
                </a:solidFill>
                <a:latin typeface="Bebas Neue" panose="020B0606020202050201" pitchFamily="34" charset="77"/>
              </a:rPr>
              <a:t>Abla BENNOUNA</a:t>
            </a:r>
          </a:p>
        </p:txBody>
      </p:sp>
      <p:sp>
        <p:nvSpPr>
          <p:cNvPr id="79" name="Rectangle 78">
            <a:extLst>
              <a:ext uri="{FF2B5EF4-FFF2-40B4-BE49-F238E27FC236}">
                <a16:creationId xmlns:a16="http://schemas.microsoft.com/office/drawing/2014/main" id="{D00B2889-2227-4E9C-B4AC-D43116E34DF4}"/>
              </a:ext>
            </a:extLst>
          </p:cNvPr>
          <p:cNvSpPr/>
          <p:nvPr/>
        </p:nvSpPr>
        <p:spPr>
          <a:xfrm>
            <a:off x="1712925" y="3230433"/>
            <a:ext cx="2690792" cy="646331"/>
          </a:xfrm>
          <a:prstGeom prst="rect">
            <a:avLst/>
          </a:prstGeom>
        </p:spPr>
        <p:txBody>
          <a:bodyPr wrap="square">
            <a:spAutoFit/>
          </a:bodyPr>
          <a:lstStyle/>
          <a:p>
            <a:pPr algn="ctr"/>
            <a:r>
              <a:rPr lang="fr-FR" sz="600" spc="200" dirty="0">
                <a:solidFill>
                  <a:schemeClr val="bg1"/>
                </a:solidFill>
                <a:latin typeface="Lato" panose="020F0502020204030203" pitchFamily="34" charset="0"/>
              </a:rPr>
              <a:t>Directrice Pôle Développement International</a:t>
            </a:r>
          </a:p>
          <a:p>
            <a:pPr algn="ctr"/>
            <a:r>
              <a:rPr lang="fr-FR" sz="600" b="1" u="sng" spc="200" dirty="0">
                <a:solidFill>
                  <a:schemeClr val="bg1"/>
                </a:solidFill>
                <a:latin typeface="Lato" panose="020F0502020204030203" pitchFamily="34" charset="0"/>
              </a:rPr>
              <a:t>abennouna@cfcim.org </a:t>
            </a:r>
          </a:p>
          <a:p>
            <a:pPr algn="ctr"/>
            <a:endParaRPr lang="fr-FR" sz="600" b="1" spc="200" dirty="0">
              <a:solidFill>
                <a:schemeClr val="bg1"/>
              </a:solidFill>
              <a:latin typeface="Lato" panose="020F0502020204030203" pitchFamily="34" charset="0"/>
            </a:endParaRPr>
          </a:p>
          <a:p>
            <a:pPr algn="ctr"/>
            <a:r>
              <a:rPr lang="fr-FR" sz="600" b="1" spc="200" dirty="0">
                <a:solidFill>
                  <a:schemeClr val="bg1"/>
                </a:solidFill>
                <a:latin typeface="Lato" panose="020F0502020204030203" pitchFamily="34" charset="0"/>
              </a:rPr>
              <a:t>+</a:t>
            </a:r>
            <a:r>
              <a:rPr lang="fr-FR" sz="600" spc="200" dirty="0">
                <a:solidFill>
                  <a:schemeClr val="bg1"/>
                </a:solidFill>
                <a:latin typeface="Lato" panose="020F0502020204030203" pitchFamily="34" charset="0"/>
              </a:rPr>
              <a:t>212 (0) 522 43 96 33</a:t>
            </a:r>
          </a:p>
          <a:p>
            <a:pPr algn="ctr"/>
            <a:endParaRPr lang="fr-FR" sz="600" b="1" u="sng" spc="200" dirty="0">
              <a:solidFill>
                <a:schemeClr val="bg1"/>
              </a:solidFill>
              <a:latin typeface="Lato" panose="020F0502020204030203" pitchFamily="34" charset="0"/>
            </a:endParaRPr>
          </a:p>
        </p:txBody>
      </p:sp>
      <p:pic>
        <p:nvPicPr>
          <p:cNvPr id="80" name="Image 79">
            <a:extLst>
              <a:ext uri="{FF2B5EF4-FFF2-40B4-BE49-F238E27FC236}">
                <a16:creationId xmlns:a16="http://schemas.microsoft.com/office/drawing/2014/main" id="{BCA9B291-22B8-4D49-8DED-B5BC80B1C186}"/>
              </a:ext>
            </a:extLst>
          </p:cNvPr>
          <p:cNvPicPr>
            <a:picLocks noChangeAspect="1"/>
          </p:cNvPicPr>
          <p:nvPr/>
        </p:nvPicPr>
        <p:blipFill>
          <a:blip r:embed="rId3">
            <a:lum bright="70000" contrast="-70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rot="16200000">
            <a:off x="2370174" y="1541741"/>
            <a:ext cx="1376295" cy="1363168"/>
          </a:xfrm>
          <a:prstGeom prst="rect">
            <a:avLst/>
          </a:prstGeom>
        </p:spPr>
      </p:pic>
      <p:sp>
        <p:nvSpPr>
          <p:cNvPr id="2" name="Ellipse 1">
            <a:extLst>
              <a:ext uri="{FF2B5EF4-FFF2-40B4-BE49-F238E27FC236}">
                <a16:creationId xmlns:a16="http://schemas.microsoft.com/office/drawing/2014/main" id="{72A77F85-2F5A-4B7C-9099-91162027DBAB}"/>
              </a:ext>
            </a:extLst>
          </p:cNvPr>
          <p:cNvSpPr/>
          <p:nvPr/>
        </p:nvSpPr>
        <p:spPr>
          <a:xfrm>
            <a:off x="5428923" y="4400720"/>
            <a:ext cx="1146719" cy="1195339"/>
          </a:xfrm>
          <a:prstGeom prst="ellipse">
            <a:avLst/>
          </a:prstGeom>
          <a:noFill/>
          <a:ln>
            <a:solidFill>
              <a:srgbClr val="E8E8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1" name="Ellipse 80">
            <a:extLst>
              <a:ext uri="{FF2B5EF4-FFF2-40B4-BE49-F238E27FC236}">
                <a16:creationId xmlns:a16="http://schemas.microsoft.com/office/drawing/2014/main" id="{2F32F9BB-BE37-4418-A189-B53CFF663CF5}"/>
              </a:ext>
            </a:extLst>
          </p:cNvPr>
          <p:cNvSpPr/>
          <p:nvPr/>
        </p:nvSpPr>
        <p:spPr>
          <a:xfrm>
            <a:off x="5428924" y="4414901"/>
            <a:ext cx="1190142" cy="1181158"/>
          </a:xfrm>
          <a:prstGeom prst="ellipse">
            <a:avLst/>
          </a:prstGeom>
          <a:noFill/>
          <a:ln>
            <a:solidFill>
              <a:srgbClr val="E8E8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4" name="Ellipse 83">
            <a:extLst>
              <a:ext uri="{FF2B5EF4-FFF2-40B4-BE49-F238E27FC236}">
                <a16:creationId xmlns:a16="http://schemas.microsoft.com/office/drawing/2014/main" id="{77CF6FEE-633B-42F8-BC4A-0365C5B4E322}"/>
              </a:ext>
            </a:extLst>
          </p:cNvPr>
          <p:cNvSpPr/>
          <p:nvPr/>
        </p:nvSpPr>
        <p:spPr>
          <a:xfrm>
            <a:off x="5441062" y="4423006"/>
            <a:ext cx="1190142" cy="1173053"/>
          </a:xfrm>
          <a:prstGeom prst="ellipse">
            <a:avLst/>
          </a:prstGeom>
          <a:noFill/>
          <a:ln>
            <a:solidFill>
              <a:srgbClr val="E8E8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0" name="Ellipse 39">
            <a:extLst>
              <a:ext uri="{FF2B5EF4-FFF2-40B4-BE49-F238E27FC236}">
                <a16:creationId xmlns:a16="http://schemas.microsoft.com/office/drawing/2014/main" id="{A6B46CB1-F09E-44FD-91D5-1990620CCA85}"/>
              </a:ext>
            </a:extLst>
          </p:cNvPr>
          <p:cNvSpPr/>
          <p:nvPr/>
        </p:nvSpPr>
        <p:spPr>
          <a:xfrm>
            <a:off x="2448911" y="1615409"/>
            <a:ext cx="1131049" cy="1129797"/>
          </a:xfrm>
          <a:prstGeom prst="ellipse">
            <a:avLst/>
          </a:prstGeom>
          <a:blipFill dpi="0" rotWithShape="1">
            <a:blip r:embed="rId1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1"/>
              </a:solidFill>
            </a:endParaRPr>
          </a:p>
        </p:txBody>
      </p:sp>
      <p:sp>
        <p:nvSpPr>
          <p:cNvPr id="41" name="ZoneTexte 40">
            <a:extLst>
              <a:ext uri="{FF2B5EF4-FFF2-40B4-BE49-F238E27FC236}">
                <a16:creationId xmlns:a16="http://schemas.microsoft.com/office/drawing/2014/main" id="{52867CB5-BADB-4395-A0F2-50CC9550B877}"/>
              </a:ext>
            </a:extLst>
          </p:cNvPr>
          <p:cNvSpPr txBox="1"/>
          <p:nvPr/>
        </p:nvSpPr>
        <p:spPr>
          <a:xfrm rot="16200000">
            <a:off x="8661995" y="2415697"/>
            <a:ext cx="6765130" cy="246221"/>
          </a:xfrm>
          <a:prstGeom prst="rect">
            <a:avLst/>
          </a:prstGeom>
          <a:noFill/>
        </p:spPr>
        <p:txBody>
          <a:bodyPr wrap="square">
            <a:spAutoFit/>
          </a:bodyPr>
          <a:lstStyle/>
          <a:p>
            <a:pPr marL="899160"/>
            <a:r>
              <a:rPr lang="fr-FR" sz="1000" dirty="0">
                <a:solidFill>
                  <a:schemeClr val="bg1"/>
                </a:solidFill>
              </a:rPr>
              <a:t>CFCIM/PR03/A4/PROC01/FCH05 Version 01</a:t>
            </a:r>
            <a:endParaRPr lang="fr-MA" sz="1000" dirty="0">
              <a:solidFill>
                <a:schemeClr val="bg1"/>
              </a:solidFill>
            </a:endParaRPr>
          </a:p>
        </p:txBody>
      </p:sp>
    </p:spTree>
    <p:extLst>
      <p:ext uri="{BB962C8B-B14F-4D97-AF65-F5344CB8AC3E}">
        <p14:creationId xmlns:p14="http://schemas.microsoft.com/office/powerpoint/2010/main" val="36070379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3F79589-E9E0-4C07-AEC0-D99292298BBA}"/>
              </a:ext>
            </a:extLst>
          </p:cNvPr>
          <p:cNvSpPr/>
          <p:nvPr/>
        </p:nvSpPr>
        <p:spPr>
          <a:xfrm>
            <a:off x="1332629" y="-49023"/>
            <a:ext cx="10859371" cy="69070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5" name="Image 14" descr="Une image contenant extérieur, rue, assis, homme&#10;&#10;Description générée automatiquement">
            <a:extLst>
              <a:ext uri="{FF2B5EF4-FFF2-40B4-BE49-F238E27FC236}">
                <a16:creationId xmlns:a16="http://schemas.microsoft.com/office/drawing/2014/main" id="{355BA051-869E-4EA8-BAA7-24922EC7AF43}"/>
              </a:ext>
            </a:extLst>
          </p:cNvPr>
          <p:cNvPicPr>
            <a:picLocks noChangeAspect="1"/>
          </p:cNvPicPr>
          <p:nvPr/>
        </p:nvPicPr>
        <p:blipFill rotWithShape="1">
          <a:blip r:embed="rId3"/>
          <a:srcRect l="3953" r="87746"/>
          <a:stretch/>
        </p:blipFill>
        <p:spPr>
          <a:xfrm>
            <a:off x="0" y="-49023"/>
            <a:ext cx="1098973" cy="6956047"/>
          </a:xfrm>
          <a:prstGeom prst="rect">
            <a:avLst/>
          </a:prstGeom>
        </p:spPr>
      </p:pic>
      <p:grpSp>
        <p:nvGrpSpPr>
          <p:cNvPr id="104" name="Graphique 5">
            <a:extLst>
              <a:ext uri="{FF2B5EF4-FFF2-40B4-BE49-F238E27FC236}">
                <a16:creationId xmlns:a16="http://schemas.microsoft.com/office/drawing/2014/main" id="{B58E7AFB-3652-4EF7-B628-7F8144F26158}"/>
              </a:ext>
            </a:extLst>
          </p:cNvPr>
          <p:cNvGrpSpPr/>
          <p:nvPr/>
        </p:nvGrpSpPr>
        <p:grpSpPr>
          <a:xfrm>
            <a:off x="808708" y="5588305"/>
            <a:ext cx="820897" cy="1334844"/>
            <a:chOff x="796496" y="345291"/>
            <a:chExt cx="970520" cy="2354010"/>
          </a:xfrm>
        </p:grpSpPr>
        <p:sp>
          <p:nvSpPr>
            <p:cNvPr id="105" name="Forme libre 27">
              <a:extLst>
                <a:ext uri="{FF2B5EF4-FFF2-40B4-BE49-F238E27FC236}">
                  <a16:creationId xmlns:a16="http://schemas.microsoft.com/office/drawing/2014/main" id="{C5DF6A26-8347-4DFC-8C18-D38D259C5544}"/>
                </a:ext>
              </a:extLst>
            </p:cNvPr>
            <p:cNvSpPr/>
            <p:nvPr/>
          </p:nvSpPr>
          <p:spPr>
            <a:xfrm>
              <a:off x="894356" y="375967"/>
              <a:ext cx="204617" cy="127149"/>
            </a:xfrm>
            <a:custGeom>
              <a:avLst/>
              <a:gdLst>
                <a:gd name="connsiteX0" fmla="*/ 0 w 204617"/>
                <a:gd name="connsiteY0" fmla="*/ 127149 h 127149"/>
                <a:gd name="connsiteX1" fmla="*/ 204618 w 204617"/>
                <a:gd name="connsiteY1" fmla="*/ 0 h 127149"/>
                <a:gd name="connsiteX2" fmla="*/ 204618 w 204617"/>
                <a:gd name="connsiteY2" fmla="*/ 127149 h 127149"/>
                <a:gd name="connsiteX3" fmla="*/ 0 w 204617"/>
                <a:gd name="connsiteY3" fmla="*/ 127149 h 127149"/>
              </a:gdLst>
              <a:ahLst/>
              <a:cxnLst>
                <a:cxn ang="0">
                  <a:pos x="connsiteX0" y="connsiteY0"/>
                </a:cxn>
                <a:cxn ang="0">
                  <a:pos x="connsiteX1" y="connsiteY1"/>
                </a:cxn>
                <a:cxn ang="0">
                  <a:pos x="connsiteX2" y="connsiteY2"/>
                </a:cxn>
                <a:cxn ang="0">
                  <a:pos x="connsiteX3" y="connsiteY3"/>
                </a:cxn>
              </a:cxnLst>
              <a:rect l="l" t="t" r="r" b="b"/>
              <a:pathLst>
                <a:path w="204617" h="127149">
                  <a:moveTo>
                    <a:pt x="0" y="127149"/>
                  </a:moveTo>
                  <a:lnTo>
                    <a:pt x="204618" y="0"/>
                  </a:lnTo>
                  <a:lnTo>
                    <a:pt x="204618" y="127149"/>
                  </a:lnTo>
                  <a:lnTo>
                    <a:pt x="0" y="127149"/>
                  </a:lnTo>
                  <a:close/>
                </a:path>
              </a:pathLst>
            </a:custGeom>
            <a:solidFill>
              <a:schemeClr val="bg2">
                <a:lumMod val="50000"/>
              </a:schemeClr>
            </a:solidFill>
            <a:ln w="26723" cap="flat">
              <a:noFill/>
              <a:prstDash val="solid"/>
              <a:miter/>
            </a:ln>
          </p:spPr>
          <p:txBody>
            <a:bodyPr rtlCol="0" anchor="ctr"/>
            <a:lstStyle/>
            <a:p>
              <a:endParaRPr lang="fr-FR"/>
            </a:p>
          </p:txBody>
        </p:sp>
        <p:sp>
          <p:nvSpPr>
            <p:cNvPr id="106" name="Forme libre 28">
              <a:extLst>
                <a:ext uri="{FF2B5EF4-FFF2-40B4-BE49-F238E27FC236}">
                  <a16:creationId xmlns:a16="http://schemas.microsoft.com/office/drawing/2014/main" id="{F2B721F3-2AB0-4C35-8F19-CE6942055F16}"/>
                </a:ext>
              </a:extLst>
            </p:cNvPr>
            <p:cNvSpPr/>
            <p:nvPr/>
          </p:nvSpPr>
          <p:spPr>
            <a:xfrm>
              <a:off x="894356" y="2572152"/>
              <a:ext cx="204617" cy="127149"/>
            </a:xfrm>
            <a:custGeom>
              <a:avLst/>
              <a:gdLst>
                <a:gd name="connsiteX0" fmla="*/ 0 w 204617"/>
                <a:gd name="connsiteY0" fmla="*/ 0 h 127149"/>
                <a:gd name="connsiteX1" fmla="*/ 204618 w 204617"/>
                <a:gd name="connsiteY1" fmla="*/ 127149 h 127149"/>
                <a:gd name="connsiteX2" fmla="*/ 204618 w 204617"/>
                <a:gd name="connsiteY2" fmla="*/ 0 h 127149"/>
                <a:gd name="connsiteX3" fmla="*/ 0 w 204617"/>
                <a:gd name="connsiteY3" fmla="*/ 0 h 127149"/>
              </a:gdLst>
              <a:ahLst/>
              <a:cxnLst>
                <a:cxn ang="0">
                  <a:pos x="connsiteX0" y="connsiteY0"/>
                </a:cxn>
                <a:cxn ang="0">
                  <a:pos x="connsiteX1" y="connsiteY1"/>
                </a:cxn>
                <a:cxn ang="0">
                  <a:pos x="connsiteX2" y="connsiteY2"/>
                </a:cxn>
                <a:cxn ang="0">
                  <a:pos x="connsiteX3" y="connsiteY3"/>
                </a:cxn>
              </a:cxnLst>
              <a:rect l="l" t="t" r="r" b="b"/>
              <a:pathLst>
                <a:path w="204617" h="127149">
                  <a:moveTo>
                    <a:pt x="0" y="0"/>
                  </a:moveTo>
                  <a:lnTo>
                    <a:pt x="204618" y="127149"/>
                  </a:lnTo>
                  <a:lnTo>
                    <a:pt x="204618" y="0"/>
                  </a:lnTo>
                  <a:lnTo>
                    <a:pt x="0" y="0"/>
                  </a:lnTo>
                  <a:close/>
                </a:path>
              </a:pathLst>
            </a:custGeom>
            <a:solidFill>
              <a:schemeClr val="bg2">
                <a:lumMod val="50000"/>
              </a:schemeClr>
            </a:solidFill>
            <a:ln w="26723" cap="flat">
              <a:noFill/>
              <a:prstDash val="solid"/>
              <a:miter/>
            </a:ln>
          </p:spPr>
          <p:txBody>
            <a:bodyPr rtlCol="0" anchor="ctr"/>
            <a:lstStyle/>
            <a:p>
              <a:endParaRPr lang="fr-FR"/>
            </a:p>
          </p:txBody>
        </p:sp>
        <p:pic>
          <p:nvPicPr>
            <p:cNvPr id="107" name="Image 106">
              <a:extLst>
                <a:ext uri="{FF2B5EF4-FFF2-40B4-BE49-F238E27FC236}">
                  <a16:creationId xmlns:a16="http://schemas.microsoft.com/office/drawing/2014/main" id="{0884AE97-D93A-4B9A-A6D4-28B1B947E64A}"/>
                </a:ext>
              </a:extLst>
            </p:cNvPr>
            <p:cNvPicPr>
              <a:picLocks noChangeAspect="1"/>
            </p:cNvPicPr>
            <p:nvPr/>
          </p:nvPicPr>
          <p:blipFill>
            <a:blip r:embed="rId4"/>
            <a:stretch>
              <a:fillRect/>
            </a:stretch>
          </p:blipFill>
          <p:spPr>
            <a:xfrm>
              <a:off x="796496" y="345291"/>
              <a:ext cx="970520" cy="2345726"/>
            </a:xfrm>
            <a:custGeom>
              <a:avLst/>
              <a:gdLst>
                <a:gd name="connsiteX0" fmla="*/ 0 w 970520"/>
                <a:gd name="connsiteY0" fmla="*/ 1 h 2345726"/>
                <a:gd name="connsiteX1" fmla="*/ 970520 w 970520"/>
                <a:gd name="connsiteY1" fmla="*/ 1 h 2345726"/>
                <a:gd name="connsiteX2" fmla="*/ 970520 w 970520"/>
                <a:gd name="connsiteY2" fmla="*/ 2345727 h 2345726"/>
                <a:gd name="connsiteX3" fmla="*/ 0 w 970520"/>
                <a:gd name="connsiteY3" fmla="*/ 2345727 h 2345726"/>
              </a:gdLst>
              <a:ahLst/>
              <a:cxnLst>
                <a:cxn ang="0">
                  <a:pos x="connsiteX0" y="connsiteY0"/>
                </a:cxn>
                <a:cxn ang="0">
                  <a:pos x="connsiteX1" y="connsiteY1"/>
                </a:cxn>
                <a:cxn ang="0">
                  <a:pos x="connsiteX2" y="connsiteY2"/>
                </a:cxn>
                <a:cxn ang="0">
                  <a:pos x="connsiteX3" y="connsiteY3"/>
                </a:cxn>
              </a:cxnLst>
              <a:rect l="l" t="t" r="r" b="b"/>
              <a:pathLst>
                <a:path w="970520" h="2345726">
                  <a:moveTo>
                    <a:pt x="0" y="1"/>
                  </a:moveTo>
                  <a:lnTo>
                    <a:pt x="970520" y="1"/>
                  </a:lnTo>
                  <a:lnTo>
                    <a:pt x="970520" y="2345727"/>
                  </a:lnTo>
                  <a:lnTo>
                    <a:pt x="0" y="2345727"/>
                  </a:lnTo>
                  <a:close/>
                </a:path>
              </a:pathLst>
            </a:custGeom>
          </p:spPr>
        </p:pic>
        <p:sp>
          <p:nvSpPr>
            <p:cNvPr id="108" name="Forme libre 30">
              <a:extLst>
                <a:ext uri="{FF2B5EF4-FFF2-40B4-BE49-F238E27FC236}">
                  <a16:creationId xmlns:a16="http://schemas.microsoft.com/office/drawing/2014/main" id="{92E50280-726B-483C-B6D0-DF6508E70B9D}"/>
                </a:ext>
              </a:extLst>
            </p:cNvPr>
            <p:cNvSpPr/>
            <p:nvPr/>
          </p:nvSpPr>
          <p:spPr>
            <a:xfrm>
              <a:off x="894356" y="503116"/>
              <a:ext cx="723037" cy="2069036"/>
            </a:xfrm>
            <a:custGeom>
              <a:avLst/>
              <a:gdLst>
                <a:gd name="connsiteX0" fmla="*/ 0 w 723037"/>
                <a:gd name="connsiteY0" fmla="*/ 2069037 h 2069036"/>
                <a:gd name="connsiteX1" fmla="*/ 541334 w 723037"/>
                <a:gd name="connsiteY1" fmla="*/ 2069037 h 2069036"/>
                <a:gd name="connsiteX2" fmla="*/ 541334 w 723037"/>
                <a:gd name="connsiteY2" fmla="*/ 1213913 h 2069036"/>
                <a:gd name="connsiteX3" fmla="*/ 723037 w 723037"/>
                <a:gd name="connsiteY3" fmla="*/ 1034519 h 2069036"/>
                <a:gd name="connsiteX4" fmla="*/ 541334 w 723037"/>
                <a:gd name="connsiteY4" fmla="*/ 855124 h 2069036"/>
                <a:gd name="connsiteX5" fmla="*/ 541334 w 723037"/>
                <a:gd name="connsiteY5" fmla="*/ 0 h 2069036"/>
                <a:gd name="connsiteX6" fmla="*/ 0 w 723037"/>
                <a:gd name="connsiteY6" fmla="*/ 0 h 2069036"/>
                <a:gd name="connsiteX7" fmla="*/ 0 w 723037"/>
                <a:gd name="connsiteY7" fmla="*/ 2069037 h 20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3037" h="2069036">
                  <a:moveTo>
                    <a:pt x="0" y="2069037"/>
                  </a:moveTo>
                  <a:lnTo>
                    <a:pt x="541334" y="2069037"/>
                  </a:lnTo>
                  <a:lnTo>
                    <a:pt x="541334" y="1213913"/>
                  </a:lnTo>
                  <a:lnTo>
                    <a:pt x="723037" y="1034519"/>
                  </a:lnTo>
                  <a:lnTo>
                    <a:pt x="541334" y="855124"/>
                  </a:lnTo>
                  <a:lnTo>
                    <a:pt x="541334" y="0"/>
                  </a:lnTo>
                  <a:lnTo>
                    <a:pt x="0" y="0"/>
                  </a:lnTo>
                  <a:lnTo>
                    <a:pt x="0" y="2069037"/>
                  </a:lnTo>
                  <a:close/>
                </a:path>
              </a:pathLst>
            </a:custGeom>
            <a:solidFill>
              <a:srgbClr val="C6C7C9"/>
            </a:solidFill>
            <a:ln w="26723" cap="flat">
              <a:noFill/>
              <a:prstDash val="solid"/>
              <a:miter/>
            </a:ln>
          </p:spPr>
          <p:txBody>
            <a:bodyPr rtlCol="0" anchor="ctr"/>
            <a:lstStyle/>
            <a:p>
              <a:endParaRPr lang="fr-FR" dirty="0"/>
            </a:p>
          </p:txBody>
        </p:sp>
      </p:grpSp>
      <p:grpSp>
        <p:nvGrpSpPr>
          <p:cNvPr id="99" name="Graphique 5">
            <a:extLst>
              <a:ext uri="{FF2B5EF4-FFF2-40B4-BE49-F238E27FC236}">
                <a16:creationId xmlns:a16="http://schemas.microsoft.com/office/drawing/2014/main" id="{D1B76BCB-F9D9-42BE-8C86-9D82DED6CC03}"/>
              </a:ext>
            </a:extLst>
          </p:cNvPr>
          <p:cNvGrpSpPr/>
          <p:nvPr/>
        </p:nvGrpSpPr>
        <p:grpSpPr>
          <a:xfrm>
            <a:off x="796626" y="4351318"/>
            <a:ext cx="858064" cy="1423473"/>
            <a:chOff x="796496" y="375967"/>
            <a:chExt cx="970520" cy="2385036"/>
          </a:xfrm>
        </p:grpSpPr>
        <p:sp>
          <p:nvSpPr>
            <p:cNvPr id="100" name="Forme libre 27">
              <a:extLst>
                <a:ext uri="{FF2B5EF4-FFF2-40B4-BE49-F238E27FC236}">
                  <a16:creationId xmlns:a16="http://schemas.microsoft.com/office/drawing/2014/main" id="{0F0E8825-219D-41FB-8B64-D515F7C33470}"/>
                </a:ext>
              </a:extLst>
            </p:cNvPr>
            <p:cNvSpPr/>
            <p:nvPr/>
          </p:nvSpPr>
          <p:spPr>
            <a:xfrm>
              <a:off x="894356" y="375967"/>
              <a:ext cx="204617" cy="127149"/>
            </a:xfrm>
            <a:custGeom>
              <a:avLst/>
              <a:gdLst>
                <a:gd name="connsiteX0" fmla="*/ 0 w 204617"/>
                <a:gd name="connsiteY0" fmla="*/ 127149 h 127149"/>
                <a:gd name="connsiteX1" fmla="*/ 204618 w 204617"/>
                <a:gd name="connsiteY1" fmla="*/ 0 h 127149"/>
                <a:gd name="connsiteX2" fmla="*/ 204618 w 204617"/>
                <a:gd name="connsiteY2" fmla="*/ 127149 h 127149"/>
                <a:gd name="connsiteX3" fmla="*/ 0 w 204617"/>
                <a:gd name="connsiteY3" fmla="*/ 127149 h 127149"/>
              </a:gdLst>
              <a:ahLst/>
              <a:cxnLst>
                <a:cxn ang="0">
                  <a:pos x="connsiteX0" y="connsiteY0"/>
                </a:cxn>
                <a:cxn ang="0">
                  <a:pos x="connsiteX1" y="connsiteY1"/>
                </a:cxn>
                <a:cxn ang="0">
                  <a:pos x="connsiteX2" y="connsiteY2"/>
                </a:cxn>
                <a:cxn ang="0">
                  <a:pos x="connsiteX3" y="connsiteY3"/>
                </a:cxn>
              </a:cxnLst>
              <a:rect l="l" t="t" r="r" b="b"/>
              <a:pathLst>
                <a:path w="204617" h="127149">
                  <a:moveTo>
                    <a:pt x="0" y="127149"/>
                  </a:moveTo>
                  <a:lnTo>
                    <a:pt x="204618" y="0"/>
                  </a:lnTo>
                  <a:lnTo>
                    <a:pt x="204618" y="127149"/>
                  </a:lnTo>
                  <a:lnTo>
                    <a:pt x="0" y="127149"/>
                  </a:lnTo>
                  <a:close/>
                </a:path>
              </a:pathLst>
            </a:custGeom>
            <a:solidFill>
              <a:srgbClr val="87AA8A"/>
            </a:solidFill>
            <a:ln w="26723" cap="flat">
              <a:noFill/>
              <a:prstDash val="solid"/>
              <a:miter/>
            </a:ln>
          </p:spPr>
          <p:txBody>
            <a:bodyPr rtlCol="0" anchor="ctr"/>
            <a:lstStyle/>
            <a:p>
              <a:endParaRPr lang="fr-FR"/>
            </a:p>
          </p:txBody>
        </p:sp>
        <p:sp>
          <p:nvSpPr>
            <p:cNvPr id="101" name="Forme libre 28">
              <a:extLst>
                <a:ext uri="{FF2B5EF4-FFF2-40B4-BE49-F238E27FC236}">
                  <a16:creationId xmlns:a16="http://schemas.microsoft.com/office/drawing/2014/main" id="{BC736D84-4099-4E75-A6EA-255374579773}"/>
                </a:ext>
              </a:extLst>
            </p:cNvPr>
            <p:cNvSpPr/>
            <p:nvPr/>
          </p:nvSpPr>
          <p:spPr>
            <a:xfrm>
              <a:off x="894356" y="2572152"/>
              <a:ext cx="204617" cy="127149"/>
            </a:xfrm>
            <a:custGeom>
              <a:avLst/>
              <a:gdLst>
                <a:gd name="connsiteX0" fmla="*/ 0 w 204617"/>
                <a:gd name="connsiteY0" fmla="*/ 0 h 127149"/>
                <a:gd name="connsiteX1" fmla="*/ 204618 w 204617"/>
                <a:gd name="connsiteY1" fmla="*/ 127149 h 127149"/>
                <a:gd name="connsiteX2" fmla="*/ 204618 w 204617"/>
                <a:gd name="connsiteY2" fmla="*/ 0 h 127149"/>
                <a:gd name="connsiteX3" fmla="*/ 0 w 204617"/>
                <a:gd name="connsiteY3" fmla="*/ 0 h 127149"/>
              </a:gdLst>
              <a:ahLst/>
              <a:cxnLst>
                <a:cxn ang="0">
                  <a:pos x="connsiteX0" y="connsiteY0"/>
                </a:cxn>
                <a:cxn ang="0">
                  <a:pos x="connsiteX1" y="connsiteY1"/>
                </a:cxn>
                <a:cxn ang="0">
                  <a:pos x="connsiteX2" y="connsiteY2"/>
                </a:cxn>
                <a:cxn ang="0">
                  <a:pos x="connsiteX3" y="connsiteY3"/>
                </a:cxn>
              </a:cxnLst>
              <a:rect l="l" t="t" r="r" b="b"/>
              <a:pathLst>
                <a:path w="204617" h="127149">
                  <a:moveTo>
                    <a:pt x="0" y="0"/>
                  </a:moveTo>
                  <a:lnTo>
                    <a:pt x="204618" y="127149"/>
                  </a:lnTo>
                  <a:lnTo>
                    <a:pt x="204618" y="0"/>
                  </a:lnTo>
                  <a:lnTo>
                    <a:pt x="0" y="0"/>
                  </a:lnTo>
                  <a:close/>
                </a:path>
              </a:pathLst>
            </a:custGeom>
            <a:solidFill>
              <a:srgbClr val="87AA8A"/>
            </a:solidFill>
            <a:ln w="26723" cap="flat">
              <a:noFill/>
              <a:prstDash val="solid"/>
              <a:miter/>
            </a:ln>
          </p:spPr>
          <p:txBody>
            <a:bodyPr rtlCol="0" anchor="ctr"/>
            <a:lstStyle/>
            <a:p>
              <a:endParaRPr lang="fr-FR"/>
            </a:p>
          </p:txBody>
        </p:sp>
        <p:pic>
          <p:nvPicPr>
            <p:cNvPr id="102" name="Image 101">
              <a:extLst>
                <a:ext uri="{FF2B5EF4-FFF2-40B4-BE49-F238E27FC236}">
                  <a16:creationId xmlns:a16="http://schemas.microsoft.com/office/drawing/2014/main" id="{F6D871AA-62A2-4F4D-BC3E-C0D59EAEC1D9}"/>
                </a:ext>
              </a:extLst>
            </p:cNvPr>
            <p:cNvPicPr>
              <a:picLocks noChangeAspect="1"/>
            </p:cNvPicPr>
            <p:nvPr/>
          </p:nvPicPr>
          <p:blipFill>
            <a:blip r:embed="rId4"/>
            <a:stretch>
              <a:fillRect/>
            </a:stretch>
          </p:blipFill>
          <p:spPr>
            <a:xfrm>
              <a:off x="796496" y="415277"/>
              <a:ext cx="970520" cy="2345726"/>
            </a:xfrm>
            <a:custGeom>
              <a:avLst/>
              <a:gdLst>
                <a:gd name="connsiteX0" fmla="*/ 0 w 970520"/>
                <a:gd name="connsiteY0" fmla="*/ 1 h 2345726"/>
                <a:gd name="connsiteX1" fmla="*/ 970520 w 970520"/>
                <a:gd name="connsiteY1" fmla="*/ 1 h 2345726"/>
                <a:gd name="connsiteX2" fmla="*/ 970520 w 970520"/>
                <a:gd name="connsiteY2" fmla="*/ 2345727 h 2345726"/>
                <a:gd name="connsiteX3" fmla="*/ 0 w 970520"/>
                <a:gd name="connsiteY3" fmla="*/ 2345727 h 2345726"/>
              </a:gdLst>
              <a:ahLst/>
              <a:cxnLst>
                <a:cxn ang="0">
                  <a:pos x="connsiteX0" y="connsiteY0"/>
                </a:cxn>
                <a:cxn ang="0">
                  <a:pos x="connsiteX1" y="connsiteY1"/>
                </a:cxn>
                <a:cxn ang="0">
                  <a:pos x="connsiteX2" y="connsiteY2"/>
                </a:cxn>
                <a:cxn ang="0">
                  <a:pos x="connsiteX3" y="connsiteY3"/>
                </a:cxn>
              </a:cxnLst>
              <a:rect l="l" t="t" r="r" b="b"/>
              <a:pathLst>
                <a:path w="970520" h="2345726">
                  <a:moveTo>
                    <a:pt x="0" y="1"/>
                  </a:moveTo>
                  <a:lnTo>
                    <a:pt x="970520" y="1"/>
                  </a:lnTo>
                  <a:lnTo>
                    <a:pt x="970520" y="2345727"/>
                  </a:lnTo>
                  <a:lnTo>
                    <a:pt x="0" y="2345727"/>
                  </a:lnTo>
                  <a:close/>
                </a:path>
              </a:pathLst>
            </a:custGeom>
          </p:spPr>
        </p:pic>
        <p:sp>
          <p:nvSpPr>
            <p:cNvPr id="103" name="Forme libre 30">
              <a:extLst>
                <a:ext uri="{FF2B5EF4-FFF2-40B4-BE49-F238E27FC236}">
                  <a16:creationId xmlns:a16="http://schemas.microsoft.com/office/drawing/2014/main" id="{9494DF6C-73F0-4535-8194-EF4AD9A0BA1E}"/>
                </a:ext>
              </a:extLst>
            </p:cNvPr>
            <p:cNvSpPr/>
            <p:nvPr/>
          </p:nvSpPr>
          <p:spPr>
            <a:xfrm>
              <a:off x="894356" y="503116"/>
              <a:ext cx="723037" cy="2069036"/>
            </a:xfrm>
            <a:custGeom>
              <a:avLst/>
              <a:gdLst>
                <a:gd name="connsiteX0" fmla="*/ 0 w 723037"/>
                <a:gd name="connsiteY0" fmla="*/ 2069037 h 2069036"/>
                <a:gd name="connsiteX1" fmla="*/ 541334 w 723037"/>
                <a:gd name="connsiteY1" fmla="*/ 2069037 h 2069036"/>
                <a:gd name="connsiteX2" fmla="*/ 541334 w 723037"/>
                <a:gd name="connsiteY2" fmla="*/ 1213913 h 2069036"/>
                <a:gd name="connsiteX3" fmla="*/ 723037 w 723037"/>
                <a:gd name="connsiteY3" fmla="*/ 1034519 h 2069036"/>
                <a:gd name="connsiteX4" fmla="*/ 541334 w 723037"/>
                <a:gd name="connsiteY4" fmla="*/ 855124 h 2069036"/>
                <a:gd name="connsiteX5" fmla="*/ 541334 w 723037"/>
                <a:gd name="connsiteY5" fmla="*/ 0 h 2069036"/>
                <a:gd name="connsiteX6" fmla="*/ 0 w 723037"/>
                <a:gd name="connsiteY6" fmla="*/ 0 h 2069036"/>
                <a:gd name="connsiteX7" fmla="*/ 0 w 723037"/>
                <a:gd name="connsiteY7" fmla="*/ 2069037 h 20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3037" h="2069036">
                  <a:moveTo>
                    <a:pt x="0" y="2069037"/>
                  </a:moveTo>
                  <a:lnTo>
                    <a:pt x="541334" y="2069037"/>
                  </a:lnTo>
                  <a:lnTo>
                    <a:pt x="541334" y="1213913"/>
                  </a:lnTo>
                  <a:lnTo>
                    <a:pt x="723037" y="1034519"/>
                  </a:lnTo>
                  <a:lnTo>
                    <a:pt x="541334" y="855124"/>
                  </a:lnTo>
                  <a:lnTo>
                    <a:pt x="541334" y="0"/>
                  </a:lnTo>
                  <a:lnTo>
                    <a:pt x="0" y="0"/>
                  </a:lnTo>
                  <a:lnTo>
                    <a:pt x="0" y="2069037"/>
                  </a:lnTo>
                  <a:close/>
                </a:path>
              </a:pathLst>
            </a:custGeom>
            <a:solidFill>
              <a:srgbClr val="8FC799"/>
            </a:solidFill>
            <a:ln w="26723" cap="flat">
              <a:noFill/>
              <a:prstDash val="solid"/>
              <a:miter/>
            </a:ln>
          </p:spPr>
          <p:txBody>
            <a:bodyPr rtlCol="0" anchor="ctr"/>
            <a:lstStyle/>
            <a:p>
              <a:endParaRPr lang="fr-FR" dirty="0"/>
            </a:p>
          </p:txBody>
        </p:sp>
      </p:grpSp>
      <p:grpSp>
        <p:nvGrpSpPr>
          <p:cNvPr id="94" name="Graphique 5">
            <a:extLst>
              <a:ext uri="{FF2B5EF4-FFF2-40B4-BE49-F238E27FC236}">
                <a16:creationId xmlns:a16="http://schemas.microsoft.com/office/drawing/2014/main" id="{DECFAFA4-4AB3-4DEB-B0A6-FAFF2F5B463D}"/>
              </a:ext>
            </a:extLst>
          </p:cNvPr>
          <p:cNvGrpSpPr/>
          <p:nvPr/>
        </p:nvGrpSpPr>
        <p:grpSpPr>
          <a:xfrm>
            <a:off x="814820" y="3308327"/>
            <a:ext cx="842655" cy="1328849"/>
            <a:chOff x="796496" y="375967"/>
            <a:chExt cx="970520" cy="2379396"/>
          </a:xfrm>
        </p:grpSpPr>
        <p:sp>
          <p:nvSpPr>
            <p:cNvPr id="95" name="Forme libre 27">
              <a:extLst>
                <a:ext uri="{FF2B5EF4-FFF2-40B4-BE49-F238E27FC236}">
                  <a16:creationId xmlns:a16="http://schemas.microsoft.com/office/drawing/2014/main" id="{FB7156D6-FED4-45BC-BC1F-882E21AE780B}"/>
                </a:ext>
              </a:extLst>
            </p:cNvPr>
            <p:cNvSpPr/>
            <p:nvPr/>
          </p:nvSpPr>
          <p:spPr>
            <a:xfrm>
              <a:off x="894356" y="375967"/>
              <a:ext cx="204617" cy="127149"/>
            </a:xfrm>
            <a:custGeom>
              <a:avLst/>
              <a:gdLst>
                <a:gd name="connsiteX0" fmla="*/ 0 w 204617"/>
                <a:gd name="connsiteY0" fmla="*/ 127149 h 127149"/>
                <a:gd name="connsiteX1" fmla="*/ 204618 w 204617"/>
                <a:gd name="connsiteY1" fmla="*/ 0 h 127149"/>
                <a:gd name="connsiteX2" fmla="*/ 204618 w 204617"/>
                <a:gd name="connsiteY2" fmla="*/ 127149 h 127149"/>
                <a:gd name="connsiteX3" fmla="*/ 0 w 204617"/>
                <a:gd name="connsiteY3" fmla="*/ 127149 h 127149"/>
              </a:gdLst>
              <a:ahLst/>
              <a:cxnLst>
                <a:cxn ang="0">
                  <a:pos x="connsiteX0" y="connsiteY0"/>
                </a:cxn>
                <a:cxn ang="0">
                  <a:pos x="connsiteX1" y="connsiteY1"/>
                </a:cxn>
                <a:cxn ang="0">
                  <a:pos x="connsiteX2" y="connsiteY2"/>
                </a:cxn>
                <a:cxn ang="0">
                  <a:pos x="connsiteX3" y="connsiteY3"/>
                </a:cxn>
              </a:cxnLst>
              <a:rect l="l" t="t" r="r" b="b"/>
              <a:pathLst>
                <a:path w="204617" h="127149">
                  <a:moveTo>
                    <a:pt x="0" y="127149"/>
                  </a:moveTo>
                  <a:lnTo>
                    <a:pt x="204618" y="0"/>
                  </a:lnTo>
                  <a:lnTo>
                    <a:pt x="204618" y="127149"/>
                  </a:lnTo>
                  <a:lnTo>
                    <a:pt x="0" y="127149"/>
                  </a:lnTo>
                  <a:close/>
                </a:path>
              </a:pathLst>
            </a:custGeom>
            <a:solidFill>
              <a:srgbClr val="BB3716"/>
            </a:solidFill>
            <a:ln w="26723" cap="flat">
              <a:noFill/>
              <a:prstDash val="solid"/>
              <a:miter/>
            </a:ln>
          </p:spPr>
          <p:txBody>
            <a:bodyPr rtlCol="0" anchor="ctr"/>
            <a:lstStyle/>
            <a:p>
              <a:endParaRPr lang="fr-FR"/>
            </a:p>
          </p:txBody>
        </p:sp>
        <p:sp>
          <p:nvSpPr>
            <p:cNvPr id="96" name="Forme libre 28">
              <a:extLst>
                <a:ext uri="{FF2B5EF4-FFF2-40B4-BE49-F238E27FC236}">
                  <a16:creationId xmlns:a16="http://schemas.microsoft.com/office/drawing/2014/main" id="{36AACA5F-6019-4468-AA7F-5C5AAE6EFBB6}"/>
                </a:ext>
              </a:extLst>
            </p:cNvPr>
            <p:cNvSpPr/>
            <p:nvPr/>
          </p:nvSpPr>
          <p:spPr>
            <a:xfrm>
              <a:off x="894356" y="2572152"/>
              <a:ext cx="204617" cy="127149"/>
            </a:xfrm>
            <a:custGeom>
              <a:avLst/>
              <a:gdLst>
                <a:gd name="connsiteX0" fmla="*/ 0 w 204617"/>
                <a:gd name="connsiteY0" fmla="*/ 0 h 127149"/>
                <a:gd name="connsiteX1" fmla="*/ 204618 w 204617"/>
                <a:gd name="connsiteY1" fmla="*/ 127149 h 127149"/>
                <a:gd name="connsiteX2" fmla="*/ 204618 w 204617"/>
                <a:gd name="connsiteY2" fmla="*/ 0 h 127149"/>
                <a:gd name="connsiteX3" fmla="*/ 0 w 204617"/>
                <a:gd name="connsiteY3" fmla="*/ 0 h 127149"/>
              </a:gdLst>
              <a:ahLst/>
              <a:cxnLst>
                <a:cxn ang="0">
                  <a:pos x="connsiteX0" y="connsiteY0"/>
                </a:cxn>
                <a:cxn ang="0">
                  <a:pos x="connsiteX1" y="connsiteY1"/>
                </a:cxn>
                <a:cxn ang="0">
                  <a:pos x="connsiteX2" y="connsiteY2"/>
                </a:cxn>
                <a:cxn ang="0">
                  <a:pos x="connsiteX3" y="connsiteY3"/>
                </a:cxn>
              </a:cxnLst>
              <a:rect l="l" t="t" r="r" b="b"/>
              <a:pathLst>
                <a:path w="204617" h="127149">
                  <a:moveTo>
                    <a:pt x="0" y="0"/>
                  </a:moveTo>
                  <a:lnTo>
                    <a:pt x="204618" y="127149"/>
                  </a:lnTo>
                  <a:lnTo>
                    <a:pt x="204618" y="0"/>
                  </a:lnTo>
                  <a:lnTo>
                    <a:pt x="0" y="0"/>
                  </a:lnTo>
                  <a:close/>
                </a:path>
              </a:pathLst>
            </a:custGeom>
            <a:solidFill>
              <a:srgbClr val="BB3716"/>
            </a:solidFill>
            <a:ln w="26723" cap="flat">
              <a:noFill/>
              <a:prstDash val="solid"/>
              <a:miter/>
            </a:ln>
          </p:spPr>
          <p:txBody>
            <a:bodyPr rtlCol="0" anchor="ctr"/>
            <a:lstStyle/>
            <a:p>
              <a:endParaRPr lang="fr-FR"/>
            </a:p>
          </p:txBody>
        </p:sp>
        <p:pic>
          <p:nvPicPr>
            <p:cNvPr id="97" name="Image 96">
              <a:extLst>
                <a:ext uri="{FF2B5EF4-FFF2-40B4-BE49-F238E27FC236}">
                  <a16:creationId xmlns:a16="http://schemas.microsoft.com/office/drawing/2014/main" id="{C93A9FDB-9099-4096-AB77-C5B32D92CE53}"/>
                </a:ext>
              </a:extLst>
            </p:cNvPr>
            <p:cNvPicPr>
              <a:picLocks noChangeAspect="1"/>
            </p:cNvPicPr>
            <p:nvPr/>
          </p:nvPicPr>
          <p:blipFill>
            <a:blip r:embed="rId4"/>
            <a:stretch>
              <a:fillRect/>
            </a:stretch>
          </p:blipFill>
          <p:spPr>
            <a:xfrm>
              <a:off x="796496" y="409637"/>
              <a:ext cx="970520" cy="2345726"/>
            </a:xfrm>
            <a:custGeom>
              <a:avLst/>
              <a:gdLst>
                <a:gd name="connsiteX0" fmla="*/ 0 w 970520"/>
                <a:gd name="connsiteY0" fmla="*/ 1 h 2345726"/>
                <a:gd name="connsiteX1" fmla="*/ 970520 w 970520"/>
                <a:gd name="connsiteY1" fmla="*/ 1 h 2345726"/>
                <a:gd name="connsiteX2" fmla="*/ 970520 w 970520"/>
                <a:gd name="connsiteY2" fmla="*/ 2345727 h 2345726"/>
                <a:gd name="connsiteX3" fmla="*/ 0 w 970520"/>
                <a:gd name="connsiteY3" fmla="*/ 2345727 h 2345726"/>
              </a:gdLst>
              <a:ahLst/>
              <a:cxnLst>
                <a:cxn ang="0">
                  <a:pos x="connsiteX0" y="connsiteY0"/>
                </a:cxn>
                <a:cxn ang="0">
                  <a:pos x="connsiteX1" y="connsiteY1"/>
                </a:cxn>
                <a:cxn ang="0">
                  <a:pos x="connsiteX2" y="connsiteY2"/>
                </a:cxn>
                <a:cxn ang="0">
                  <a:pos x="connsiteX3" y="connsiteY3"/>
                </a:cxn>
              </a:cxnLst>
              <a:rect l="l" t="t" r="r" b="b"/>
              <a:pathLst>
                <a:path w="970520" h="2345726">
                  <a:moveTo>
                    <a:pt x="0" y="1"/>
                  </a:moveTo>
                  <a:lnTo>
                    <a:pt x="970520" y="1"/>
                  </a:lnTo>
                  <a:lnTo>
                    <a:pt x="970520" y="2345727"/>
                  </a:lnTo>
                  <a:lnTo>
                    <a:pt x="0" y="2345727"/>
                  </a:lnTo>
                  <a:close/>
                </a:path>
              </a:pathLst>
            </a:custGeom>
          </p:spPr>
        </p:pic>
        <p:sp>
          <p:nvSpPr>
            <p:cNvPr id="98" name="Forme libre 30">
              <a:extLst>
                <a:ext uri="{FF2B5EF4-FFF2-40B4-BE49-F238E27FC236}">
                  <a16:creationId xmlns:a16="http://schemas.microsoft.com/office/drawing/2014/main" id="{FFB9D86F-E926-496C-BDB8-867FEA953FCC}"/>
                </a:ext>
              </a:extLst>
            </p:cNvPr>
            <p:cNvSpPr/>
            <p:nvPr/>
          </p:nvSpPr>
          <p:spPr>
            <a:xfrm>
              <a:off x="894356" y="503116"/>
              <a:ext cx="723037" cy="2069036"/>
            </a:xfrm>
            <a:custGeom>
              <a:avLst/>
              <a:gdLst>
                <a:gd name="connsiteX0" fmla="*/ 0 w 723037"/>
                <a:gd name="connsiteY0" fmla="*/ 2069037 h 2069036"/>
                <a:gd name="connsiteX1" fmla="*/ 541334 w 723037"/>
                <a:gd name="connsiteY1" fmla="*/ 2069037 h 2069036"/>
                <a:gd name="connsiteX2" fmla="*/ 541334 w 723037"/>
                <a:gd name="connsiteY2" fmla="*/ 1213913 h 2069036"/>
                <a:gd name="connsiteX3" fmla="*/ 723037 w 723037"/>
                <a:gd name="connsiteY3" fmla="*/ 1034519 h 2069036"/>
                <a:gd name="connsiteX4" fmla="*/ 541334 w 723037"/>
                <a:gd name="connsiteY4" fmla="*/ 855124 h 2069036"/>
                <a:gd name="connsiteX5" fmla="*/ 541334 w 723037"/>
                <a:gd name="connsiteY5" fmla="*/ 0 h 2069036"/>
                <a:gd name="connsiteX6" fmla="*/ 0 w 723037"/>
                <a:gd name="connsiteY6" fmla="*/ 0 h 2069036"/>
                <a:gd name="connsiteX7" fmla="*/ 0 w 723037"/>
                <a:gd name="connsiteY7" fmla="*/ 2069037 h 20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3037" h="2069036">
                  <a:moveTo>
                    <a:pt x="0" y="2069037"/>
                  </a:moveTo>
                  <a:lnTo>
                    <a:pt x="541334" y="2069037"/>
                  </a:lnTo>
                  <a:lnTo>
                    <a:pt x="541334" y="1213913"/>
                  </a:lnTo>
                  <a:lnTo>
                    <a:pt x="723037" y="1034519"/>
                  </a:lnTo>
                  <a:lnTo>
                    <a:pt x="541334" y="855124"/>
                  </a:lnTo>
                  <a:lnTo>
                    <a:pt x="541334" y="0"/>
                  </a:lnTo>
                  <a:lnTo>
                    <a:pt x="0" y="0"/>
                  </a:lnTo>
                  <a:lnTo>
                    <a:pt x="0" y="2069037"/>
                  </a:lnTo>
                  <a:close/>
                </a:path>
              </a:pathLst>
            </a:custGeom>
            <a:solidFill>
              <a:srgbClr val="E53C16"/>
            </a:solidFill>
            <a:ln w="26723" cap="flat">
              <a:noFill/>
              <a:prstDash val="solid"/>
              <a:miter/>
            </a:ln>
          </p:spPr>
          <p:txBody>
            <a:bodyPr rtlCol="0" anchor="ctr"/>
            <a:lstStyle/>
            <a:p>
              <a:endParaRPr lang="fr-FR" dirty="0"/>
            </a:p>
          </p:txBody>
        </p:sp>
      </p:grpSp>
      <p:grpSp>
        <p:nvGrpSpPr>
          <p:cNvPr id="89" name="Graphique 5">
            <a:extLst>
              <a:ext uri="{FF2B5EF4-FFF2-40B4-BE49-F238E27FC236}">
                <a16:creationId xmlns:a16="http://schemas.microsoft.com/office/drawing/2014/main" id="{C464B6AC-A15C-413C-AC5B-CFA1A14853BE}"/>
              </a:ext>
            </a:extLst>
          </p:cNvPr>
          <p:cNvGrpSpPr/>
          <p:nvPr/>
        </p:nvGrpSpPr>
        <p:grpSpPr>
          <a:xfrm>
            <a:off x="812035" y="2178992"/>
            <a:ext cx="842655" cy="1328849"/>
            <a:chOff x="796496" y="375967"/>
            <a:chExt cx="970520" cy="2374480"/>
          </a:xfrm>
        </p:grpSpPr>
        <p:sp>
          <p:nvSpPr>
            <p:cNvPr id="90" name="Forme libre 27">
              <a:extLst>
                <a:ext uri="{FF2B5EF4-FFF2-40B4-BE49-F238E27FC236}">
                  <a16:creationId xmlns:a16="http://schemas.microsoft.com/office/drawing/2014/main" id="{247D103D-00D5-497D-B801-B8E54ACFEED9}"/>
                </a:ext>
              </a:extLst>
            </p:cNvPr>
            <p:cNvSpPr/>
            <p:nvPr/>
          </p:nvSpPr>
          <p:spPr>
            <a:xfrm>
              <a:off x="894356" y="375967"/>
              <a:ext cx="204617" cy="127149"/>
            </a:xfrm>
            <a:custGeom>
              <a:avLst/>
              <a:gdLst>
                <a:gd name="connsiteX0" fmla="*/ 0 w 204617"/>
                <a:gd name="connsiteY0" fmla="*/ 127149 h 127149"/>
                <a:gd name="connsiteX1" fmla="*/ 204618 w 204617"/>
                <a:gd name="connsiteY1" fmla="*/ 0 h 127149"/>
                <a:gd name="connsiteX2" fmla="*/ 204618 w 204617"/>
                <a:gd name="connsiteY2" fmla="*/ 127149 h 127149"/>
                <a:gd name="connsiteX3" fmla="*/ 0 w 204617"/>
                <a:gd name="connsiteY3" fmla="*/ 127149 h 127149"/>
              </a:gdLst>
              <a:ahLst/>
              <a:cxnLst>
                <a:cxn ang="0">
                  <a:pos x="connsiteX0" y="connsiteY0"/>
                </a:cxn>
                <a:cxn ang="0">
                  <a:pos x="connsiteX1" y="connsiteY1"/>
                </a:cxn>
                <a:cxn ang="0">
                  <a:pos x="connsiteX2" y="connsiteY2"/>
                </a:cxn>
                <a:cxn ang="0">
                  <a:pos x="connsiteX3" y="connsiteY3"/>
                </a:cxn>
              </a:cxnLst>
              <a:rect l="l" t="t" r="r" b="b"/>
              <a:pathLst>
                <a:path w="204617" h="127149">
                  <a:moveTo>
                    <a:pt x="0" y="127149"/>
                  </a:moveTo>
                  <a:lnTo>
                    <a:pt x="204618" y="0"/>
                  </a:lnTo>
                  <a:lnTo>
                    <a:pt x="204618" y="127149"/>
                  </a:lnTo>
                  <a:lnTo>
                    <a:pt x="0" y="127149"/>
                  </a:lnTo>
                  <a:close/>
                </a:path>
              </a:pathLst>
            </a:custGeom>
            <a:solidFill>
              <a:srgbClr val="83A630"/>
            </a:solidFill>
            <a:ln w="26723" cap="flat">
              <a:noFill/>
              <a:prstDash val="solid"/>
              <a:miter/>
            </a:ln>
          </p:spPr>
          <p:txBody>
            <a:bodyPr rtlCol="0" anchor="ctr"/>
            <a:lstStyle/>
            <a:p>
              <a:endParaRPr lang="fr-FR"/>
            </a:p>
          </p:txBody>
        </p:sp>
        <p:sp>
          <p:nvSpPr>
            <p:cNvPr id="91" name="Forme libre 28">
              <a:extLst>
                <a:ext uri="{FF2B5EF4-FFF2-40B4-BE49-F238E27FC236}">
                  <a16:creationId xmlns:a16="http://schemas.microsoft.com/office/drawing/2014/main" id="{0FBB7CF2-3D6B-4639-BCA9-49C3F335B30D}"/>
                </a:ext>
              </a:extLst>
            </p:cNvPr>
            <p:cNvSpPr/>
            <p:nvPr/>
          </p:nvSpPr>
          <p:spPr>
            <a:xfrm>
              <a:off x="894356" y="2572152"/>
              <a:ext cx="204617" cy="127149"/>
            </a:xfrm>
            <a:custGeom>
              <a:avLst/>
              <a:gdLst>
                <a:gd name="connsiteX0" fmla="*/ 0 w 204617"/>
                <a:gd name="connsiteY0" fmla="*/ 0 h 127149"/>
                <a:gd name="connsiteX1" fmla="*/ 204618 w 204617"/>
                <a:gd name="connsiteY1" fmla="*/ 127149 h 127149"/>
                <a:gd name="connsiteX2" fmla="*/ 204618 w 204617"/>
                <a:gd name="connsiteY2" fmla="*/ 0 h 127149"/>
                <a:gd name="connsiteX3" fmla="*/ 0 w 204617"/>
                <a:gd name="connsiteY3" fmla="*/ 0 h 127149"/>
              </a:gdLst>
              <a:ahLst/>
              <a:cxnLst>
                <a:cxn ang="0">
                  <a:pos x="connsiteX0" y="connsiteY0"/>
                </a:cxn>
                <a:cxn ang="0">
                  <a:pos x="connsiteX1" y="connsiteY1"/>
                </a:cxn>
                <a:cxn ang="0">
                  <a:pos x="connsiteX2" y="connsiteY2"/>
                </a:cxn>
                <a:cxn ang="0">
                  <a:pos x="connsiteX3" y="connsiteY3"/>
                </a:cxn>
              </a:cxnLst>
              <a:rect l="l" t="t" r="r" b="b"/>
              <a:pathLst>
                <a:path w="204617" h="127149">
                  <a:moveTo>
                    <a:pt x="0" y="0"/>
                  </a:moveTo>
                  <a:lnTo>
                    <a:pt x="204618" y="127149"/>
                  </a:lnTo>
                  <a:lnTo>
                    <a:pt x="204618" y="0"/>
                  </a:lnTo>
                  <a:lnTo>
                    <a:pt x="0" y="0"/>
                  </a:lnTo>
                  <a:close/>
                </a:path>
              </a:pathLst>
            </a:custGeom>
            <a:solidFill>
              <a:srgbClr val="83A630"/>
            </a:solidFill>
            <a:ln w="26723" cap="flat">
              <a:noFill/>
              <a:prstDash val="solid"/>
              <a:miter/>
            </a:ln>
          </p:spPr>
          <p:txBody>
            <a:bodyPr rtlCol="0" anchor="ctr"/>
            <a:lstStyle/>
            <a:p>
              <a:endParaRPr lang="fr-FR"/>
            </a:p>
          </p:txBody>
        </p:sp>
        <p:pic>
          <p:nvPicPr>
            <p:cNvPr id="92" name="Image 91">
              <a:extLst>
                <a:ext uri="{FF2B5EF4-FFF2-40B4-BE49-F238E27FC236}">
                  <a16:creationId xmlns:a16="http://schemas.microsoft.com/office/drawing/2014/main" id="{D39F9D0C-1F71-4746-9781-CDC456FB0E4D}"/>
                </a:ext>
              </a:extLst>
            </p:cNvPr>
            <p:cNvPicPr>
              <a:picLocks noChangeAspect="1"/>
            </p:cNvPicPr>
            <p:nvPr/>
          </p:nvPicPr>
          <p:blipFill>
            <a:blip r:embed="rId4"/>
            <a:stretch>
              <a:fillRect/>
            </a:stretch>
          </p:blipFill>
          <p:spPr>
            <a:xfrm>
              <a:off x="796496" y="404721"/>
              <a:ext cx="970520" cy="2345726"/>
            </a:xfrm>
            <a:custGeom>
              <a:avLst/>
              <a:gdLst>
                <a:gd name="connsiteX0" fmla="*/ 0 w 970520"/>
                <a:gd name="connsiteY0" fmla="*/ 1 h 2345726"/>
                <a:gd name="connsiteX1" fmla="*/ 970520 w 970520"/>
                <a:gd name="connsiteY1" fmla="*/ 1 h 2345726"/>
                <a:gd name="connsiteX2" fmla="*/ 970520 w 970520"/>
                <a:gd name="connsiteY2" fmla="*/ 2345727 h 2345726"/>
                <a:gd name="connsiteX3" fmla="*/ 0 w 970520"/>
                <a:gd name="connsiteY3" fmla="*/ 2345727 h 2345726"/>
              </a:gdLst>
              <a:ahLst/>
              <a:cxnLst>
                <a:cxn ang="0">
                  <a:pos x="connsiteX0" y="connsiteY0"/>
                </a:cxn>
                <a:cxn ang="0">
                  <a:pos x="connsiteX1" y="connsiteY1"/>
                </a:cxn>
                <a:cxn ang="0">
                  <a:pos x="connsiteX2" y="connsiteY2"/>
                </a:cxn>
                <a:cxn ang="0">
                  <a:pos x="connsiteX3" y="connsiteY3"/>
                </a:cxn>
              </a:cxnLst>
              <a:rect l="l" t="t" r="r" b="b"/>
              <a:pathLst>
                <a:path w="970520" h="2345726">
                  <a:moveTo>
                    <a:pt x="0" y="1"/>
                  </a:moveTo>
                  <a:lnTo>
                    <a:pt x="970520" y="1"/>
                  </a:lnTo>
                  <a:lnTo>
                    <a:pt x="970520" y="2345727"/>
                  </a:lnTo>
                  <a:lnTo>
                    <a:pt x="0" y="2345727"/>
                  </a:lnTo>
                  <a:close/>
                </a:path>
              </a:pathLst>
            </a:custGeom>
          </p:spPr>
        </p:pic>
        <p:sp>
          <p:nvSpPr>
            <p:cNvPr id="93" name="Forme libre 30">
              <a:extLst>
                <a:ext uri="{FF2B5EF4-FFF2-40B4-BE49-F238E27FC236}">
                  <a16:creationId xmlns:a16="http://schemas.microsoft.com/office/drawing/2014/main" id="{A5F6121E-51C8-417C-AFB6-B8CC5127B58D}"/>
                </a:ext>
              </a:extLst>
            </p:cNvPr>
            <p:cNvSpPr/>
            <p:nvPr/>
          </p:nvSpPr>
          <p:spPr>
            <a:xfrm>
              <a:off x="894356" y="503116"/>
              <a:ext cx="723037" cy="2069036"/>
            </a:xfrm>
            <a:custGeom>
              <a:avLst/>
              <a:gdLst>
                <a:gd name="connsiteX0" fmla="*/ 0 w 723037"/>
                <a:gd name="connsiteY0" fmla="*/ 2069037 h 2069036"/>
                <a:gd name="connsiteX1" fmla="*/ 541334 w 723037"/>
                <a:gd name="connsiteY1" fmla="*/ 2069037 h 2069036"/>
                <a:gd name="connsiteX2" fmla="*/ 541334 w 723037"/>
                <a:gd name="connsiteY2" fmla="*/ 1213913 h 2069036"/>
                <a:gd name="connsiteX3" fmla="*/ 723037 w 723037"/>
                <a:gd name="connsiteY3" fmla="*/ 1034519 h 2069036"/>
                <a:gd name="connsiteX4" fmla="*/ 541334 w 723037"/>
                <a:gd name="connsiteY4" fmla="*/ 855124 h 2069036"/>
                <a:gd name="connsiteX5" fmla="*/ 541334 w 723037"/>
                <a:gd name="connsiteY5" fmla="*/ 0 h 2069036"/>
                <a:gd name="connsiteX6" fmla="*/ 0 w 723037"/>
                <a:gd name="connsiteY6" fmla="*/ 0 h 2069036"/>
                <a:gd name="connsiteX7" fmla="*/ 0 w 723037"/>
                <a:gd name="connsiteY7" fmla="*/ 2069037 h 20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3037" h="2069036">
                  <a:moveTo>
                    <a:pt x="0" y="2069037"/>
                  </a:moveTo>
                  <a:lnTo>
                    <a:pt x="541334" y="2069037"/>
                  </a:lnTo>
                  <a:lnTo>
                    <a:pt x="541334" y="1213913"/>
                  </a:lnTo>
                  <a:lnTo>
                    <a:pt x="723037" y="1034519"/>
                  </a:lnTo>
                  <a:lnTo>
                    <a:pt x="541334" y="855124"/>
                  </a:lnTo>
                  <a:lnTo>
                    <a:pt x="541334" y="0"/>
                  </a:lnTo>
                  <a:lnTo>
                    <a:pt x="0" y="0"/>
                  </a:lnTo>
                  <a:lnTo>
                    <a:pt x="0" y="2069037"/>
                  </a:lnTo>
                  <a:close/>
                </a:path>
              </a:pathLst>
            </a:custGeom>
            <a:solidFill>
              <a:srgbClr val="A5C41C"/>
            </a:solidFill>
            <a:ln w="26723" cap="flat">
              <a:noFill/>
              <a:prstDash val="solid"/>
              <a:miter/>
            </a:ln>
          </p:spPr>
          <p:txBody>
            <a:bodyPr rtlCol="0" anchor="ctr"/>
            <a:lstStyle/>
            <a:p>
              <a:endParaRPr lang="fr-FR" dirty="0"/>
            </a:p>
          </p:txBody>
        </p:sp>
      </p:grpSp>
      <p:sp>
        <p:nvSpPr>
          <p:cNvPr id="17" name="Rectangle 16">
            <a:extLst>
              <a:ext uri="{FF2B5EF4-FFF2-40B4-BE49-F238E27FC236}">
                <a16:creationId xmlns:a16="http://schemas.microsoft.com/office/drawing/2014/main" id="{30EDB6C9-2168-B446-B87E-E9AFF6751B9B}"/>
              </a:ext>
            </a:extLst>
          </p:cNvPr>
          <p:cNvSpPr/>
          <p:nvPr/>
        </p:nvSpPr>
        <p:spPr>
          <a:xfrm>
            <a:off x="1917700" y="295612"/>
            <a:ext cx="9690100" cy="2603576"/>
          </a:xfrm>
          <a:prstGeom prst="rect">
            <a:avLst/>
          </a:prstGeom>
          <a:solidFill>
            <a:schemeClr val="bg1"/>
          </a:solidFill>
          <a:ln>
            <a:noFill/>
          </a:ln>
          <a:effectLst>
            <a:outerShdw blurRad="215900" dist="38100" dir="840000" sx="101000" sy="101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ZoneTexte 17">
            <a:extLst>
              <a:ext uri="{FF2B5EF4-FFF2-40B4-BE49-F238E27FC236}">
                <a16:creationId xmlns:a16="http://schemas.microsoft.com/office/drawing/2014/main" id="{7F0AFB50-8254-E94A-9B76-A7E90590059F}"/>
              </a:ext>
            </a:extLst>
          </p:cNvPr>
          <p:cNvSpPr txBox="1"/>
          <p:nvPr/>
        </p:nvSpPr>
        <p:spPr>
          <a:xfrm>
            <a:off x="2032000" y="334178"/>
            <a:ext cx="9486900" cy="2323713"/>
          </a:xfrm>
          <a:prstGeom prst="rect">
            <a:avLst/>
          </a:prstGeom>
          <a:noFill/>
        </p:spPr>
        <p:txBody>
          <a:bodyPr wrap="square" rtlCol="0">
            <a:spAutoFit/>
          </a:bodyPr>
          <a:lstStyle/>
          <a:p>
            <a:r>
              <a:rPr lang="fr-FR" sz="1600" b="1" dirty="0">
                <a:solidFill>
                  <a:srgbClr val="00447B"/>
                </a:solidFill>
              </a:rPr>
              <a:t>Mission Automobile en marge du Salon de la Sous-Traitance Automobile</a:t>
            </a:r>
            <a:r>
              <a:rPr lang="fr-FR" sz="1200" i="1" dirty="0">
                <a:solidFill>
                  <a:srgbClr val="00447B"/>
                </a:solidFill>
              </a:rPr>
              <a:t>. Sous réserve de la tenue du salon</a:t>
            </a:r>
          </a:p>
          <a:p>
            <a:r>
              <a:rPr lang="fr-FR" sz="1200" b="1" dirty="0">
                <a:solidFill>
                  <a:srgbClr val="ED154E"/>
                </a:solidFill>
              </a:rPr>
              <a:t>Date à définir- A Tanger</a:t>
            </a:r>
          </a:p>
          <a:p>
            <a:pPr indent="96838"/>
            <a:endParaRPr lang="fr-FR" sz="500" dirty="0">
              <a:solidFill>
                <a:srgbClr val="424B55"/>
              </a:solidFill>
            </a:endParaRPr>
          </a:p>
          <a:p>
            <a:pPr fontAlgn="t"/>
            <a:r>
              <a:rPr lang="fr-MA" sz="1000" u="none" strike="noStrike" dirty="0">
                <a:effectLst/>
              </a:rPr>
              <a:t>L’objectif du salon est de favoriser l’échange constructeurs-équipementiers de rangs 1 et 2. Les responsables achats et techniques des équipementiers, leaders mondiaux dans leurs domaines d’activité et grands donneurs d’ordres seront présents au salon. Plusieurs équipementiers français investissent donc au Maroc : Valeo, </a:t>
            </a:r>
            <a:r>
              <a:rPr lang="fr-MA" sz="1000" u="none" strike="noStrike" dirty="0" err="1">
                <a:effectLst/>
              </a:rPr>
              <a:t>Faureca</a:t>
            </a:r>
            <a:r>
              <a:rPr lang="fr-MA" sz="1000" u="none" strike="noStrike" dirty="0">
                <a:effectLst/>
              </a:rPr>
              <a:t>, </a:t>
            </a:r>
            <a:r>
              <a:rPr lang="fr-MA" sz="1000" u="none" strike="noStrike" dirty="0" err="1">
                <a:effectLst/>
              </a:rPr>
              <a:t>Sealynx</a:t>
            </a:r>
            <a:r>
              <a:rPr lang="fr-MA" sz="1000" u="none" strike="noStrike" dirty="0">
                <a:effectLst/>
              </a:rPr>
              <a:t>, </a:t>
            </a:r>
            <a:r>
              <a:rPr lang="fr-MA" sz="1000" u="none" strike="noStrike" dirty="0" err="1">
                <a:effectLst/>
              </a:rPr>
              <a:t>Novares</a:t>
            </a:r>
            <a:r>
              <a:rPr lang="fr-MA" sz="1000" u="none" strike="noStrike" dirty="0">
                <a:effectLst/>
              </a:rPr>
              <a:t>…</a:t>
            </a:r>
          </a:p>
          <a:p>
            <a:pPr fontAlgn="t"/>
            <a:endParaRPr lang="fr-MA" sz="600" b="1" dirty="0"/>
          </a:p>
          <a:p>
            <a:pPr fontAlgn="t"/>
            <a:r>
              <a:rPr lang="fr-MA" sz="1000" b="1" dirty="0"/>
              <a:t>O</a:t>
            </a:r>
            <a:r>
              <a:rPr lang="fr-MA" sz="1000" b="1" u="none" strike="noStrike" dirty="0">
                <a:effectLst/>
              </a:rPr>
              <a:t>bjectifs du Plan d’accélération industriel – horizon 2030 : </a:t>
            </a:r>
            <a:br>
              <a:rPr lang="fr-MA" sz="500" u="none" strike="noStrike" dirty="0">
                <a:effectLst/>
              </a:rPr>
            </a:br>
            <a:r>
              <a:rPr lang="fr-MA" sz="1000" u="none" strike="noStrike" dirty="0">
                <a:effectLst/>
              </a:rPr>
              <a:t>      -     Atteindre une production de 1 M de véhicules,</a:t>
            </a:r>
          </a:p>
          <a:p>
            <a:pPr fontAlgn="t"/>
            <a:r>
              <a:rPr lang="fr-MA" sz="1000" dirty="0"/>
              <a:t>      </a:t>
            </a:r>
            <a:r>
              <a:rPr lang="fr-MA" sz="1000" u="none" strike="noStrike" dirty="0">
                <a:effectLst/>
              </a:rPr>
              <a:t>-     Atteindre un CA export de 9,2 Mds EUR,</a:t>
            </a:r>
          </a:p>
          <a:p>
            <a:pPr fontAlgn="t"/>
            <a:r>
              <a:rPr lang="fr-MA" sz="1000" dirty="0"/>
              <a:t>      </a:t>
            </a:r>
            <a:r>
              <a:rPr lang="fr-MA" sz="1000" u="none" strike="noStrike" dirty="0">
                <a:effectLst/>
              </a:rPr>
              <a:t>-     Gagner en profondeur sur les rangs 2 et 3 des fournisseurs, </a:t>
            </a:r>
            <a:endParaRPr lang="fr-MA" sz="1000" dirty="0"/>
          </a:p>
          <a:p>
            <a:pPr fontAlgn="t"/>
            <a:r>
              <a:rPr lang="fr-MA" sz="1000" u="none" strike="noStrike" dirty="0">
                <a:effectLst/>
              </a:rPr>
              <a:t>      -     </a:t>
            </a:r>
            <a:r>
              <a:rPr lang="fr-FR" sz="1000" u="none" strike="noStrike" dirty="0">
                <a:effectLst/>
              </a:rPr>
              <a:t>Créer 500 000 emplois,</a:t>
            </a:r>
          </a:p>
          <a:p>
            <a:pPr fontAlgn="t"/>
            <a:r>
              <a:rPr lang="fr-FR" sz="1000" dirty="0"/>
              <a:t>      -    </a:t>
            </a:r>
            <a:r>
              <a:rPr lang="fr-FR" sz="1000" u="none" strike="noStrike" dirty="0">
                <a:effectLst/>
              </a:rPr>
              <a:t> Intégrer le top 10 des plateformes de production automobiles dans le monde, </a:t>
            </a:r>
          </a:p>
          <a:p>
            <a:pPr fontAlgn="t"/>
            <a:r>
              <a:rPr lang="fr-FR" sz="1000" u="none" strike="noStrike" dirty="0">
                <a:effectLst/>
              </a:rPr>
              <a:t>      -     Atteindre un taux d’intégration de 65 %,</a:t>
            </a:r>
          </a:p>
          <a:p>
            <a:pPr fontAlgn="t"/>
            <a:endParaRPr lang="fr-FR" sz="600" u="none" strike="noStrike" dirty="0">
              <a:effectLst/>
            </a:endParaRPr>
          </a:p>
          <a:p>
            <a:pPr fontAlgn="t"/>
            <a:r>
              <a:rPr lang="fr-FR" sz="1000" u="none" strike="noStrike" dirty="0">
                <a:effectLst/>
              </a:rPr>
              <a:t>L’offre française bénéficie de l’impulsion donnée par les constructeurs Renault et PSA, qui ont généré la création d’écosystèmes filière autour de leur activité. </a:t>
            </a:r>
            <a:endParaRPr lang="fr-MA" sz="700" dirty="0"/>
          </a:p>
        </p:txBody>
      </p:sp>
      <p:sp>
        <p:nvSpPr>
          <p:cNvPr id="23" name="Rectangle 22">
            <a:extLst>
              <a:ext uri="{FF2B5EF4-FFF2-40B4-BE49-F238E27FC236}">
                <a16:creationId xmlns:a16="http://schemas.microsoft.com/office/drawing/2014/main" id="{B94D342F-7F3A-2E4B-B839-FEE1EBBF543F}"/>
              </a:ext>
            </a:extLst>
          </p:cNvPr>
          <p:cNvSpPr/>
          <p:nvPr/>
        </p:nvSpPr>
        <p:spPr>
          <a:xfrm>
            <a:off x="1917700" y="3117272"/>
            <a:ext cx="9690100" cy="1864109"/>
          </a:xfrm>
          <a:prstGeom prst="rect">
            <a:avLst/>
          </a:prstGeom>
          <a:solidFill>
            <a:schemeClr val="bg1"/>
          </a:solidFill>
          <a:ln>
            <a:noFill/>
          </a:ln>
          <a:effectLst>
            <a:outerShdw blurRad="215900" dist="38100" dir="840000" sx="101000" sy="101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4" name="ZoneTexte 23">
            <a:extLst>
              <a:ext uri="{FF2B5EF4-FFF2-40B4-BE49-F238E27FC236}">
                <a16:creationId xmlns:a16="http://schemas.microsoft.com/office/drawing/2014/main" id="{F61622C1-26B4-5942-B165-1CF1DC72CD87}"/>
              </a:ext>
            </a:extLst>
          </p:cNvPr>
          <p:cNvSpPr txBox="1"/>
          <p:nvPr/>
        </p:nvSpPr>
        <p:spPr>
          <a:xfrm>
            <a:off x="2032000" y="3218701"/>
            <a:ext cx="9486900" cy="707886"/>
          </a:xfrm>
          <a:prstGeom prst="rect">
            <a:avLst/>
          </a:prstGeom>
          <a:noFill/>
        </p:spPr>
        <p:txBody>
          <a:bodyPr wrap="square" rtlCol="0">
            <a:spAutoFit/>
          </a:bodyPr>
          <a:lstStyle/>
          <a:p>
            <a:r>
              <a:rPr lang="fr-FR" sz="1600" b="1" dirty="0">
                <a:solidFill>
                  <a:srgbClr val="00447B"/>
                </a:solidFill>
              </a:rPr>
              <a:t>Mission Collective Aéronautique</a:t>
            </a:r>
          </a:p>
          <a:p>
            <a:r>
              <a:rPr lang="fr-FR" sz="1200" b="1" dirty="0">
                <a:solidFill>
                  <a:srgbClr val="ED154E"/>
                </a:solidFill>
              </a:rPr>
              <a:t>Date &amp; Lieu à définir</a:t>
            </a:r>
          </a:p>
          <a:p>
            <a:endParaRPr lang="fr-FR" sz="500" b="1" dirty="0">
              <a:solidFill>
                <a:srgbClr val="424B55"/>
              </a:solidFill>
            </a:endParaRPr>
          </a:p>
          <a:p>
            <a:pPr fontAlgn="t"/>
            <a:endParaRPr lang="fr-FR" sz="700" b="1" dirty="0">
              <a:solidFill>
                <a:srgbClr val="424B55"/>
              </a:solidFill>
            </a:endParaRPr>
          </a:p>
        </p:txBody>
      </p:sp>
      <p:grpSp>
        <p:nvGrpSpPr>
          <p:cNvPr id="84" name="Graphique 5">
            <a:extLst>
              <a:ext uri="{FF2B5EF4-FFF2-40B4-BE49-F238E27FC236}">
                <a16:creationId xmlns:a16="http://schemas.microsoft.com/office/drawing/2014/main" id="{366F4574-62CD-4FC7-874A-EBAC87DDE1D4}"/>
              </a:ext>
            </a:extLst>
          </p:cNvPr>
          <p:cNvGrpSpPr/>
          <p:nvPr/>
        </p:nvGrpSpPr>
        <p:grpSpPr>
          <a:xfrm>
            <a:off x="806266" y="1042455"/>
            <a:ext cx="842655" cy="1316029"/>
            <a:chOff x="796496" y="375967"/>
            <a:chExt cx="970520" cy="2366828"/>
          </a:xfrm>
        </p:grpSpPr>
        <p:sp>
          <p:nvSpPr>
            <p:cNvPr id="85" name="Forme libre 9">
              <a:extLst>
                <a:ext uri="{FF2B5EF4-FFF2-40B4-BE49-F238E27FC236}">
                  <a16:creationId xmlns:a16="http://schemas.microsoft.com/office/drawing/2014/main" id="{9AA3EE8C-9EE2-4E4A-86D4-D2A14111F55F}"/>
                </a:ext>
              </a:extLst>
            </p:cNvPr>
            <p:cNvSpPr/>
            <p:nvPr/>
          </p:nvSpPr>
          <p:spPr>
            <a:xfrm>
              <a:off x="894356" y="375967"/>
              <a:ext cx="204617" cy="127149"/>
            </a:xfrm>
            <a:custGeom>
              <a:avLst/>
              <a:gdLst>
                <a:gd name="connsiteX0" fmla="*/ 0 w 204617"/>
                <a:gd name="connsiteY0" fmla="*/ 127149 h 127149"/>
                <a:gd name="connsiteX1" fmla="*/ 204618 w 204617"/>
                <a:gd name="connsiteY1" fmla="*/ 0 h 127149"/>
                <a:gd name="connsiteX2" fmla="*/ 204618 w 204617"/>
                <a:gd name="connsiteY2" fmla="*/ 127149 h 127149"/>
                <a:gd name="connsiteX3" fmla="*/ 0 w 204617"/>
                <a:gd name="connsiteY3" fmla="*/ 127149 h 127149"/>
              </a:gdLst>
              <a:ahLst/>
              <a:cxnLst>
                <a:cxn ang="0">
                  <a:pos x="connsiteX0" y="connsiteY0"/>
                </a:cxn>
                <a:cxn ang="0">
                  <a:pos x="connsiteX1" y="connsiteY1"/>
                </a:cxn>
                <a:cxn ang="0">
                  <a:pos x="connsiteX2" y="connsiteY2"/>
                </a:cxn>
                <a:cxn ang="0">
                  <a:pos x="connsiteX3" y="connsiteY3"/>
                </a:cxn>
              </a:cxnLst>
              <a:rect l="l" t="t" r="r" b="b"/>
              <a:pathLst>
                <a:path w="204617" h="127149">
                  <a:moveTo>
                    <a:pt x="0" y="127149"/>
                  </a:moveTo>
                  <a:lnTo>
                    <a:pt x="204618" y="0"/>
                  </a:lnTo>
                  <a:lnTo>
                    <a:pt x="204618" y="127149"/>
                  </a:lnTo>
                  <a:lnTo>
                    <a:pt x="0" y="127149"/>
                  </a:lnTo>
                  <a:close/>
                </a:path>
              </a:pathLst>
            </a:custGeom>
            <a:solidFill>
              <a:srgbClr val="216B8C"/>
            </a:solidFill>
            <a:ln w="26723" cap="flat">
              <a:noFill/>
              <a:prstDash val="solid"/>
              <a:miter/>
            </a:ln>
          </p:spPr>
          <p:txBody>
            <a:bodyPr rtlCol="0" anchor="ctr"/>
            <a:lstStyle/>
            <a:p>
              <a:endParaRPr lang="fr-FR"/>
            </a:p>
          </p:txBody>
        </p:sp>
        <p:sp>
          <p:nvSpPr>
            <p:cNvPr id="86" name="Forme libre 10">
              <a:extLst>
                <a:ext uri="{FF2B5EF4-FFF2-40B4-BE49-F238E27FC236}">
                  <a16:creationId xmlns:a16="http://schemas.microsoft.com/office/drawing/2014/main" id="{6248361B-DFEE-41DA-BA49-D9DBA312A59E}"/>
                </a:ext>
              </a:extLst>
            </p:cNvPr>
            <p:cNvSpPr/>
            <p:nvPr/>
          </p:nvSpPr>
          <p:spPr>
            <a:xfrm>
              <a:off x="894356" y="2572152"/>
              <a:ext cx="204617" cy="127149"/>
            </a:xfrm>
            <a:custGeom>
              <a:avLst/>
              <a:gdLst>
                <a:gd name="connsiteX0" fmla="*/ 0 w 204617"/>
                <a:gd name="connsiteY0" fmla="*/ 0 h 127149"/>
                <a:gd name="connsiteX1" fmla="*/ 204618 w 204617"/>
                <a:gd name="connsiteY1" fmla="*/ 127149 h 127149"/>
                <a:gd name="connsiteX2" fmla="*/ 204618 w 204617"/>
                <a:gd name="connsiteY2" fmla="*/ 0 h 127149"/>
                <a:gd name="connsiteX3" fmla="*/ 0 w 204617"/>
                <a:gd name="connsiteY3" fmla="*/ 0 h 127149"/>
              </a:gdLst>
              <a:ahLst/>
              <a:cxnLst>
                <a:cxn ang="0">
                  <a:pos x="connsiteX0" y="connsiteY0"/>
                </a:cxn>
                <a:cxn ang="0">
                  <a:pos x="connsiteX1" y="connsiteY1"/>
                </a:cxn>
                <a:cxn ang="0">
                  <a:pos x="connsiteX2" y="connsiteY2"/>
                </a:cxn>
                <a:cxn ang="0">
                  <a:pos x="connsiteX3" y="connsiteY3"/>
                </a:cxn>
              </a:cxnLst>
              <a:rect l="l" t="t" r="r" b="b"/>
              <a:pathLst>
                <a:path w="204617" h="127149">
                  <a:moveTo>
                    <a:pt x="0" y="0"/>
                  </a:moveTo>
                  <a:lnTo>
                    <a:pt x="204618" y="127149"/>
                  </a:lnTo>
                  <a:lnTo>
                    <a:pt x="204618" y="0"/>
                  </a:lnTo>
                  <a:lnTo>
                    <a:pt x="0" y="0"/>
                  </a:lnTo>
                  <a:close/>
                </a:path>
              </a:pathLst>
            </a:custGeom>
            <a:solidFill>
              <a:srgbClr val="216B8C"/>
            </a:solidFill>
            <a:ln w="26723" cap="flat">
              <a:noFill/>
              <a:prstDash val="solid"/>
              <a:miter/>
            </a:ln>
          </p:spPr>
          <p:txBody>
            <a:bodyPr rtlCol="0" anchor="ctr"/>
            <a:lstStyle/>
            <a:p>
              <a:endParaRPr lang="fr-FR"/>
            </a:p>
          </p:txBody>
        </p:sp>
        <p:pic>
          <p:nvPicPr>
            <p:cNvPr id="87" name="Image 86">
              <a:extLst>
                <a:ext uri="{FF2B5EF4-FFF2-40B4-BE49-F238E27FC236}">
                  <a16:creationId xmlns:a16="http://schemas.microsoft.com/office/drawing/2014/main" id="{7E2647C1-6411-4F66-86B7-B02D68ADF5BC}"/>
                </a:ext>
              </a:extLst>
            </p:cNvPr>
            <p:cNvPicPr>
              <a:picLocks noChangeAspect="1"/>
            </p:cNvPicPr>
            <p:nvPr/>
          </p:nvPicPr>
          <p:blipFill>
            <a:blip r:embed="rId4"/>
            <a:stretch>
              <a:fillRect/>
            </a:stretch>
          </p:blipFill>
          <p:spPr>
            <a:xfrm>
              <a:off x="796496" y="397069"/>
              <a:ext cx="970520" cy="2345726"/>
            </a:xfrm>
            <a:custGeom>
              <a:avLst/>
              <a:gdLst>
                <a:gd name="connsiteX0" fmla="*/ 0 w 970520"/>
                <a:gd name="connsiteY0" fmla="*/ 1 h 2345726"/>
                <a:gd name="connsiteX1" fmla="*/ 970520 w 970520"/>
                <a:gd name="connsiteY1" fmla="*/ 1 h 2345726"/>
                <a:gd name="connsiteX2" fmla="*/ 970520 w 970520"/>
                <a:gd name="connsiteY2" fmla="*/ 2345727 h 2345726"/>
                <a:gd name="connsiteX3" fmla="*/ 0 w 970520"/>
                <a:gd name="connsiteY3" fmla="*/ 2345727 h 2345726"/>
              </a:gdLst>
              <a:ahLst/>
              <a:cxnLst>
                <a:cxn ang="0">
                  <a:pos x="connsiteX0" y="connsiteY0"/>
                </a:cxn>
                <a:cxn ang="0">
                  <a:pos x="connsiteX1" y="connsiteY1"/>
                </a:cxn>
                <a:cxn ang="0">
                  <a:pos x="connsiteX2" y="connsiteY2"/>
                </a:cxn>
                <a:cxn ang="0">
                  <a:pos x="connsiteX3" y="connsiteY3"/>
                </a:cxn>
              </a:cxnLst>
              <a:rect l="l" t="t" r="r" b="b"/>
              <a:pathLst>
                <a:path w="970520" h="2345726">
                  <a:moveTo>
                    <a:pt x="0" y="1"/>
                  </a:moveTo>
                  <a:lnTo>
                    <a:pt x="970520" y="1"/>
                  </a:lnTo>
                  <a:lnTo>
                    <a:pt x="970520" y="2345727"/>
                  </a:lnTo>
                  <a:lnTo>
                    <a:pt x="0" y="2345727"/>
                  </a:lnTo>
                  <a:close/>
                </a:path>
              </a:pathLst>
            </a:custGeom>
          </p:spPr>
        </p:pic>
        <p:sp>
          <p:nvSpPr>
            <p:cNvPr id="88" name="Forme libre 12">
              <a:extLst>
                <a:ext uri="{FF2B5EF4-FFF2-40B4-BE49-F238E27FC236}">
                  <a16:creationId xmlns:a16="http://schemas.microsoft.com/office/drawing/2014/main" id="{57A28A37-D535-479D-B47F-04A0390D5A95}"/>
                </a:ext>
              </a:extLst>
            </p:cNvPr>
            <p:cNvSpPr/>
            <p:nvPr/>
          </p:nvSpPr>
          <p:spPr>
            <a:xfrm>
              <a:off x="894356" y="503116"/>
              <a:ext cx="723037" cy="2069036"/>
            </a:xfrm>
            <a:custGeom>
              <a:avLst/>
              <a:gdLst>
                <a:gd name="connsiteX0" fmla="*/ 0 w 723037"/>
                <a:gd name="connsiteY0" fmla="*/ 2069037 h 2069036"/>
                <a:gd name="connsiteX1" fmla="*/ 541334 w 723037"/>
                <a:gd name="connsiteY1" fmla="*/ 2069037 h 2069036"/>
                <a:gd name="connsiteX2" fmla="*/ 541334 w 723037"/>
                <a:gd name="connsiteY2" fmla="*/ 1213913 h 2069036"/>
                <a:gd name="connsiteX3" fmla="*/ 723037 w 723037"/>
                <a:gd name="connsiteY3" fmla="*/ 1034519 h 2069036"/>
                <a:gd name="connsiteX4" fmla="*/ 541334 w 723037"/>
                <a:gd name="connsiteY4" fmla="*/ 855124 h 2069036"/>
                <a:gd name="connsiteX5" fmla="*/ 541334 w 723037"/>
                <a:gd name="connsiteY5" fmla="*/ 0 h 2069036"/>
                <a:gd name="connsiteX6" fmla="*/ 0 w 723037"/>
                <a:gd name="connsiteY6" fmla="*/ 0 h 2069036"/>
                <a:gd name="connsiteX7" fmla="*/ 0 w 723037"/>
                <a:gd name="connsiteY7" fmla="*/ 2069037 h 20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3037" h="2069036">
                  <a:moveTo>
                    <a:pt x="0" y="2069037"/>
                  </a:moveTo>
                  <a:lnTo>
                    <a:pt x="541334" y="2069037"/>
                  </a:lnTo>
                  <a:lnTo>
                    <a:pt x="541334" y="1213913"/>
                  </a:lnTo>
                  <a:lnTo>
                    <a:pt x="723037" y="1034519"/>
                  </a:lnTo>
                  <a:lnTo>
                    <a:pt x="541334" y="855124"/>
                  </a:lnTo>
                  <a:lnTo>
                    <a:pt x="541334" y="0"/>
                  </a:lnTo>
                  <a:lnTo>
                    <a:pt x="0" y="0"/>
                  </a:lnTo>
                  <a:lnTo>
                    <a:pt x="0" y="2069037"/>
                  </a:lnTo>
                  <a:close/>
                </a:path>
              </a:pathLst>
            </a:custGeom>
            <a:solidFill>
              <a:srgbClr val="478FC8"/>
            </a:solidFill>
            <a:ln w="26723" cap="flat">
              <a:noFill/>
              <a:prstDash val="solid"/>
              <a:miter/>
            </a:ln>
          </p:spPr>
          <p:txBody>
            <a:bodyPr rtlCol="0" anchor="ctr"/>
            <a:lstStyle/>
            <a:p>
              <a:endParaRPr lang="fr-FR" dirty="0"/>
            </a:p>
          </p:txBody>
        </p:sp>
      </p:grpSp>
      <p:sp>
        <p:nvSpPr>
          <p:cNvPr id="110" name="ZoneTexte 109">
            <a:extLst>
              <a:ext uri="{FF2B5EF4-FFF2-40B4-BE49-F238E27FC236}">
                <a16:creationId xmlns:a16="http://schemas.microsoft.com/office/drawing/2014/main" id="{003CC793-B243-40C8-94CF-AAA56612FCA5}"/>
              </a:ext>
            </a:extLst>
          </p:cNvPr>
          <p:cNvSpPr txBox="1"/>
          <p:nvPr/>
        </p:nvSpPr>
        <p:spPr>
          <a:xfrm rot="16200000">
            <a:off x="146612" y="1572194"/>
            <a:ext cx="2020462" cy="246221"/>
          </a:xfrm>
          <a:prstGeom prst="rect">
            <a:avLst/>
          </a:prstGeom>
          <a:noFill/>
        </p:spPr>
        <p:txBody>
          <a:bodyPr wrap="square" rtlCol="0">
            <a:spAutoFit/>
          </a:bodyPr>
          <a:lstStyle/>
          <a:p>
            <a:pPr algn="ctr"/>
            <a:r>
              <a:rPr lang="fr-FR" sz="1000" dirty="0">
                <a:solidFill>
                  <a:schemeClr val="bg1"/>
                </a:solidFill>
                <a:effectLst>
                  <a:outerShdw blurRad="38100" dist="38100" dir="2700000" algn="tl">
                    <a:srgbClr val="000000">
                      <a:alpha val="43137"/>
                    </a:srgbClr>
                  </a:outerShdw>
                </a:effectLst>
              </a:rPr>
              <a:t>TECH &amp; SERVICES</a:t>
            </a:r>
          </a:p>
        </p:txBody>
      </p:sp>
      <p:sp>
        <p:nvSpPr>
          <p:cNvPr id="111" name="ZoneTexte 110">
            <a:extLst>
              <a:ext uri="{FF2B5EF4-FFF2-40B4-BE49-F238E27FC236}">
                <a16:creationId xmlns:a16="http://schemas.microsoft.com/office/drawing/2014/main" id="{67E32E2A-979D-47D7-BACE-8D2077DE9F1B}"/>
              </a:ext>
            </a:extLst>
          </p:cNvPr>
          <p:cNvSpPr txBox="1"/>
          <p:nvPr/>
        </p:nvSpPr>
        <p:spPr>
          <a:xfrm rot="16200000">
            <a:off x="137858" y="2733362"/>
            <a:ext cx="2020462" cy="246221"/>
          </a:xfrm>
          <a:prstGeom prst="rect">
            <a:avLst/>
          </a:prstGeom>
          <a:noFill/>
        </p:spPr>
        <p:txBody>
          <a:bodyPr wrap="square" rtlCol="0">
            <a:spAutoFit/>
          </a:bodyPr>
          <a:lstStyle/>
          <a:p>
            <a:pPr algn="ctr"/>
            <a:r>
              <a:rPr lang="fr-FR" sz="1000" dirty="0">
                <a:solidFill>
                  <a:schemeClr val="bg1"/>
                </a:solidFill>
                <a:effectLst>
                  <a:outerShdw blurRad="38100" dist="38100" dir="2700000" algn="tl">
                    <a:srgbClr val="000000">
                      <a:alpha val="43137"/>
                    </a:srgbClr>
                  </a:outerShdw>
                </a:effectLst>
              </a:rPr>
              <a:t>AGRI &amp; AGRO</a:t>
            </a:r>
          </a:p>
        </p:txBody>
      </p:sp>
      <p:sp>
        <p:nvSpPr>
          <p:cNvPr id="113" name="ZoneTexte 112">
            <a:extLst>
              <a:ext uri="{FF2B5EF4-FFF2-40B4-BE49-F238E27FC236}">
                <a16:creationId xmlns:a16="http://schemas.microsoft.com/office/drawing/2014/main" id="{2510B253-2A7A-40AF-81BF-CAA529810EC7}"/>
              </a:ext>
            </a:extLst>
          </p:cNvPr>
          <p:cNvSpPr txBox="1"/>
          <p:nvPr/>
        </p:nvSpPr>
        <p:spPr>
          <a:xfrm rot="16200000">
            <a:off x="137857" y="5011583"/>
            <a:ext cx="2020462" cy="246221"/>
          </a:xfrm>
          <a:prstGeom prst="rect">
            <a:avLst/>
          </a:prstGeom>
          <a:noFill/>
        </p:spPr>
        <p:txBody>
          <a:bodyPr wrap="square" rtlCol="0">
            <a:spAutoFit/>
          </a:bodyPr>
          <a:lstStyle/>
          <a:p>
            <a:pPr algn="ctr"/>
            <a:r>
              <a:rPr lang="fr-FR" sz="1000" dirty="0">
                <a:solidFill>
                  <a:schemeClr val="bg1"/>
                </a:solidFill>
                <a:effectLst>
                  <a:outerShdw blurRad="38100" dist="38100" dir="2700000" algn="tl">
                    <a:srgbClr val="000000">
                      <a:alpha val="43137"/>
                    </a:srgbClr>
                  </a:outerShdw>
                </a:effectLst>
              </a:rPr>
              <a:t>CLEANTECH</a:t>
            </a:r>
          </a:p>
        </p:txBody>
      </p:sp>
      <p:sp>
        <p:nvSpPr>
          <p:cNvPr id="114" name="ZoneTexte 113">
            <a:extLst>
              <a:ext uri="{FF2B5EF4-FFF2-40B4-BE49-F238E27FC236}">
                <a16:creationId xmlns:a16="http://schemas.microsoft.com/office/drawing/2014/main" id="{5A6821CA-1BA0-4A49-B538-354973CAF379}"/>
              </a:ext>
            </a:extLst>
          </p:cNvPr>
          <p:cNvSpPr txBox="1"/>
          <p:nvPr/>
        </p:nvSpPr>
        <p:spPr>
          <a:xfrm rot="16200000">
            <a:off x="112143" y="6080412"/>
            <a:ext cx="2020462" cy="400110"/>
          </a:xfrm>
          <a:prstGeom prst="rect">
            <a:avLst/>
          </a:prstGeom>
          <a:noFill/>
        </p:spPr>
        <p:txBody>
          <a:bodyPr wrap="square" rtlCol="0">
            <a:spAutoFit/>
          </a:bodyPr>
          <a:lstStyle/>
          <a:p>
            <a:pPr algn="ctr"/>
            <a:r>
              <a:rPr lang="fr-FR" sz="1000" dirty="0">
                <a:solidFill>
                  <a:schemeClr val="bg1"/>
                </a:solidFill>
                <a:effectLst>
                  <a:outerShdw blurRad="38100" dist="38100" dir="2700000" algn="tl">
                    <a:srgbClr val="000000">
                      <a:alpha val="43137"/>
                    </a:srgbClr>
                  </a:outerShdw>
                </a:effectLst>
              </a:rPr>
              <a:t>MISSIONS </a:t>
            </a:r>
          </a:p>
          <a:p>
            <a:pPr algn="ctr"/>
            <a:r>
              <a:rPr lang="fr-FR" sz="1000" dirty="0">
                <a:solidFill>
                  <a:schemeClr val="bg1"/>
                </a:solidFill>
                <a:effectLst>
                  <a:outerShdw blurRad="38100" dist="38100" dir="2700000" algn="tl">
                    <a:srgbClr val="000000">
                      <a:alpha val="43137"/>
                    </a:srgbClr>
                  </a:outerShdw>
                </a:effectLst>
              </a:rPr>
              <a:t>MULTISECTORIELLES</a:t>
            </a:r>
          </a:p>
        </p:txBody>
      </p:sp>
      <p:grpSp>
        <p:nvGrpSpPr>
          <p:cNvPr id="54" name="Graphique 5">
            <a:extLst>
              <a:ext uri="{FF2B5EF4-FFF2-40B4-BE49-F238E27FC236}">
                <a16:creationId xmlns:a16="http://schemas.microsoft.com/office/drawing/2014/main" id="{39F91725-4DC4-4E0B-BF77-BCD37FE8994C}"/>
              </a:ext>
            </a:extLst>
          </p:cNvPr>
          <p:cNvGrpSpPr/>
          <p:nvPr/>
        </p:nvGrpSpPr>
        <p:grpSpPr>
          <a:xfrm>
            <a:off x="806266" y="-98490"/>
            <a:ext cx="842655" cy="1343681"/>
            <a:chOff x="796496" y="375967"/>
            <a:chExt cx="970520" cy="2371908"/>
          </a:xfrm>
        </p:grpSpPr>
        <p:sp>
          <p:nvSpPr>
            <p:cNvPr id="55" name="Forme libre 7">
              <a:extLst>
                <a:ext uri="{FF2B5EF4-FFF2-40B4-BE49-F238E27FC236}">
                  <a16:creationId xmlns:a16="http://schemas.microsoft.com/office/drawing/2014/main" id="{B68FEA3D-38F7-48B7-BDD6-7CA171AB6529}"/>
                </a:ext>
              </a:extLst>
            </p:cNvPr>
            <p:cNvSpPr/>
            <p:nvPr/>
          </p:nvSpPr>
          <p:spPr>
            <a:xfrm>
              <a:off x="894356" y="375967"/>
              <a:ext cx="204617" cy="127149"/>
            </a:xfrm>
            <a:custGeom>
              <a:avLst/>
              <a:gdLst>
                <a:gd name="connsiteX0" fmla="*/ 0 w 204617"/>
                <a:gd name="connsiteY0" fmla="*/ 127149 h 127149"/>
                <a:gd name="connsiteX1" fmla="*/ 204618 w 204617"/>
                <a:gd name="connsiteY1" fmla="*/ 0 h 127149"/>
                <a:gd name="connsiteX2" fmla="*/ 204618 w 204617"/>
                <a:gd name="connsiteY2" fmla="*/ 127149 h 127149"/>
                <a:gd name="connsiteX3" fmla="*/ 0 w 204617"/>
                <a:gd name="connsiteY3" fmla="*/ 127149 h 127149"/>
              </a:gdLst>
              <a:ahLst/>
              <a:cxnLst>
                <a:cxn ang="0">
                  <a:pos x="connsiteX0" y="connsiteY0"/>
                </a:cxn>
                <a:cxn ang="0">
                  <a:pos x="connsiteX1" y="connsiteY1"/>
                </a:cxn>
                <a:cxn ang="0">
                  <a:pos x="connsiteX2" y="connsiteY2"/>
                </a:cxn>
                <a:cxn ang="0">
                  <a:pos x="connsiteX3" y="connsiteY3"/>
                </a:cxn>
              </a:cxnLst>
              <a:rect l="l" t="t" r="r" b="b"/>
              <a:pathLst>
                <a:path w="204617" h="127149">
                  <a:moveTo>
                    <a:pt x="0" y="127149"/>
                  </a:moveTo>
                  <a:lnTo>
                    <a:pt x="204618" y="0"/>
                  </a:lnTo>
                  <a:lnTo>
                    <a:pt x="204618" y="127149"/>
                  </a:lnTo>
                  <a:lnTo>
                    <a:pt x="0" y="127149"/>
                  </a:lnTo>
                  <a:close/>
                </a:path>
              </a:pathLst>
            </a:custGeom>
            <a:solidFill>
              <a:srgbClr val="1C3948"/>
            </a:solidFill>
            <a:ln w="26723" cap="flat">
              <a:noFill/>
              <a:prstDash val="solid"/>
              <a:miter/>
            </a:ln>
          </p:spPr>
          <p:txBody>
            <a:bodyPr rtlCol="0" anchor="ctr"/>
            <a:lstStyle/>
            <a:p>
              <a:endParaRPr lang="fr-FR"/>
            </a:p>
          </p:txBody>
        </p:sp>
        <p:sp>
          <p:nvSpPr>
            <p:cNvPr id="56" name="Forme libre 9">
              <a:extLst>
                <a:ext uri="{FF2B5EF4-FFF2-40B4-BE49-F238E27FC236}">
                  <a16:creationId xmlns:a16="http://schemas.microsoft.com/office/drawing/2014/main" id="{4871672D-9500-48DF-9E43-B8BE2CA308D4}"/>
                </a:ext>
              </a:extLst>
            </p:cNvPr>
            <p:cNvSpPr/>
            <p:nvPr/>
          </p:nvSpPr>
          <p:spPr>
            <a:xfrm>
              <a:off x="894356" y="2572152"/>
              <a:ext cx="204617" cy="127149"/>
            </a:xfrm>
            <a:custGeom>
              <a:avLst/>
              <a:gdLst>
                <a:gd name="connsiteX0" fmla="*/ 0 w 204617"/>
                <a:gd name="connsiteY0" fmla="*/ 0 h 127149"/>
                <a:gd name="connsiteX1" fmla="*/ 204618 w 204617"/>
                <a:gd name="connsiteY1" fmla="*/ 127149 h 127149"/>
                <a:gd name="connsiteX2" fmla="*/ 204618 w 204617"/>
                <a:gd name="connsiteY2" fmla="*/ 0 h 127149"/>
                <a:gd name="connsiteX3" fmla="*/ 0 w 204617"/>
                <a:gd name="connsiteY3" fmla="*/ 0 h 127149"/>
              </a:gdLst>
              <a:ahLst/>
              <a:cxnLst>
                <a:cxn ang="0">
                  <a:pos x="connsiteX0" y="connsiteY0"/>
                </a:cxn>
                <a:cxn ang="0">
                  <a:pos x="connsiteX1" y="connsiteY1"/>
                </a:cxn>
                <a:cxn ang="0">
                  <a:pos x="connsiteX2" y="connsiteY2"/>
                </a:cxn>
                <a:cxn ang="0">
                  <a:pos x="connsiteX3" y="connsiteY3"/>
                </a:cxn>
              </a:cxnLst>
              <a:rect l="l" t="t" r="r" b="b"/>
              <a:pathLst>
                <a:path w="204617" h="127149">
                  <a:moveTo>
                    <a:pt x="0" y="0"/>
                  </a:moveTo>
                  <a:lnTo>
                    <a:pt x="204618" y="127149"/>
                  </a:lnTo>
                  <a:lnTo>
                    <a:pt x="204618" y="0"/>
                  </a:lnTo>
                  <a:lnTo>
                    <a:pt x="0" y="0"/>
                  </a:lnTo>
                  <a:close/>
                </a:path>
              </a:pathLst>
            </a:custGeom>
            <a:solidFill>
              <a:srgbClr val="1C3948"/>
            </a:solidFill>
            <a:ln w="26723" cap="flat">
              <a:noFill/>
              <a:prstDash val="solid"/>
              <a:miter/>
            </a:ln>
          </p:spPr>
          <p:txBody>
            <a:bodyPr rtlCol="0" anchor="ctr"/>
            <a:lstStyle/>
            <a:p>
              <a:endParaRPr lang="fr-FR"/>
            </a:p>
          </p:txBody>
        </p:sp>
        <p:pic>
          <p:nvPicPr>
            <p:cNvPr id="57" name="Image 56">
              <a:extLst>
                <a:ext uri="{FF2B5EF4-FFF2-40B4-BE49-F238E27FC236}">
                  <a16:creationId xmlns:a16="http://schemas.microsoft.com/office/drawing/2014/main" id="{83BA7ACE-74F8-416F-8B8A-81E8A3C28A4E}"/>
                </a:ext>
              </a:extLst>
            </p:cNvPr>
            <p:cNvPicPr>
              <a:picLocks noChangeAspect="1"/>
            </p:cNvPicPr>
            <p:nvPr/>
          </p:nvPicPr>
          <p:blipFill>
            <a:blip r:embed="rId4">
              <a:biLevel thresh="75000"/>
            </a:blip>
            <a:stretch>
              <a:fillRect/>
            </a:stretch>
          </p:blipFill>
          <p:spPr>
            <a:xfrm>
              <a:off x="796496" y="402149"/>
              <a:ext cx="970520" cy="2345726"/>
            </a:xfrm>
            <a:custGeom>
              <a:avLst/>
              <a:gdLst>
                <a:gd name="connsiteX0" fmla="*/ 0 w 970520"/>
                <a:gd name="connsiteY0" fmla="*/ 1 h 2345726"/>
                <a:gd name="connsiteX1" fmla="*/ 970520 w 970520"/>
                <a:gd name="connsiteY1" fmla="*/ 1 h 2345726"/>
                <a:gd name="connsiteX2" fmla="*/ 970520 w 970520"/>
                <a:gd name="connsiteY2" fmla="*/ 2345727 h 2345726"/>
                <a:gd name="connsiteX3" fmla="*/ 0 w 970520"/>
                <a:gd name="connsiteY3" fmla="*/ 2345727 h 2345726"/>
              </a:gdLst>
              <a:ahLst/>
              <a:cxnLst>
                <a:cxn ang="0">
                  <a:pos x="connsiteX0" y="connsiteY0"/>
                </a:cxn>
                <a:cxn ang="0">
                  <a:pos x="connsiteX1" y="connsiteY1"/>
                </a:cxn>
                <a:cxn ang="0">
                  <a:pos x="connsiteX2" y="connsiteY2"/>
                </a:cxn>
                <a:cxn ang="0">
                  <a:pos x="connsiteX3" y="connsiteY3"/>
                </a:cxn>
              </a:cxnLst>
              <a:rect l="l" t="t" r="r" b="b"/>
              <a:pathLst>
                <a:path w="970520" h="2345726">
                  <a:moveTo>
                    <a:pt x="0" y="1"/>
                  </a:moveTo>
                  <a:lnTo>
                    <a:pt x="970520" y="1"/>
                  </a:lnTo>
                  <a:lnTo>
                    <a:pt x="970520" y="2345727"/>
                  </a:lnTo>
                  <a:lnTo>
                    <a:pt x="0" y="2345727"/>
                  </a:lnTo>
                  <a:close/>
                </a:path>
              </a:pathLst>
            </a:custGeom>
          </p:spPr>
        </p:pic>
        <p:sp>
          <p:nvSpPr>
            <p:cNvPr id="58" name="Forme libre 12">
              <a:extLst>
                <a:ext uri="{FF2B5EF4-FFF2-40B4-BE49-F238E27FC236}">
                  <a16:creationId xmlns:a16="http://schemas.microsoft.com/office/drawing/2014/main" id="{9916D66E-F296-45A4-9B80-9A7476185969}"/>
                </a:ext>
              </a:extLst>
            </p:cNvPr>
            <p:cNvSpPr/>
            <p:nvPr/>
          </p:nvSpPr>
          <p:spPr>
            <a:xfrm>
              <a:off x="894356" y="503116"/>
              <a:ext cx="723037" cy="2069036"/>
            </a:xfrm>
            <a:custGeom>
              <a:avLst/>
              <a:gdLst>
                <a:gd name="connsiteX0" fmla="*/ 0 w 723037"/>
                <a:gd name="connsiteY0" fmla="*/ 2069037 h 2069036"/>
                <a:gd name="connsiteX1" fmla="*/ 541334 w 723037"/>
                <a:gd name="connsiteY1" fmla="*/ 2069037 h 2069036"/>
                <a:gd name="connsiteX2" fmla="*/ 541334 w 723037"/>
                <a:gd name="connsiteY2" fmla="*/ 1213913 h 2069036"/>
                <a:gd name="connsiteX3" fmla="*/ 723037 w 723037"/>
                <a:gd name="connsiteY3" fmla="*/ 1034519 h 2069036"/>
                <a:gd name="connsiteX4" fmla="*/ 541334 w 723037"/>
                <a:gd name="connsiteY4" fmla="*/ 855124 h 2069036"/>
                <a:gd name="connsiteX5" fmla="*/ 541334 w 723037"/>
                <a:gd name="connsiteY5" fmla="*/ 0 h 2069036"/>
                <a:gd name="connsiteX6" fmla="*/ 0 w 723037"/>
                <a:gd name="connsiteY6" fmla="*/ 0 h 2069036"/>
                <a:gd name="connsiteX7" fmla="*/ 0 w 723037"/>
                <a:gd name="connsiteY7" fmla="*/ 2069037 h 20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3037" h="2069036">
                  <a:moveTo>
                    <a:pt x="0" y="2069037"/>
                  </a:moveTo>
                  <a:lnTo>
                    <a:pt x="541334" y="2069037"/>
                  </a:lnTo>
                  <a:lnTo>
                    <a:pt x="541334" y="1213913"/>
                  </a:lnTo>
                  <a:lnTo>
                    <a:pt x="723037" y="1034519"/>
                  </a:lnTo>
                  <a:lnTo>
                    <a:pt x="541334" y="855124"/>
                  </a:lnTo>
                  <a:lnTo>
                    <a:pt x="541334" y="0"/>
                  </a:lnTo>
                  <a:lnTo>
                    <a:pt x="0" y="0"/>
                  </a:lnTo>
                  <a:lnTo>
                    <a:pt x="0" y="2069037"/>
                  </a:lnTo>
                  <a:close/>
                </a:path>
              </a:pathLst>
            </a:custGeom>
            <a:solidFill>
              <a:srgbClr val="424B55"/>
            </a:solidFill>
            <a:ln w="26723" cap="flat">
              <a:noFill/>
              <a:prstDash val="solid"/>
              <a:miter/>
            </a:ln>
          </p:spPr>
          <p:txBody>
            <a:bodyPr rtlCol="0" anchor="ctr"/>
            <a:lstStyle/>
            <a:p>
              <a:endParaRPr lang="fr-FR" dirty="0"/>
            </a:p>
          </p:txBody>
        </p:sp>
      </p:grpSp>
      <p:sp>
        <p:nvSpPr>
          <p:cNvPr id="109" name="ZoneTexte 108">
            <a:extLst>
              <a:ext uri="{FF2B5EF4-FFF2-40B4-BE49-F238E27FC236}">
                <a16:creationId xmlns:a16="http://schemas.microsoft.com/office/drawing/2014/main" id="{9C7C80FF-F419-4D02-81AF-774214C7D6DC}"/>
              </a:ext>
            </a:extLst>
          </p:cNvPr>
          <p:cNvSpPr txBox="1"/>
          <p:nvPr/>
        </p:nvSpPr>
        <p:spPr>
          <a:xfrm rot="16200000">
            <a:off x="122342" y="329851"/>
            <a:ext cx="2020462" cy="400110"/>
          </a:xfrm>
          <a:prstGeom prst="rect">
            <a:avLst/>
          </a:prstGeom>
          <a:noFill/>
        </p:spPr>
        <p:txBody>
          <a:bodyPr wrap="square" rtlCol="0">
            <a:spAutoFit/>
          </a:bodyPr>
          <a:lstStyle/>
          <a:p>
            <a:pPr algn="ctr"/>
            <a:r>
              <a:rPr lang="fr-FR" sz="1000" dirty="0">
                <a:solidFill>
                  <a:schemeClr val="bg1"/>
                </a:solidFill>
                <a:effectLst>
                  <a:outerShdw blurRad="38100" dist="38100" dir="2700000" algn="tl">
                    <a:srgbClr val="000000">
                      <a:alpha val="43137"/>
                    </a:srgbClr>
                  </a:outerShdw>
                </a:effectLst>
              </a:rPr>
              <a:t>INFRASTRUCTURES</a:t>
            </a:r>
          </a:p>
          <a:p>
            <a:pPr algn="ctr"/>
            <a:r>
              <a:rPr lang="fr-FR" sz="1000" dirty="0">
                <a:solidFill>
                  <a:schemeClr val="bg1"/>
                </a:solidFill>
                <a:effectLst>
                  <a:outerShdw blurRad="38100" dist="38100" dir="2700000" algn="tl">
                    <a:srgbClr val="000000">
                      <a:alpha val="43137"/>
                    </a:srgbClr>
                  </a:outerShdw>
                </a:effectLst>
              </a:rPr>
              <a:t>ET INDUSTRIE</a:t>
            </a:r>
          </a:p>
        </p:txBody>
      </p:sp>
      <p:pic>
        <p:nvPicPr>
          <p:cNvPr id="47" name="Image 46">
            <a:extLst>
              <a:ext uri="{FF2B5EF4-FFF2-40B4-BE49-F238E27FC236}">
                <a16:creationId xmlns:a16="http://schemas.microsoft.com/office/drawing/2014/main" id="{7EA19C43-254B-4F8A-AF24-E53A73D44224}"/>
              </a:ext>
            </a:extLst>
          </p:cNvPr>
          <p:cNvPicPr>
            <a:picLocks noChangeAspect="1"/>
          </p:cNvPicPr>
          <p:nvPr/>
        </p:nvPicPr>
        <p:blipFill>
          <a:blip r:embed="rId5"/>
          <a:stretch>
            <a:fillRect/>
          </a:stretch>
        </p:blipFill>
        <p:spPr>
          <a:xfrm>
            <a:off x="8289696" y="6270254"/>
            <a:ext cx="2155826" cy="400780"/>
          </a:xfrm>
          <a:prstGeom prst="rect">
            <a:avLst/>
          </a:prstGeom>
        </p:spPr>
      </p:pic>
      <p:pic>
        <p:nvPicPr>
          <p:cNvPr id="48" name="Picture 4" descr="TEAM FRANCE EXPORT en Ile-de-France : votre solution export">
            <a:extLst>
              <a:ext uri="{FF2B5EF4-FFF2-40B4-BE49-F238E27FC236}">
                <a16:creationId xmlns:a16="http://schemas.microsoft.com/office/drawing/2014/main" id="{917C6C8E-9A55-4628-96E7-5BABFDFFEDD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52698" y="6184807"/>
            <a:ext cx="820896" cy="59015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502D11AF-DE4F-4838-ABFE-D04EDBDDAD66}"/>
              </a:ext>
            </a:extLst>
          </p:cNvPr>
          <p:cNvSpPr/>
          <p:nvPr/>
        </p:nvSpPr>
        <p:spPr>
          <a:xfrm>
            <a:off x="2042200" y="5207349"/>
            <a:ext cx="7811371" cy="307777"/>
          </a:xfrm>
          <a:prstGeom prst="rect">
            <a:avLst/>
          </a:prstGeom>
        </p:spPr>
        <p:txBody>
          <a:bodyPr wrap="square">
            <a:spAutoFit/>
          </a:bodyPr>
          <a:lstStyle/>
          <a:p>
            <a:pPr lvl="0"/>
            <a:r>
              <a:rPr lang="fr-FR" sz="1400" b="1" dirty="0">
                <a:solidFill>
                  <a:srgbClr val="424B55"/>
                </a:solidFill>
              </a:rPr>
              <a:t>Contact : </a:t>
            </a:r>
            <a:r>
              <a:rPr lang="fr-FR" sz="1200" dirty="0" err="1">
                <a:solidFill>
                  <a:srgbClr val="424B55"/>
                </a:solidFill>
              </a:rPr>
              <a:t>Afraâ</a:t>
            </a:r>
            <a:r>
              <a:rPr lang="fr-FR" sz="1200" dirty="0">
                <a:solidFill>
                  <a:srgbClr val="424B55"/>
                </a:solidFill>
              </a:rPr>
              <a:t> SAMID / E-mail : asamid@cfcim.org / Tél. : +212 (0)5 22 43 96 22</a:t>
            </a:r>
          </a:p>
        </p:txBody>
      </p:sp>
      <p:sp>
        <p:nvSpPr>
          <p:cNvPr id="51" name="ZoneTexte 50">
            <a:extLst>
              <a:ext uri="{FF2B5EF4-FFF2-40B4-BE49-F238E27FC236}">
                <a16:creationId xmlns:a16="http://schemas.microsoft.com/office/drawing/2014/main" id="{E81592B4-D804-4001-AF8D-011D5F357162}"/>
              </a:ext>
            </a:extLst>
          </p:cNvPr>
          <p:cNvSpPr txBox="1"/>
          <p:nvPr/>
        </p:nvSpPr>
        <p:spPr>
          <a:xfrm>
            <a:off x="2042200" y="3731974"/>
            <a:ext cx="9486900" cy="1015663"/>
          </a:xfrm>
          <a:prstGeom prst="rect">
            <a:avLst/>
          </a:prstGeom>
          <a:noFill/>
        </p:spPr>
        <p:txBody>
          <a:bodyPr wrap="square">
            <a:spAutoFit/>
          </a:bodyPr>
          <a:lstStyle/>
          <a:p>
            <a:pPr algn="just"/>
            <a:r>
              <a:rPr lang="fr-FR" sz="1000" dirty="0"/>
              <a:t>L’écosystème aéronautique marocain représente l’un des plus beaux cas de réussite industrielle.</a:t>
            </a:r>
          </a:p>
          <a:p>
            <a:pPr algn="just"/>
            <a:endParaRPr lang="fr-MA" sz="1000" dirty="0"/>
          </a:p>
          <a:p>
            <a:pPr algn="just"/>
            <a:r>
              <a:rPr lang="fr-FR" sz="1000" dirty="0"/>
              <a:t>Le secteur aéronautique marocain connait une croissance annuelle de 20% au Maroc, soit 4 fois la moyenne mondiale. Le pays est devenu en 2018 le 1er exportateur en Afrique de produits aéronautiques et est considéré aujourd’hui comme le 5ème pays le plus attractif pour l’installation des sous-traitants.</a:t>
            </a:r>
            <a:endParaRPr lang="fr-MA" sz="1000" dirty="0"/>
          </a:p>
          <a:p>
            <a:pPr algn="just"/>
            <a:r>
              <a:rPr lang="fr-FR" sz="1000" dirty="0"/>
              <a:t>Aussi, le secteur aéronautique marocain a confirmé sa résilience en période de crise du Covid-19. Aujourd’hui, le Maroc récupère rapidement et les prévisions de croissance en 2022 sont très prometteuses.</a:t>
            </a:r>
            <a:endParaRPr lang="fr-MA" sz="1000" dirty="0"/>
          </a:p>
        </p:txBody>
      </p:sp>
      <p:sp>
        <p:nvSpPr>
          <p:cNvPr id="52" name="ZoneTexte 51">
            <a:extLst>
              <a:ext uri="{FF2B5EF4-FFF2-40B4-BE49-F238E27FC236}">
                <a16:creationId xmlns:a16="http://schemas.microsoft.com/office/drawing/2014/main" id="{574E99C5-40FA-4B9D-AD05-B94C9EC0E457}"/>
              </a:ext>
            </a:extLst>
          </p:cNvPr>
          <p:cNvSpPr txBox="1"/>
          <p:nvPr/>
        </p:nvSpPr>
        <p:spPr>
          <a:xfrm rot="16200000">
            <a:off x="129546" y="3771095"/>
            <a:ext cx="2020462" cy="400110"/>
          </a:xfrm>
          <a:prstGeom prst="rect">
            <a:avLst/>
          </a:prstGeom>
          <a:noFill/>
        </p:spPr>
        <p:txBody>
          <a:bodyPr wrap="square" rtlCol="0">
            <a:spAutoFit/>
          </a:bodyPr>
          <a:lstStyle/>
          <a:p>
            <a:pPr algn="ctr"/>
            <a:r>
              <a:rPr lang="fr-FR" sz="1000" dirty="0">
                <a:solidFill>
                  <a:schemeClr val="bg1"/>
                </a:solidFill>
                <a:effectLst>
                  <a:outerShdw blurRad="38100" dist="38100" dir="2700000" algn="tl">
                    <a:srgbClr val="000000">
                      <a:alpha val="43137"/>
                    </a:srgbClr>
                  </a:outerShdw>
                </a:effectLst>
              </a:rPr>
              <a:t>SANTE, BIEN ETRE, </a:t>
            </a:r>
          </a:p>
          <a:p>
            <a:pPr algn="ctr"/>
            <a:r>
              <a:rPr lang="fr-FR" sz="1000" dirty="0">
                <a:solidFill>
                  <a:schemeClr val="bg1"/>
                </a:solidFill>
                <a:effectLst>
                  <a:outerShdw blurRad="38100" dist="38100" dir="2700000" algn="tl">
                    <a:srgbClr val="000000">
                      <a:alpha val="43137"/>
                    </a:srgbClr>
                  </a:outerShdw>
                </a:effectLst>
              </a:rPr>
              <a:t>TOURISME &amp; BTP</a:t>
            </a:r>
          </a:p>
        </p:txBody>
      </p:sp>
      <p:sp>
        <p:nvSpPr>
          <p:cNvPr id="49" name="ZoneTexte 48">
            <a:extLst>
              <a:ext uri="{FF2B5EF4-FFF2-40B4-BE49-F238E27FC236}">
                <a16:creationId xmlns:a16="http://schemas.microsoft.com/office/drawing/2014/main" id="{2F2517EA-8E38-4253-8B45-63BF6D6BE21B}"/>
              </a:ext>
            </a:extLst>
          </p:cNvPr>
          <p:cNvSpPr txBox="1"/>
          <p:nvPr/>
        </p:nvSpPr>
        <p:spPr>
          <a:xfrm rot="16200000">
            <a:off x="8661995" y="2415697"/>
            <a:ext cx="6765130" cy="246221"/>
          </a:xfrm>
          <a:prstGeom prst="rect">
            <a:avLst/>
          </a:prstGeom>
          <a:noFill/>
        </p:spPr>
        <p:txBody>
          <a:bodyPr wrap="square">
            <a:spAutoFit/>
          </a:bodyPr>
          <a:lstStyle/>
          <a:p>
            <a:pPr marL="899160"/>
            <a:r>
              <a:rPr lang="fr-FR" sz="1000" dirty="0">
                <a:solidFill>
                  <a:srgbClr val="002060"/>
                </a:solidFill>
              </a:rPr>
              <a:t>CFCIM/PR03/A4/PROC01/FCH05 Version 01</a:t>
            </a:r>
            <a:endParaRPr lang="fr-MA" sz="1000" dirty="0">
              <a:solidFill>
                <a:srgbClr val="002060"/>
              </a:solidFill>
            </a:endParaRPr>
          </a:p>
        </p:txBody>
      </p:sp>
    </p:spTree>
    <p:extLst>
      <p:ext uri="{BB962C8B-B14F-4D97-AF65-F5344CB8AC3E}">
        <p14:creationId xmlns:p14="http://schemas.microsoft.com/office/powerpoint/2010/main" val="20916989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ctangle 64">
            <a:extLst>
              <a:ext uri="{FF2B5EF4-FFF2-40B4-BE49-F238E27FC236}">
                <a16:creationId xmlns:a16="http://schemas.microsoft.com/office/drawing/2014/main" id="{BD118BA3-C3E9-465A-86AA-DEB7F05671D0}"/>
              </a:ext>
            </a:extLst>
          </p:cNvPr>
          <p:cNvSpPr/>
          <p:nvPr/>
        </p:nvSpPr>
        <p:spPr>
          <a:xfrm>
            <a:off x="1917700" y="222875"/>
            <a:ext cx="9690100" cy="1793508"/>
          </a:xfrm>
          <a:prstGeom prst="rect">
            <a:avLst/>
          </a:prstGeom>
          <a:solidFill>
            <a:schemeClr val="bg1"/>
          </a:solidFill>
          <a:ln>
            <a:noFill/>
          </a:ln>
          <a:effectLst>
            <a:outerShdw blurRad="215900" dist="38100" dir="840000" sx="101000" sy="101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Rectangle 53">
            <a:extLst>
              <a:ext uri="{FF2B5EF4-FFF2-40B4-BE49-F238E27FC236}">
                <a16:creationId xmlns:a16="http://schemas.microsoft.com/office/drawing/2014/main" id="{6EB391F9-8117-44C2-8EE4-875C82C07CEA}"/>
              </a:ext>
            </a:extLst>
          </p:cNvPr>
          <p:cNvSpPr/>
          <p:nvPr/>
        </p:nvSpPr>
        <p:spPr>
          <a:xfrm>
            <a:off x="1332629" y="-49023"/>
            <a:ext cx="10859371" cy="69070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5" name="Image 14" descr="Une image contenant extérieur, rue, assis, homme&#10;&#10;Description générée automatiquement">
            <a:extLst>
              <a:ext uri="{FF2B5EF4-FFF2-40B4-BE49-F238E27FC236}">
                <a16:creationId xmlns:a16="http://schemas.microsoft.com/office/drawing/2014/main" id="{3E55762C-9AFB-4567-85EA-DC98276EE72E}"/>
              </a:ext>
            </a:extLst>
          </p:cNvPr>
          <p:cNvPicPr>
            <a:picLocks noChangeAspect="1"/>
          </p:cNvPicPr>
          <p:nvPr/>
        </p:nvPicPr>
        <p:blipFill rotWithShape="1">
          <a:blip r:embed="rId2"/>
          <a:srcRect l="3953" r="87746"/>
          <a:stretch/>
        </p:blipFill>
        <p:spPr>
          <a:xfrm>
            <a:off x="0" y="-49023"/>
            <a:ext cx="1098973" cy="6956047"/>
          </a:xfrm>
          <a:prstGeom prst="rect">
            <a:avLst/>
          </a:prstGeom>
        </p:spPr>
      </p:pic>
      <p:sp>
        <p:nvSpPr>
          <p:cNvPr id="17" name="Rectangle 16">
            <a:extLst>
              <a:ext uri="{FF2B5EF4-FFF2-40B4-BE49-F238E27FC236}">
                <a16:creationId xmlns:a16="http://schemas.microsoft.com/office/drawing/2014/main" id="{30EDB6C9-2168-B446-B87E-E9AFF6751B9B}"/>
              </a:ext>
            </a:extLst>
          </p:cNvPr>
          <p:cNvSpPr/>
          <p:nvPr/>
        </p:nvSpPr>
        <p:spPr>
          <a:xfrm>
            <a:off x="1917700" y="258639"/>
            <a:ext cx="9690100" cy="2692379"/>
          </a:xfrm>
          <a:prstGeom prst="rect">
            <a:avLst/>
          </a:prstGeom>
          <a:solidFill>
            <a:schemeClr val="bg1"/>
          </a:solidFill>
          <a:ln>
            <a:noFill/>
          </a:ln>
          <a:effectLst>
            <a:outerShdw blurRad="215900" dist="38100" dir="840000" sx="101000" sy="101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ZoneTexte 17">
            <a:extLst>
              <a:ext uri="{FF2B5EF4-FFF2-40B4-BE49-F238E27FC236}">
                <a16:creationId xmlns:a16="http://schemas.microsoft.com/office/drawing/2014/main" id="{7F0AFB50-8254-E94A-9B76-A7E90590059F}"/>
              </a:ext>
            </a:extLst>
          </p:cNvPr>
          <p:cNvSpPr txBox="1"/>
          <p:nvPr/>
        </p:nvSpPr>
        <p:spPr>
          <a:xfrm>
            <a:off x="2032000" y="354238"/>
            <a:ext cx="9385300" cy="2492990"/>
          </a:xfrm>
          <a:prstGeom prst="rect">
            <a:avLst/>
          </a:prstGeom>
          <a:noFill/>
        </p:spPr>
        <p:txBody>
          <a:bodyPr wrap="square" rtlCol="0">
            <a:spAutoFit/>
          </a:bodyPr>
          <a:lstStyle/>
          <a:p>
            <a:pPr lvl="0" algn="just"/>
            <a:r>
              <a:rPr lang="fr-FR" sz="1600" b="1" dirty="0">
                <a:solidFill>
                  <a:srgbClr val="00447B"/>
                </a:solidFill>
              </a:rPr>
              <a:t>Rencontre Acheteurs Plastique en marge du Salon Plast Expo. </a:t>
            </a:r>
            <a:r>
              <a:rPr lang="fr-FR" sz="1200" i="1" dirty="0">
                <a:solidFill>
                  <a:srgbClr val="00447B"/>
                </a:solidFill>
              </a:rPr>
              <a:t>Sous réserve de la tenue du salon</a:t>
            </a:r>
          </a:p>
          <a:p>
            <a:pPr lvl="0" algn="just"/>
            <a:r>
              <a:rPr lang="fr-FR" sz="1200" b="1" dirty="0">
                <a:solidFill>
                  <a:srgbClr val="ED154E"/>
                </a:solidFill>
              </a:rPr>
              <a:t>Du 1</a:t>
            </a:r>
            <a:r>
              <a:rPr lang="fr-FR" sz="1200" b="1" baseline="30000" dirty="0">
                <a:solidFill>
                  <a:srgbClr val="ED154E"/>
                </a:solidFill>
              </a:rPr>
              <a:t>er</a:t>
            </a:r>
            <a:r>
              <a:rPr lang="fr-FR" sz="1200" b="1" dirty="0">
                <a:solidFill>
                  <a:srgbClr val="ED154E"/>
                </a:solidFill>
              </a:rPr>
              <a:t> au 4 juin 2022- A Casablanca</a:t>
            </a:r>
          </a:p>
          <a:p>
            <a:pPr lvl="0" algn="just"/>
            <a:endParaRPr lang="fr-FR" sz="500" b="1" dirty="0">
              <a:solidFill>
                <a:srgbClr val="424B55"/>
              </a:solidFill>
            </a:endParaRPr>
          </a:p>
          <a:p>
            <a:pPr lvl="0" algn="just" fontAlgn="t"/>
            <a:r>
              <a:rPr lang="fr-MA" sz="1000" dirty="0">
                <a:solidFill>
                  <a:prstClr val="black"/>
                </a:solidFill>
              </a:rPr>
              <a:t>Le secteur de la plasturgie se positionne comme le premier secteur industriel exportateur indirect au Maroc. Le Pacte d’accélération industrielle impulse une nouvelle dynamique au secteur, qui se donne pour objectifs de :</a:t>
            </a:r>
          </a:p>
          <a:p>
            <a:pPr lvl="0" algn="just" fontAlgn="t"/>
            <a:r>
              <a:rPr lang="fr-MA" sz="1000" dirty="0">
                <a:solidFill>
                  <a:prstClr val="black"/>
                </a:solidFill>
              </a:rPr>
              <a:t>     -    Renforcer la qualité et la technicité de la plasturgie pour adapter l’offre aux nouveaux besoins de l’économie (agriculture, BTP, énergies renouvelables, etc.) ;</a:t>
            </a:r>
          </a:p>
          <a:p>
            <a:pPr lvl="0" algn="just" fontAlgn="t"/>
            <a:r>
              <a:rPr lang="fr-MA" sz="1000" dirty="0">
                <a:solidFill>
                  <a:prstClr val="black"/>
                </a:solidFill>
              </a:rPr>
              <a:t>     -    Positionner la plasturgie pour développer la sous-traitance automobile de rangs 2 et 3 ;</a:t>
            </a:r>
          </a:p>
          <a:p>
            <a:pPr lvl="0" algn="just" fontAlgn="t"/>
            <a:r>
              <a:rPr lang="fr-MA" sz="1000" dirty="0">
                <a:solidFill>
                  <a:prstClr val="black"/>
                </a:solidFill>
              </a:rPr>
              <a:t>     -    Créer une filière spécialisée dans le recyclage des plastiques ;</a:t>
            </a:r>
          </a:p>
          <a:p>
            <a:pPr lvl="0" algn="just" fontAlgn="t"/>
            <a:r>
              <a:rPr lang="fr-MA" sz="1000" dirty="0">
                <a:solidFill>
                  <a:prstClr val="black"/>
                </a:solidFill>
              </a:rPr>
              <a:t>     -    Favoriser le développement d’un tissu industriel d’accompagnement de la filière (maintenance industrielle de moules, instruments, formations techniques, machines, etc.).</a:t>
            </a:r>
          </a:p>
          <a:p>
            <a:pPr marL="171450" lvl="0" indent="-171450" algn="just" fontAlgn="t">
              <a:buFont typeface="Wingdings" panose="05000000000000000000" pitchFamily="2" charset="2"/>
              <a:buChar char="§"/>
            </a:pPr>
            <a:endParaRPr lang="fr-MA" sz="700" dirty="0">
              <a:solidFill>
                <a:prstClr val="black"/>
              </a:solidFill>
              <a:latin typeface="Calibri" panose="020F0502020204030204" pitchFamily="34" charset="0"/>
            </a:endParaRPr>
          </a:p>
          <a:p>
            <a:pPr lvl="0" algn="just" fontAlgn="t"/>
            <a:r>
              <a:rPr lang="fr-FR" sz="1000" dirty="0">
                <a:solidFill>
                  <a:prstClr val="black"/>
                </a:solidFill>
              </a:rPr>
              <a:t>Les entreprises marocaines du secteur de la plasturgie importent la quasi-totalité des matières premières utilisées dans l’industrie de la transformation. Le Maroc n’importe en revanche que très peu de PVC dont les besoins sont couverts à hauteur de 90 % par la Société nationale d’électrolyse et de pétrochimie (SNEP), qui fournit le secteur en PVC rigide. </a:t>
            </a:r>
          </a:p>
          <a:p>
            <a:pPr lvl="0" algn="just" fontAlgn="t"/>
            <a:endParaRPr lang="fr-FR" sz="600" dirty="0">
              <a:solidFill>
                <a:prstClr val="black"/>
              </a:solidFill>
            </a:endParaRPr>
          </a:p>
          <a:p>
            <a:pPr lvl="0" algn="just" fontAlgn="t"/>
            <a:r>
              <a:rPr lang="fr-FR" sz="1000" dirty="0">
                <a:solidFill>
                  <a:prstClr val="black"/>
                </a:solidFill>
              </a:rPr>
              <a:t>Aussi, La France est classé en tant que 2</a:t>
            </a:r>
            <a:r>
              <a:rPr lang="fr-FR" sz="1000" baseline="30000" dirty="0">
                <a:solidFill>
                  <a:prstClr val="black"/>
                </a:solidFill>
              </a:rPr>
              <a:t>ème</a:t>
            </a:r>
            <a:r>
              <a:rPr lang="fr-FR" sz="1000" dirty="0">
                <a:solidFill>
                  <a:prstClr val="black"/>
                </a:solidFill>
              </a:rPr>
              <a:t> pays fournisseur du Maroc en matières premières plastiques, derrière l’Italie. Les entreprises du secteur sont réparties entre la transformation (71%), la distribution (27%) et la fabrication de moules (2%).</a:t>
            </a:r>
            <a:endParaRPr lang="fr-MA" sz="1000" dirty="0">
              <a:solidFill>
                <a:prstClr val="black"/>
              </a:solidFill>
            </a:endParaRPr>
          </a:p>
        </p:txBody>
      </p:sp>
      <p:grpSp>
        <p:nvGrpSpPr>
          <p:cNvPr id="16" name="Graphique 5">
            <a:extLst>
              <a:ext uri="{FF2B5EF4-FFF2-40B4-BE49-F238E27FC236}">
                <a16:creationId xmlns:a16="http://schemas.microsoft.com/office/drawing/2014/main" id="{AF5C46C2-88C7-44DC-9341-51242235B9C1}"/>
              </a:ext>
            </a:extLst>
          </p:cNvPr>
          <p:cNvGrpSpPr/>
          <p:nvPr/>
        </p:nvGrpSpPr>
        <p:grpSpPr>
          <a:xfrm>
            <a:off x="808708" y="5588305"/>
            <a:ext cx="820897" cy="1334844"/>
            <a:chOff x="796496" y="345291"/>
            <a:chExt cx="970520" cy="2354010"/>
          </a:xfrm>
        </p:grpSpPr>
        <p:sp>
          <p:nvSpPr>
            <p:cNvPr id="19" name="Forme libre 27">
              <a:extLst>
                <a:ext uri="{FF2B5EF4-FFF2-40B4-BE49-F238E27FC236}">
                  <a16:creationId xmlns:a16="http://schemas.microsoft.com/office/drawing/2014/main" id="{CAD5B969-3359-4C09-B0E0-57533B1842FB}"/>
                </a:ext>
              </a:extLst>
            </p:cNvPr>
            <p:cNvSpPr/>
            <p:nvPr/>
          </p:nvSpPr>
          <p:spPr>
            <a:xfrm>
              <a:off x="894356" y="375967"/>
              <a:ext cx="204617" cy="127149"/>
            </a:xfrm>
            <a:custGeom>
              <a:avLst/>
              <a:gdLst>
                <a:gd name="connsiteX0" fmla="*/ 0 w 204617"/>
                <a:gd name="connsiteY0" fmla="*/ 127149 h 127149"/>
                <a:gd name="connsiteX1" fmla="*/ 204618 w 204617"/>
                <a:gd name="connsiteY1" fmla="*/ 0 h 127149"/>
                <a:gd name="connsiteX2" fmla="*/ 204618 w 204617"/>
                <a:gd name="connsiteY2" fmla="*/ 127149 h 127149"/>
                <a:gd name="connsiteX3" fmla="*/ 0 w 204617"/>
                <a:gd name="connsiteY3" fmla="*/ 127149 h 127149"/>
              </a:gdLst>
              <a:ahLst/>
              <a:cxnLst>
                <a:cxn ang="0">
                  <a:pos x="connsiteX0" y="connsiteY0"/>
                </a:cxn>
                <a:cxn ang="0">
                  <a:pos x="connsiteX1" y="connsiteY1"/>
                </a:cxn>
                <a:cxn ang="0">
                  <a:pos x="connsiteX2" y="connsiteY2"/>
                </a:cxn>
                <a:cxn ang="0">
                  <a:pos x="connsiteX3" y="connsiteY3"/>
                </a:cxn>
              </a:cxnLst>
              <a:rect l="l" t="t" r="r" b="b"/>
              <a:pathLst>
                <a:path w="204617" h="127149">
                  <a:moveTo>
                    <a:pt x="0" y="127149"/>
                  </a:moveTo>
                  <a:lnTo>
                    <a:pt x="204618" y="0"/>
                  </a:lnTo>
                  <a:lnTo>
                    <a:pt x="204618" y="127149"/>
                  </a:lnTo>
                  <a:lnTo>
                    <a:pt x="0" y="127149"/>
                  </a:lnTo>
                  <a:close/>
                </a:path>
              </a:pathLst>
            </a:custGeom>
            <a:solidFill>
              <a:schemeClr val="bg2">
                <a:lumMod val="50000"/>
              </a:schemeClr>
            </a:solidFill>
            <a:ln w="26723" cap="flat">
              <a:noFill/>
              <a:prstDash val="solid"/>
              <a:miter/>
            </a:ln>
          </p:spPr>
          <p:txBody>
            <a:bodyPr rtlCol="0" anchor="ctr"/>
            <a:lstStyle/>
            <a:p>
              <a:endParaRPr lang="fr-FR"/>
            </a:p>
          </p:txBody>
        </p:sp>
        <p:sp>
          <p:nvSpPr>
            <p:cNvPr id="20" name="Forme libre 28">
              <a:extLst>
                <a:ext uri="{FF2B5EF4-FFF2-40B4-BE49-F238E27FC236}">
                  <a16:creationId xmlns:a16="http://schemas.microsoft.com/office/drawing/2014/main" id="{F0502C61-23C4-40EF-BE1C-242D3C8500AC}"/>
                </a:ext>
              </a:extLst>
            </p:cNvPr>
            <p:cNvSpPr/>
            <p:nvPr/>
          </p:nvSpPr>
          <p:spPr>
            <a:xfrm>
              <a:off x="894356" y="2572152"/>
              <a:ext cx="204617" cy="127149"/>
            </a:xfrm>
            <a:custGeom>
              <a:avLst/>
              <a:gdLst>
                <a:gd name="connsiteX0" fmla="*/ 0 w 204617"/>
                <a:gd name="connsiteY0" fmla="*/ 0 h 127149"/>
                <a:gd name="connsiteX1" fmla="*/ 204618 w 204617"/>
                <a:gd name="connsiteY1" fmla="*/ 127149 h 127149"/>
                <a:gd name="connsiteX2" fmla="*/ 204618 w 204617"/>
                <a:gd name="connsiteY2" fmla="*/ 0 h 127149"/>
                <a:gd name="connsiteX3" fmla="*/ 0 w 204617"/>
                <a:gd name="connsiteY3" fmla="*/ 0 h 127149"/>
              </a:gdLst>
              <a:ahLst/>
              <a:cxnLst>
                <a:cxn ang="0">
                  <a:pos x="connsiteX0" y="connsiteY0"/>
                </a:cxn>
                <a:cxn ang="0">
                  <a:pos x="connsiteX1" y="connsiteY1"/>
                </a:cxn>
                <a:cxn ang="0">
                  <a:pos x="connsiteX2" y="connsiteY2"/>
                </a:cxn>
                <a:cxn ang="0">
                  <a:pos x="connsiteX3" y="connsiteY3"/>
                </a:cxn>
              </a:cxnLst>
              <a:rect l="l" t="t" r="r" b="b"/>
              <a:pathLst>
                <a:path w="204617" h="127149">
                  <a:moveTo>
                    <a:pt x="0" y="0"/>
                  </a:moveTo>
                  <a:lnTo>
                    <a:pt x="204618" y="127149"/>
                  </a:lnTo>
                  <a:lnTo>
                    <a:pt x="204618" y="0"/>
                  </a:lnTo>
                  <a:lnTo>
                    <a:pt x="0" y="0"/>
                  </a:lnTo>
                  <a:close/>
                </a:path>
              </a:pathLst>
            </a:custGeom>
            <a:solidFill>
              <a:schemeClr val="bg2">
                <a:lumMod val="50000"/>
              </a:schemeClr>
            </a:solidFill>
            <a:ln w="26723" cap="flat">
              <a:noFill/>
              <a:prstDash val="solid"/>
              <a:miter/>
            </a:ln>
          </p:spPr>
          <p:txBody>
            <a:bodyPr rtlCol="0" anchor="ctr"/>
            <a:lstStyle/>
            <a:p>
              <a:endParaRPr lang="fr-FR"/>
            </a:p>
          </p:txBody>
        </p:sp>
        <p:pic>
          <p:nvPicPr>
            <p:cNvPr id="21" name="Image 20">
              <a:extLst>
                <a:ext uri="{FF2B5EF4-FFF2-40B4-BE49-F238E27FC236}">
                  <a16:creationId xmlns:a16="http://schemas.microsoft.com/office/drawing/2014/main" id="{817C7195-B2D3-42A6-A1F4-01AFC543FB0D}"/>
                </a:ext>
              </a:extLst>
            </p:cNvPr>
            <p:cNvPicPr>
              <a:picLocks noChangeAspect="1"/>
            </p:cNvPicPr>
            <p:nvPr/>
          </p:nvPicPr>
          <p:blipFill>
            <a:blip r:embed="rId3"/>
            <a:stretch>
              <a:fillRect/>
            </a:stretch>
          </p:blipFill>
          <p:spPr>
            <a:xfrm>
              <a:off x="796496" y="345291"/>
              <a:ext cx="970520" cy="2345726"/>
            </a:xfrm>
            <a:custGeom>
              <a:avLst/>
              <a:gdLst>
                <a:gd name="connsiteX0" fmla="*/ 0 w 970520"/>
                <a:gd name="connsiteY0" fmla="*/ 1 h 2345726"/>
                <a:gd name="connsiteX1" fmla="*/ 970520 w 970520"/>
                <a:gd name="connsiteY1" fmla="*/ 1 h 2345726"/>
                <a:gd name="connsiteX2" fmla="*/ 970520 w 970520"/>
                <a:gd name="connsiteY2" fmla="*/ 2345727 h 2345726"/>
                <a:gd name="connsiteX3" fmla="*/ 0 w 970520"/>
                <a:gd name="connsiteY3" fmla="*/ 2345727 h 2345726"/>
              </a:gdLst>
              <a:ahLst/>
              <a:cxnLst>
                <a:cxn ang="0">
                  <a:pos x="connsiteX0" y="connsiteY0"/>
                </a:cxn>
                <a:cxn ang="0">
                  <a:pos x="connsiteX1" y="connsiteY1"/>
                </a:cxn>
                <a:cxn ang="0">
                  <a:pos x="connsiteX2" y="connsiteY2"/>
                </a:cxn>
                <a:cxn ang="0">
                  <a:pos x="connsiteX3" y="connsiteY3"/>
                </a:cxn>
              </a:cxnLst>
              <a:rect l="l" t="t" r="r" b="b"/>
              <a:pathLst>
                <a:path w="970520" h="2345726">
                  <a:moveTo>
                    <a:pt x="0" y="1"/>
                  </a:moveTo>
                  <a:lnTo>
                    <a:pt x="970520" y="1"/>
                  </a:lnTo>
                  <a:lnTo>
                    <a:pt x="970520" y="2345727"/>
                  </a:lnTo>
                  <a:lnTo>
                    <a:pt x="0" y="2345727"/>
                  </a:lnTo>
                  <a:close/>
                </a:path>
              </a:pathLst>
            </a:custGeom>
          </p:spPr>
        </p:pic>
        <p:sp>
          <p:nvSpPr>
            <p:cNvPr id="22" name="Forme libre 30">
              <a:extLst>
                <a:ext uri="{FF2B5EF4-FFF2-40B4-BE49-F238E27FC236}">
                  <a16:creationId xmlns:a16="http://schemas.microsoft.com/office/drawing/2014/main" id="{F521F883-0A0E-4641-A3CB-BA32CCEC19B2}"/>
                </a:ext>
              </a:extLst>
            </p:cNvPr>
            <p:cNvSpPr/>
            <p:nvPr/>
          </p:nvSpPr>
          <p:spPr>
            <a:xfrm>
              <a:off x="894356" y="503116"/>
              <a:ext cx="723037" cy="2069036"/>
            </a:xfrm>
            <a:custGeom>
              <a:avLst/>
              <a:gdLst>
                <a:gd name="connsiteX0" fmla="*/ 0 w 723037"/>
                <a:gd name="connsiteY0" fmla="*/ 2069037 h 2069036"/>
                <a:gd name="connsiteX1" fmla="*/ 541334 w 723037"/>
                <a:gd name="connsiteY1" fmla="*/ 2069037 h 2069036"/>
                <a:gd name="connsiteX2" fmla="*/ 541334 w 723037"/>
                <a:gd name="connsiteY2" fmla="*/ 1213913 h 2069036"/>
                <a:gd name="connsiteX3" fmla="*/ 723037 w 723037"/>
                <a:gd name="connsiteY3" fmla="*/ 1034519 h 2069036"/>
                <a:gd name="connsiteX4" fmla="*/ 541334 w 723037"/>
                <a:gd name="connsiteY4" fmla="*/ 855124 h 2069036"/>
                <a:gd name="connsiteX5" fmla="*/ 541334 w 723037"/>
                <a:gd name="connsiteY5" fmla="*/ 0 h 2069036"/>
                <a:gd name="connsiteX6" fmla="*/ 0 w 723037"/>
                <a:gd name="connsiteY6" fmla="*/ 0 h 2069036"/>
                <a:gd name="connsiteX7" fmla="*/ 0 w 723037"/>
                <a:gd name="connsiteY7" fmla="*/ 2069037 h 20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3037" h="2069036">
                  <a:moveTo>
                    <a:pt x="0" y="2069037"/>
                  </a:moveTo>
                  <a:lnTo>
                    <a:pt x="541334" y="2069037"/>
                  </a:lnTo>
                  <a:lnTo>
                    <a:pt x="541334" y="1213913"/>
                  </a:lnTo>
                  <a:lnTo>
                    <a:pt x="723037" y="1034519"/>
                  </a:lnTo>
                  <a:lnTo>
                    <a:pt x="541334" y="855124"/>
                  </a:lnTo>
                  <a:lnTo>
                    <a:pt x="541334" y="0"/>
                  </a:lnTo>
                  <a:lnTo>
                    <a:pt x="0" y="0"/>
                  </a:lnTo>
                  <a:lnTo>
                    <a:pt x="0" y="2069037"/>
                  </a:lnTo>
                  <a:close/>
                </a:path>
              </a:pathLst>
            </a:custGeom>
            <a:solidFill>
              <a:srgbClr val="C6C7C9"/>
            </a:solidFill>
            <a:ln w="26723" cap="flat">
              <a:noFill/>
              <a:prstDash val="solid"/>
              <a:miter/>
            </a:ln>
          </p:spPr>
          <p:txBody>
            <a:bodyPr rtlCol="0" anchor="ctr"/>
            <a:lstStyle/>
            <a:p>
              <a:endParaRPr lang="fr-FR" dirty="0"/>
            </a:p>
          </p:txBody>
        </p:sp>
      </p:grpSp>
      <p:grpSp>
        <p:nvGrpSpPr>
          <p:cNvPr id="23" name="Graphique 5">
            <a:extLst>
              <a:ext uri="{FF2B5EF4-FFF2-40B4-BE49-F238E27FC236}">
                <a16:creationId xmlns:a16="http://schemas.microsoft.com/office/drawing/2014/main" id="{7032083D-9FCF-42C5-BA44-729CA37AF3CC}"/>
              </a:ext>
            </a:extLst>
          </p:cNvPr>
          <p:cNvGrpSpPr/>
          <p:nvPr/>
        </p:nvGrpSpPr>
        <p:grpSpPr>
          <a:xfrm>
            <a:off x="796626" y="4351318"/>
            <a:ext cx="858064" cy="1423473"/>
            <a:chOff x="796496" y="375967"/>
            <a:chExt cx="970520" cy="2385036"/>
          </a:xfrm>
        </p:grpSpPr>
        <p:sp>
          <p:nvSpPr>
            <p:cNvPr id="24" name="Forme libre 27">
              <a:extLst>
                <a:ext uri="{FF2B5EF4-FFF2-40B4-BE49-F238E27FC236}">
                  <a16:creationId xmlns:a16="http://schemas.microsoft.com/office/drawing/2014/main" id="{4FB5FCEC-9080-4717-B495-05A174A656B9}"/>
                </a:ext>
              </a:extLst>
            </p:cNvPr>
            <p:cNvSpPr/>
            <p:nvPr/>
          </p:nvSpPr>
          <p:spPr>
            <a:xfrm>
              <a:off x="894356" y="375967"/>
              <a:ext cx="204617" cy="127149"/>
            </a:xfrm>
            <a:custGeom>
              <a:avLst/>
              <a:gdLst>
                <a:gd name="connsiteX0" fmla="*/ 0 w 204617"/>
                <a:gd name="connsiteY0" fmla="*/ 127149 h 127149"/>
                <a:gd name="connsiteX1" fmla="*/ 204618 w 204617"/>
                <a:gd name="connsiteY1" fmla="*/ 0 h 127149"/>
                <a:gd name="connsiteX2" fmla="*/ 204618 w 204617"/>
                <a:gd name="connsiteY2" fmla="*/ 127149 h 127149"/>
                <a:gd name="connsiteX3" fmla="*/ 0 w 204617"/>
                <a:gd name="connsiteY3" fmla="*/ 127149 h 127149"/>
              </a:gdLst>
              <a:ahLst/>
              <a:cxnLst>
                <a:cxn ang="0">
                  <a:pos x="connsiteX0" y="connsiteY0"/>
                </a:cxn>
                <a:cxn ang="0">
                  <a:pos x="connsiteX1" y="connsiteY1"/>
                </a:cxn>
                <a:cxn ang="0">
                  <a:pos x="connsiteX2" y="connsiteY2"/>
                </a:cxn>
                <a:cxn ang="0">
                  <a:pos x="connsiteX3" y="connsiteY3"/>
                </a:cxn>
              </a:cxnLst>
              <a:rect l="l" t="t" r="r" b="b"/>
              <a:pathLst>
                <a:path w="204617" h="127149">
                  <a:moveTo>
                    <a:pt x="0" y="127149"/>
                  </a:moveTo>
                  <a:lnTo>
                    <a:pt x="204618" y="0"/>
                  </a:lnTo>
                  <a:lnTo>
                    <a:pt x="204618" y="127149"/>
                  </a:lnTo>
                  <a:lnTo>
                    <a:pt x="0" y="127149"/>
                  </a:lnTo>
                  <a:close/>
                </a:path>
              </a:pathLst>
            </a:custGeom>
            <a:solidFill>
              <a:srgbClr val="87AA8A"/>
            </a:solidFill>
            <a:ln w="26723" cap="flat">
              <a:noFill/>
              <a:prstDash val="solid"/>
              <a:miter/>
            </a:ln>
          </p:spPr>
          <p:txBody>
            <a:bodyPr rtlCol="0" anchor="ctr"/>
            <a:lstStyle/>
            <a:p>
              <a:endParaRPr lang="fr-FR"/>
            </a:p>
          </p:txBody>
        </p:sp>
        <p:sp>
          <p:nvSpPr>
            <p:cNvPr id="25" name="Forme libre 28">
              <a:extLst>
                <a:ext uri="{FF2B5EF4-FFF2-40B4-BE49-F238E27FC236}">
                  <a16:creationId xmlns:a16="http://schemas.microsoft.com/office/drawing/2014/main" id="{08232C15-FEF9-48AC-8F89-6142994115B3}"/>
                </a:ext>
              </a:extLst>
            </p:cNvPr>
            <p:cNvSpPr/>
            <p:nvPr/>
          </p:nvSpPr>
          <p:spPr>
            <a:xfrm>
              <a:off x="894356" y="2572152"/>
              <a:ext cx="204617" cy="127149"/>
            </a:xfrm>
            <a:custGeom>
              <a:avLst/>
              <a:gdLst>
                <a:gd name="connsiteX0" fmla="*/ 0 w 204617"/>
                <a:gd name="connsiteY0" fmla="*/ 0 h 127149"/>
                <a:gd name="connsiteX1" fmla="*/ 204618 w 204617"/>
                <a:gd name="connsiteY1" fmla="*/ 127149 h 127149"/>
                <a:gd name="connsiteX2" fmla="*/ 204618 w 204617"/>
                <a:gd name="connsiteY2" fmla="*/ 0 h 127149"/>
                <a:gd name="connsiteX3" fmla="*/ 0 w 204617"/>
                <a:gd name="connsiteY3" fmla="*/ 0 h 127149"/>
              </a:gdLst>
              <a:ahLst/>
              <a:cxnLst>
                <a:cxn ang="0">
                  <a:pos x="connsiteX0" y="connsiteY0"/>
                </a:cxn>
                <a:cxn ang="0">
                  <a:pos x="connsiteX1" y="connsiteY1"/>
                </a:cxn>
                <a:cxn ang="0">
                  <a:pos x="connsiteX2" y="connsiteY2"/>
                </a:cxn>
                <a:cxn ang="0">
                  <a:pos x="connsiteX3" y="connsiteY3"/>
                </a:cxn>
              </a:cxnLst>
              <a:rect l="l" t="t" r="r" b="b"/>
              <a:pathLst>
                <a:path w="204617" h="127149">
                  <a:moveTo>
                    <a:pt x="0" y="0"/>
                  </a:moveTo>
                  <a:lnTo>
                    <a:pt x="204618" y="127149"/>
                  </a:lnTo>
                  <a:lnTo>
                    <a:pt x="204618" y="0"/>
                  </a:lnTo>
                  <a:lnTo>
                    <a:pt x="0" y="0"/>
                  </a:lnTo>
                  <a:close/>
                </a:path>
              </a:pathLst>
            </a:custGeom>
            <a:solidFill>
              <a:srgbClr val="87AA8A"/>
            </a:solidFill>
            <a:ln w="26723" cap="flat">
              <a:noFill/>
              <a:prstDash val="solid"/>
              <a:miter/>
            </a:ln>
          </p:spPr>
          <p:txBody>
            <a:bodyPr rtlCol="0" anchor="ctr"/>
            <a:lstStyle/>
            <a:p>
              <a:endParaRPr lang="fr-FR"/>
            </a:p>
          </p:txBody>
        </p:sp>
        <p:pic>
          <p:nvPicPr>
            <p:cNvPr id="26" name="Image 25">
              <a:extLst>
                <a:ext uri="{FF2B5EF4-FFF2-40B4-BE49-F238E27FC236}">
                  <a16:creationId xmlns:a16="http://schemas.microsoft.com/office/drawing/2014/main" id="{DCDC83CE-908E-4EEB-9E6E-59EB0DD92B25}"/>
                </a:ext>
              </a:extLst>
            </p:cNvPr>
            <p:cNvPicPr>
              <a:picLocks noChangeAspect="1"/>
            </p:cNvPicPr>
            <p:nvPr/>
          </p:nvPicPr>
          <p:blipFill>
            <a:blip r:embed="rId3"/>
            <a:stretch>
              <a:fillRect/>
            </a:stretch>
          </p:blipFill>
          <p:spPr>
            <a:xfrm>
              <a:off x="796496" y="415277"/>
              <a:ext cx="970520" cy="2345726"/>
            </a:xfrm>
            <a:custGeom>
              <a:avLst/>
              <a:gdLst>
                <a:gd name="connsiteX0" fmla="*/ 0 w 970520"/>
                <a:gd name="connsiteY0" fmla="*/ 1 h 2345726"/>
                <a:gd name="connsiteX1" fmla="*/ 970520 w 970520"/>
                <a:gd name="connsiteY1" fmla="*/ 1 h 2345726"/>
                <a:gd name="connsiteX2" fmla="*/ 970520 w 970520"/>
                <a:gd name="connsiteY2" fmla="*/ 2345727 h 2345726"/>
                <a:gd name="connsiteX3" fmla="*/ 0 w 970520"/>
                <a:gd name="connsiteY3" fmla="*/ 2345727 h 2345726"/>
              </a:gdLst>
              <a:ahLst/>
              <a:cxnLst>
                <a:cxn ang="0">
                  <a:pos x="connsiteX0" y="connsiteY0"/>
                </a:cxn>
                <a:cxn ang="0">
                  <a:pos x="connsiteX1" y="connsiteY1"/>
                </a:cxn>
                <a:cxn ang="0">
                  <a:pos x="connsiteX2" y="connsiteY2"/>
                </a:cxn>
                <a:cxn ang="0">
                  <a:pos x="connsiteX3" y="connsiteY3"/>
                </a:cxn>
              </a:cxnLst>
              <a:rect l="l" t="t" r="r" b="b"/>
              <a:pathLst>
                <a:path w="970520" h="2345726">
                  <a:moveTo>
                    <a:pt x="0" y="1"/>
                  </a:moveTo>
                  <a:lnTo>
                    <a:pt x="970520" y="1"/>
                  </a:lnTo>
                  <a:lnTo>
                    <a:pt x="970520" y="2345727"/>
                  </a:lnTo>
                  <a:lnTo>
                    <a:pt x="0" y="2345727"/>
                  </a:lnTo>
                  <a:close/>
                </a:path>
              </a:pathLst>
            </a:custGeom>
          </p:spPr>
        </p:pic>
        <p:sp>
          <p:nvSpPr>
            <p:cNvPr id="27" name="Forme libre 30">
              <a:extLst>
                <a:ext uri="{FF2B5EF4-FFF2-40B4-BE49-F238E27FC236}">
                  <a16:creationId xmlns:a16="http://schemas.microsoft.com/office/drawing/2014/main" id="{A30B2A8D-D4F6-4BC4-9C9D-F1A909409A70}"/>
                </a:ext>
              </a:extLst>
            </p:cNvPr>
            <p:cNvSpPr/>
            <p:nvPr/>
          </p:nvSpPr>
          <p:spPr>
            <a:xfrm>
              <a:off x="894356" y="503116"/>
              <a:ext cx="723037" cy="2069036"/>
            </a:xfrm>
            <a:custGeom>
              <a:avLst/>
              <a:gdLst>
                <a:gd name="connsiteX0" fmla="*/ 0 w 723037"/>
                <a:gd name="connsiteY0" fmla="*/ 2069037 h 2069036"/>
                <a:gd name="connsiteX1" fmla="*/ 541334 w 723037"/>
                <a:gd name="connsiteY1" fmla="*/ 2069037 h 2069036"/>
                <a:gd name="connsiteX2" fmla="*/ 541334 w 723037"/>
                <a:gd name="connsiteY2" fmla="*/ 1213913 h 2069036"/>
                <a:gd name="connsiteX3" fmla="*/ 723037 w 723037"/>
                <a:gd name="connsiteY3" fmla="*/ 1034519 h 2069036"/>
                <a:gd name="connsiteX4" fmla="*/ 541334 w 723037"/>
                <a:gd name="connsiteY4" fmla="*/ 855124 h 2069036"/>
                <a:gd name="connsiteX5" fmla="*/ 541334 w 723037"/>
                <a:gd name="connsiteY5" fmla="*/ 0 h 2069036"/>
                <a:gd name="connsiteX6" fmla="*/ 0 w 723037"/>
                <a:gd name="connsiteY6" fmla="*/ 0 h 2069036"/>
                <a:gd name="connsiteX7" fmla="*/ 0 w 723037"/>
                <a:gd name="connsiteY7" fmla="*/ 2069037 h 20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3037" h="2069036">
                  <a:moveTo>
                    <a:pt x="0" y="2069037"/>
                  </a:moveTo>
                  <a:lnTo>
                    <a:pt x="541334" y="2069037"/>
                  </a:lnTo>
                  <a:lnTo>
                    <a:pt x="541334" y="1213913"/>
                  </a:lnTo>
                  <a:lnTo>
                    <a:pt x="723037" y="1034519"/>
                  </a:lnTo>
                  <a:lnTo>
                    <a:pt x="541334" y="855124"/>
                  </a:lnTo>
                  <a:lnTo>
                    <a:pt x="541334" y="0"/>
                  </a:lnTo>
                  <a:lnTo>
                    <a:pt x="0" y="0"/>
                  </a:lnTo>
                  <a:lnTo>
                    <a:pt x="0" y="2069037"/>
                  </a:lnTo>
                  <a:close/>
                </a:path>
              </a:pathLst>
            </a:custGeom>
            <a:solidFill>
              <a:srgbClr val="8FC799"/>
            </a:solidFill>
            <a:ln w="26723" cap="flat">
              <a:noFill/>
              <a:prstDash val="solid"/>
              <a:miter/>
            </a:ln>
          </p:spPr>
          <p:txBody>
            <a:bodyPr rtlCol="0" anchor="ctr"/>
            <a:lstStyle/>
            <a:p>
              <a:endParaRPr lang="fr-FR" dirty="0"/>
            </a:p>
          </p:txBody>
        </p:sp>
      </p:grpSp>
      <p:grpSp>
        <p:nvGrpSpPr>
          <p:cNvPr id="28" name="Graphique 5">
            <a:extLst>
              <a:ext uri="{FF2B5EF4-FFF2-40B4-BE49-F238E27FC236}">
                <a16:creationId xmlns:a16="http://schemas.microsoft.com/office/drawing/2014/main" id="{038DE5B0-64FB-4B7B-AEC6-B8ACA03C5C13}"/>
              </a:ext>
            </a:extLst>
          </p:cNvPr>
          <p:cNvGrpSpPr/>
          <p:nvPr/>
        </p:nvGrpSpPr>
        <p:grpSpPr>
          <a:xfrm>
            <a:off x="814820" y="3308327"/>
            <a:ext cx="842655" cy="1328849"/>
            <a:chOff x="796496" y="375967"/>
            <a:chExt cx="970520" cy="2379396"/>
          </a:xfrm>
        </p:grpSpPr>
        <p:sp>
          <p:nvSpPr>
            <p:cNvPr id="29" name="Forme libre 27">
              <a:extLst>
                <a:ext uri="{FF2B5EF4-FFF2-40B4-BE49-F238E27FC236}">
                  <a16:creationId xmlns:a16="http://schemas.microsoft.com/office/drawing/2014/main" id="{51563CEE-EFA7-4C96-9CBC-B5843B527C89}"/>
                </a:ext>
              </a:extLst>
            </p:cNvPr>
            <p:cNvSpPr/>
            <p:nvPr/>
          </p:nvSpPr>
          <p:spPr>
            <a:xfrm>
              <a:off x="894356" y="375967"/>
              <a:ext cx="204617" cy="127149"/>
            </a:xfrm>
            <a:custGeom>
              <a:avLst/>
              <a:gdLst>
                <a:gd name="connsiteX0" fmla="*/ 0 w 204617"/>
                <a:gd name="connsiteY0" fmla="*/ 127149 h 127149"/>
                <a:gd name="connsiteX1" fmla="*/ 204618 w 204617"/>
                <a:gd name="connsiteY1" fmla="*/ 0 h 127149"/>
                <a:gd name="connsiteX2" fmla="*/ 204618 w 204617"/>
                <a:gd name="connsiteY2" fmla="*/ 127149 h 127149"/>
                <a:gd name="connsiteX3" fmla="*/ 0 w 204617"/>
                <a:gd name="connsiteY3" fmla="*/ 127149 h 127149"/>
              </a:gdLst>
              <a:ahLst/>
              <a:cxnLst>
                <a:cxn ang="0">
                  <a:pos x="connsiteX0" y="connsiteY0"/>
                </a:cxn>
                <a:cxn ang="0">
                  <a:pos x="connsiteX1" y="connsiteY1"/>
                </a:cxn>
                <a:cxn ang="0">
                  <a:pos x="connsiteX2" y="connsiteY2"/>
                </a:cxn>
                <a:cxn ang="0">
                  <a:pos x="connsiteX3" y="connsiteY3"/>
                </a:cxn>
              </a:cxnLst>
              <a:rect l="l" t="t" r="r" b="b"/>
              <a:pathLst>
                <a:path w="204617" h="127149">
                  <a:moveTo>
                    <a:pt x="0" y="127149"/>
                  </a:moveTo>
                  <a:lnTo>
                    <a:pt x="204618" y="0"/>
                  </a:lnTo>
                  <a:lnTo>
                    <a:pt x="204618" y="127149"/>
                  </a:lnTo>
                  <a:lnTo>
                    <a:pt x="0" y="127149"/>
                  </a:lnTo>
                  <a:close/>
                </a:path>
              </a:pathLst>
            </a:custGeom>
            <a:solidFill>
              <a:srgbClr val="BB3716"/>
            </a:solidFill>
            <a:ln w="26723" cap="flat">
              <a:noFill/>
              <a:prstDash val="solid"/>
              <a:miter/>
            </a:ln>
          </p:spPr>
          <p:txBody>
            <a:bodyPr rtlCol="0" anchor="ctr"/>
            <a:lstStyle/>
            <a:p>
              <a:endParaRPr lang="fr-FR"/>
            </a:p>
          </p:txBody>
        </p:sp>
        <p:sp>
          <p:nvSpPr>
            <p:cNvPr id="30" name="Forme libre 28">
              <a:extLst>
                <a:ext uri="{FF2B5EF4-FFF2-40B4-BE49-F238E27FC236}">
                  <a16:creationId xmlns:a16="http://schemas.microsoft.com/office/drawing/2014/main" id="{6D2EC09A-ED58-4089-A65A-C1FEED4F7E98}"/>
                </a:ext>
              </a:extLst>
            </p:cNvPr>
            <p:cNvSpPr/>
            <p:nvPr/>
          </p:nvSpPr>
          <p:spPr>
            <a:xfrm>
              <a:off x="894356" y="2572152"/>
              <a:ext cx="204617" cy="127149"/>
            </a:xfrm>
            <a:custGeom>
              <a:avLst/>
              <a:gdLst>
                <a:gd name="connsiteX0" fmla="*/ 0 w 204617"/>
                <a:gd name="connsiteY0" fmla="*/ 0 h 127149"/>
                <a:gd name="connsiteX1" fmla="*/ 204618 w 204617"/>
                <a:gd name="connsiteY1" fmla="*/ 127149 h 127149"/>
                <a:gd name="connsiteX2" fmla="*/ 204618 w 204617"/>
                <a:gd name="connsiteY2" fmla="*/ 0 h 127149"/>
                <a:gd name="connsiteX3" fmla="*/ 0 w 204617"/>
                <a:gd name="connsiteY3" fmla="*/ 0 h 127149"/>
              </a:gdLst>
              <a:ahLst/>
              <a:cxnLst>
                <a:cxn ang="0">
                  <a:pos x="connsiteX0" y="connsiteY0"/>
                </a:cxn>
                <a:cxn ang="0">
                  <a:pos x="connsiteX1" y="connsiteY1"/>
                </a:cxn>
                <a:cxn ang="0">
                  <a:pos x="connsiteX2" y="connsiteY2"/>
                </a:cxn>
                <a:cxn ang="0">
                  <a:pos x="connsiteX3" y="connsiteY3"/>
                </a:cxn>
              </a:cxnLst>
              <a:rect l="l" t="t" r="r" b="b"/>
              <a:pathLst>
                <a:path w="204617" h="127149">
                  <a:moveTo>
                    <a:pt x="0" y="0"/>
                  </a:moveTo>
                  <a:lnTo>
                    <a:pt x="204618" y="127149"/>
                  </a:lnTo>
                  <a:lnTo>
                    <a:pt x="204618" y="0"/>
                  </a:lnTo>
                  <a:lnTo>
                    <a:pt x="0" y="0"/>
                  </a:lnTo>
                  <a:close/>
                </a:path>
              </a:pathLst>
            </a:custGeom>
            <a:solidFill>
              <a:srgbClr val="BB3716"/>
            </a:solidFill>
            <a:ln w="26723" cap="flat">
              <a:noFill/>
              <a:prstDash val="solid"/>
              <a:miter/>
            </a:ln>
          </p:spPr>
          <p:txBody>
            <a:bodyPr rtlCol="0" anchor="ctr"/>
            <a:lstStyle/>
            <a:p>
              <a:endParaRPr lang="fr-FR"/>
            </a:p>
          </p:txBody>
        </p:sp>
        <p:pic>
          <p:nvPicPr>
            <p:cNvPr id="31" name="Image 30">
              <a:extLst>
                <a:ext uri="{FF2B5EF4-FFF2-40B4-BE49-F238E27FC236}">
                  <a16:creationId xmlns:a16="http://schemas.microsoft.com/office/drawing/2014/main" id="{95429327-3F97-45EB-91B5-63AE2624DC55}"/>
                </a:ext>
              </a:extLst>
            </p:cNvPr>
            <p:cNvPicPr>
              <a:picLocks noChangeAspect="1"/>
            </p:cNvPicPr>
            <p:nvPr/>
          </p:nvPicPr>
          <p:blipFill>
            <a:blip r:embed="rId3"/>
            <a:stretch>
              <a:fillRect/>
            </a:stretch>
          </p:blipFill>
          <p:spPr>
            <a:xfrm>
              <a:off x="796496" y="409637"/>
              <a:ext cx="970520" cy="2345726"/>
            </a:xfrm>
            <a:custGeom>
              <a:avLst/>
              <a:gdLst>
                <a:gd name="connsiteX0" fmla="*/ 0 w 970520"/>
                <a:gd name="connsiteY0" fmla="*/ 1 h 2345726"/>
                <a:gd name="connsiteX1" fmla="*/ 970520 w 970520"/>
                <a:gd name="connsiteY1" fmla="*/ 1 h 2345726"/>
                <a:gd name="connsiteX2" fmla="*/ 970520 w 970520"/>
                <a:gd name="connsiteY2" fmla="*/ 2345727 h 2345726"/>
                <a:gd name="connsiteX3" fmla="*/ 0 w 970520"/>
                <a:gd name="connsiteY3" fmla="*/ 2345727 h 2345726"/>
              </a:gdLst>
              <a:ahLst/>
              <a:cxnLst>
                <a:cxn ang="0">
                  <a:pos x="connsiteX0" y="connsiteY0"/>
                </a:cxn>
                <a:cxn ang="0">
                  <a:pos x="connsiteX1" y="connsiteY1"/>
                </a:cxn>
                <a:cxn ang="0">
                  <a:pos x="connsiteX2" y="connsiteY2"/>
                </a:cxn>
                <a:cxn ang="0">
                  <a:pos x="connsiteX3" y="connsiteY3"/>
                </a:cxn>
              </a:cxnLst>
              <a:rect l="l" t="t" r="r" b="b"/>
              <a:pathLst>
                <a:path w="970520" h="2345726">
                  <a:moveTo>
                    <a:pt x="0" y="1"/>
                  </a:moveTo>
                  <a:lnTo>
                    <a:pt x="970520" y="1"/>
                  </a:lnTo>
                  <a:lnTo>
                    <a:pt x="970520" y="2345727"/>
                  </a:lnTo>
                  <a:lnTo>
                    <a:pt x="0" y="2345727"/>
                  </a:lnTo>
                  <a:close/>
                </a:path>
              </a:pathLst>
            </a:custGeom>
          </p:spPr>
        </p:pic>
        <p:sp>
          <p:nvSpPr>
            <p:cNvPr id="32" name="Forme libre 30">
              <a:extLst>
                <a:ext uri="{FF2B5EF4-FFF2-40B4-BE49-F238E27FC236}">
                  <a16:creationId xmlns:a16="http://schemas.microsoft.com/office/drawing/2014/main" id="{C544A432-9CB7-414C-9EC5-29E5F047CF9E}"/>
                </a:ext>
              </a:extLst>
            </p:cNvPr>
            <p:cNvSpPr/>
            <p:nvPr/>
          </p:nvSpPr>
          <p:spPr>
            <a:xfrm>
              <a:off x="894356" y="503116"/>
              <a:ext cx="723037" cy="2069036"/>
            </a:xfrm>
            <a:custGeom>
              <a:avLst/>
              <a:gdLst>
                <a:gd name="connsiteX0" fmla="*/ 0 w 723037"/>
                <a:gd name="connsiteY0" fmla="*/ 2069037 h 2069036"/>
                <a:gd name="connsiteX1" fmla="*/ 541334 w 723037"/>
                <a:gd name="connsiteY1" fmla="*/ 2069037 h 2069036"/>
                <a:gd name="connsiteX2" fmla="*/ 541334 w 723037"/>
                <a:gd name="connsiteY2" fmla="*/ 1213913 h 2069036"/>
                <a:gd name="connsiteX3" fmla="*/ 723037 w 723037"/>
                <a:gd name="connsiteY3" fmla="*/ 1034519 h 2069036"/>
                <a:gd name="connsiteX4" fmla="*/ 541334 w 723037"/>
                <a:gd name="connsiteY4" fmla="*/ 855124 h 2069036"/>
                <a:gd name="connsiteX5" fmla="*/ 541334 w 723037"/>
                <a:gd name="connsiteY5" fmla="*/ 0 h 2069036"/>
                <a:gd name="connsiteX6" fmla="*/ 0 w 723037"/>
                <a:gd name="connsiteY6" fmla="*/ 0 h 2069036"/>
                <a:gd name="connsiteX7" fmla="*/ 0 w 723037"/>
                <a:gd name="connsiteY7" fmla="*/ 2069037 h 20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3037" h="2069036">
                  <a:moveTo>
                    <a:pt x="0" y="2069037"/>
                  </a:moveTo>
                  <a:lnTo>
                    <a:pt x="541334" y="2069037"/>
                  </a:lnTo>
                  <a:lnTo>
                    <a:pt x="541334" y="1213913"/>
                  </a:lnTo>
                  <a:lnTo>
                    <a:pt x="723037" y="1034519"/>
                  </a:lnTo>
                  <a:lnTo>
                    <a:pt x="541334" y="855124"/>
                  </a:lnTo>
                  <a:lnTo>
                    <a:pt x="541334" y="0"/>
                  </a:lnTo>
                  <a:lnTo>
                    <a:pt x="0" y="0"/>
                  </a:lnTo>
                  <a:lnTo>
                    <a:pt x="0" y="2069037"/>
                  </a:lnTo>
                  <a:close/>
                </a:path>
              </a:pathLst>
            </a:custGeom>
            <a:solidFill>
              <a:srgbClr val="E53C16"/>
            </a:solidFill>
            <a:ln w="26723" cap="flat">
              <a:noFill/>
              <a:prstDash val="solid"/>
              <a:miter/>
            </a:ln>
          </p:spPr>
          <p:txBody>
            <a:bodyPr rtlCol="0" anchor="ctr"/>
            <a:lstStyle/>
            <a:p>
              <a:endParaRPr lang="fr-FR" dirty="0"/>
            </a:p>
          </p:txBody>
        </p:sp>
      </p:grpSp>
      <p:grpSp>
        <p:nvGrpSpPr>
          <p:cNvPr id="33" name="Graphique 5">
            <a:extLst>
              <a:ext uri="{FF2B5EF4-FFF2-40B4-BE49-F238E27FC236}">
                <a16:creationId xmlns:a16="http://schemas.microsoft.com/office/drawing/2014/main" id="{A1347DC3-4571-499D-B06E-E010D2929CA0}"/>
              </a:ext>
            </a:extLst>
          </p:cNvPr>
          <p:cNvGrpSpPr/>
          <p:nvPr/>
        </p:nvGrpSpPr>
        <p:grpSpPr>
          <a:xfrm>
            <a:off x="812035" y="2178992"/>
            <a:ext cx="842655" cy="1328849"/>
            <a:chOff x="796496" y="375967"/>
            <a:chExt cx="970520" cy="2374480"/>
          </a:xfrm>
        </p:grpSpPr>
        <p:sp>
          <p:nvSpPr>
            <p:cNvPr id="34" name="Forme libre 27">
              <a:extLst>
                <a:ext uri="{FF2B5EF4-FFF2-40B4-BE49-F238E27FC236}">
                  <a16:creationId xmlns:a16="http://schemas.microsoft.com/office/drawing/2014/main" id="{C118565C-272A-46F0-975F-B2A6064BDF81}"/>
                </a:ext>
              </a:extLst>
            </p:cNvPr>
            <p:cNvSpPr/>
            <p:nvPr/>
          </p:nvSpPr>
          <p:spPr>
            <a:xfrm>
              <a:off x="894356" y="375967"/>
              <a:ext cx="204617" cy="127149"/>
            </a:xfrm>
            <a:custGeom>
              <a:avLst/>
              <a:gdLst>
                <a:gd name="connsiteX0" fmla="*/ 0 w 204617"/>
                <a:gd name="connsiteY0" fmla="*/ 127149 h 127149"/>
                <a:gd name="connsiteX1" fmla="*/ 204618 w 204617"/>
                <a:gd name="connsiteY1" fmla="*/ 0 h 127149"/>
                <a:gd name="connsiteX2" fmla="*/ 204618 w 204617"/>
                <a:gd name="connsiteY2" fmla="*/ 127149 h 127149"/>
                <a:gd name="connsiteX3" fmla="*/ 0 w 204617"/>
                <a:gd name="connsiteY3" fmla="*/ 127149 h 127149"/>
              </a:gdLst>
              <a:ahLst/>
              <a:cxnLst>
                <a:cxn ang="0">
                  <a:pos x="connsiteX0" y="connsiteY0"/>
                </a:cxn>
                <a:cxn ang="0">
                  <a:pos x="connsiteX1" y="connsiteY1"/>
                </a:cxn>
                <a:cxn ang="0">
                  <a:pos x="connsiteX2" y="connsiteY2"/>
                </a:cxn>
                <a:cxn ang="0">
                  <a:pos x="connsiteX3" y="connsiteY3"/>
                </a:cxn>
              </a:cxnLst>
              <a:rect l="l" t="t" r="r" b="b"/>
              <a:pathLst>
                <a:path w="204617" h="127149">
                  <a:moveTo>
                    <a:pt x="0" y="127149"/>
                  </a:moveTo>
                  <a:lnTo>
                    <a:pt x="204618" y="0"/>
                  </a:lnTo>
                  <a:lnTo>
                    <a:pt x="204618" y="127149"/>
                  </a:lnTo>
                  <a:lnTo>
                    <a:pt x="0" y="127149"/>
                  </a:lnTo>
                  <a:close/>
                </a:path>
              </a:pathLst>
            </a:custGeom>
            <a:solidFill>
              <a:srgbClr val="83A630"/>
            </a:solidFill>
            <a:ln w="26723" cap="flat">
              <a:noFill/>
              <a:prstDash val="solid"/>
              <a:miter/>
            </a:ln>
          </p:spPr>
          <p:txBody>
            <a:bodyPr rtlCol="0" anchor="ctr"/>
            <a:lstStyle/>
            <a:p>
              <a:endParaRPr lang="fr-FR"/>
            </a:p>
          </p:txBody>
        </p:sp>
        <p:sp>
          <p:nvSpPr>
            <p:cNvPr id="35" name="Forme libre 28">
              <a:extLst>
                <a:ext uri="{FF2B5EF4-FFF2-40B4-BE49-F238E27FC236}">
                  <a16:creationId xmlns:a16="http://schemas.microsoft.com/office/drawing/2014/main" id="{DA015940-7DFD-4195-9FAD-69E697AADF90}"/>
                </a:ext>
              </a:extLst>
            </p:cNvPr>
            <p:cNvSpPr/>
            <p:nvPr/>
          </p:nvSpPr>
          <p:spPr>
            <a:xfrm>
              <a:off x="894356" y="2572152"/>
              <a:ext cx="204617" cy="127149"/>
            </a:xfrm>
            <a:custGeom>
              <a:avLst/>
              <a:gdLst>
                <a:gd name="connsiteX0" fmla="*/ 0 w 204617"/>
                <a:gd name="connsiteY0" fmla="*/ 0 h 127149"/>
                <a:gd name="connsiteX1" fmla="*/ 204618 w 204617"/>
                <a:gd name="connsiteY1" fmla="*/ 127149 h 127149"/>
                <a:gd name="connsiteX2" fmla="*/ 204618 w 204617"/>
                <a:gd name="connsiteY2" fmla="*/ 0 h 127149"/>
                <a:gd name="connsiteX3" fmla="*/ 0 w 204617"/>
                <a:gd name="connsiteY3" fmla="*/ 0 h 127149"/>
              </a:gdLst>
              <a:ahLst/>
              <a:cxnLst>
                <a:cxn ang="0">
                  <a:pos x="connsiteX0" y="connsiteY0"/>
                </a:cxn>
                <a:cxn ang="0">
                  <a:pos x="connsiteX1" y="connsiteY1"/>
                </a:cxn>
                <a:cxn ang="0">
                  <a:pos x="connsiteX2" y="connsiteY2"/>
                </a:cxn>
                <a:cxn ang="0">
                  <a:pos x="connsiteX3" y="connsiteY3"/>
                </a:cxn>
              </a:cxnLst>
              <a:rect l="l" t="t" r="r" b="b"/>
              <a:pathLst>
                <a:path w="204617" h="127149">
                  <a:moveTo>
                    <a:pt x="0" y="0"/>
                  </a:moveTo>
                  <a:lnTo>
                    <a:pt x="204618" y="127149"/>
                  </a:lnTo>
                  <a:lnTo>
                    <a:pt x="204618" y="0"/>
                  </a:lnTo>
                  <a:lnTo>
                    <a:pt x="0" y="0"/>
                  </a:lnTo>
                  <a:close/>
                </a:path>
              </a:pathLst>
            </a:custGeom>
            <a:solidFill>
              <a:srgbClr val="83A630"/>
            </a:solidFill>
            <a:ln w="26723" cap="flat">
              <a:noFill/>
              <a:prstDash val="solid"/>
              <a:miter/>
            </a:ln>
          </p:spPr>
          <p:txBody>
            <a:bodyPr rtlCol="0" anchor="ctr"/>
            <a:lstStyle/>
            <a:p>
              <a:endParaRPr lang="fr-FR"/>
            </a:p>
          </p:txBody>
        </p:sp>
        <p:pic>
          <p:nvPicPr>
            <p:cNvPr id="36" name="Image 35">
              <a:extLst>
                <a:ext uri="{FF2B5EF4-FFF2-40B4-BE49-F238E27FC236}">
                  <a16:creationId xmlns:a16="http://schemas.microsoft.com/office/drawing/2014/main" id="{E7B43FD3-3DA3-4E39-8B3B-976B2A6CBB14}"/>
                </a:ext>
              </a:extLst>
            </p:cNvPr>
            <p:cNvPicPr>
              <a:picLocks noChangeAspect="1"/>
            </p:cNvPicPr>
            <p:nvPr/>
          </p:nvPicPr>
          <p:blipFill>
            <a:blip r:embed="rId3"/>
            <a:stretch>
              <a:fillRect/>
            </a:stretch>
          </p:blipFill>
          <p:spPr>
            <a:xfrm>
              <a:off x="796496" y="404721"/>
              <a:ext cx="970520" cy="2345726"/>
            </a:xfrm>
            <a:custGeom>
              <a:avLst/>
              <a:gdLst>
                <a:gd name="connsiteX0" fmla="*/ 0 w 970520"/>
                <a:gd name="connsiteY0" fmla="*/ 1 h 2345726"/>
                <a:gd name="connsiteX1" fmla="*/ 970520 w 970520"/>
                <a:gd name="connsiteY1" fmla="*/ 1 h 2345726"/>
                <a:gd name="connsiteX2" fmla="*/ 970520 w 970520"/>
                <a:gd name="connsiteY2" fmla="*/ 2345727 h 2345726"/>
                <a:gd name="connsiteX3" fmla="*/ 0 w 970520"/>
                <a:gd name="connsiteY3" fmla="*/ 2345727 h 2345726"/>
              </a:gdLst>
              <a:ahLst/>
              <a:cxnLst>
                <a:cxn ang="0">
                  <a:pos x="connsiteX0" y="connsiteY0"/>
                </a:cxn>
                <a:cxn ang="0">
                  <a:pos x="connsiteX1" y="connsiteY1"/>
                </a:cxn>
                <a:cxn ang="0">
                  <a:pos x="connsiteX2" y="connsiteY2"/>
                </a:cxn>
                <a:cxn ang="0">
                  <a:pos x="connsiteX3" y="connsiteY3"/>
                </a:cxn>
              </a:cxnLst>
              <a:rect l="l" t="t" r="r" b="b"/>
              <a:pathLst>
                <a:path w="970520" h="2345726">
                  <a:moveTo>
                    <a:pt x="0" y="1"/>
                  </a:moveTo>
                  <a:lnTo>
                    <a:pt x="970520" y="1"/>
                  </a:lnTo>
                  <a:lnTo>
                    <a:pt x="970520" y="2345727"/>
                  </a:lnTo>
                  <a:lnTo>
                    <a:pt x="0" y="2345727"/>
                  </a:lnTo>
                  <a:close/>
                </a:path>
              </a:pathLst>
            </a:custGeom>
          </p:spPr>
        </p:pic>
        <p:sp>
          <p:nvSpPr>
            <p:cNvPr id="37" name="Forme libre 30">
              <a:extLst>
                <a:ext uri="{FF2B5EF4-FFF2-40B4-BE49-F238E27FC236}">
                  <a16:creationId xmlns:a16="http://schemas.microsoft.com/office/drawing/2014/main" id="{2BE99C3C-56E9-4F58-BB6B-8C1C5C779FF3}"/>
                </a:ext>
              </a:extLst>
            </p:cNvPr>
            <p:cNvSpPr/>
            <p:nvPr/>
          </p:nvSpPr>
          <p:spPr>
            <a:xfrm>
              <a:off x="894356" y="503116"/>
              <a:ext cx="723037" cy="2069036"/>
            </a:xfrm>
            <a:custGeom>
              <a:avLst/>
              <a:gdLst>
                <a:gd name="connsiteX0" fmla="*/ 0 w 723037"/>
                <a:gd name="connsiteY0" fmla="*/ 2069037 h 2069036"/>
                <a:gd name="connsiteX1" fmla="*/ 541334 w 723037"/>
                <a:gd name="connsiteY1" fmla="*/ 2069037 h 2069036"/>
                <a:gd name="connsiteX2" fmla="*/ 541334 w 723037"/>
                <a:gd name="connsiteY2" fmla="*/ 1213913 h 2069036"/>
                <a:gd name="connsiteX3" fmla="*/ 723037 w 723037"/>
                <a:gd name="connsiteY3" fmla="*/ 1034519 h 2069036"/>
                <a:gd name="connsiteX4" fmla="*/ 541334 w 723037"/>
                <a:gd name="connsiteY4" fmla="*/ 855124 h 2069036"/>
                <a:gd name="connsiteX5" fmla="*/ 541334 w 723037"/>
                <a:gd name="connsiteY5" fmla="*/ 0 h 2069036"/>
                <a:gd name="connsiteX6" fmla="*/ 0 w 723037"/>
                <a:gd name="connsiteY6" fmla="*/ 0 h 2069036"/>
                <a:gd name="connsiteX7" fmla="*/ 0 w 723037"/>
                <a:gd name="connsiteY7" fmla="*/ 2069037 h 20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3037" h="2069036">
                  <a:moveTo>
                    <a:pt x="0" y="2069037"/>
                  </a:moveTo>
                  <a:lnTo>
                    <a:pt x="541334" y="2069037"/>
                  </a:lnTo>
                  <a:lnTo>
                    <a:pt x="541334" y="1213913"/>
                  </a:lnTo>
                  <a:lnTo>
                    <a:pt x="723037" y="1034519"/>
                  </a:lnTo>
                  <a:lnTo>
                    <a:pt x="541334" y="855124"/>
                  </a:lnTo>
                  <a:lnTo>
                    <a:pt x="541334" y="0"/>
                  </a:lnTo>
                  <a:lnTo>
                    <a:pt x="0" y="0"/>
                  </a:lnTo>
                  <a:lnTo>
                    <a:pt x="0" y="2069037"/>
                  </a:lnTo>
                  <a:close/>
                </a:path>
              </a:pathLst>
            </a:custGeom>
            <a:solidFill>
              <a:srgbClr val="A5C41C"/>
            </a:solidFill>
            <a:ln w="26723" cap="flat">
              <a:noFill/>
              <a:prstDash val="solid"/>
              <a:miter/>
            </a:ln>
          </p:spPr>
          <p:txBody>
            <a:bodyPr rtlCol="0" anchor="ctr"/>
            <a:lstStyle/>
            <a:p>
              <a:endParaRPr lang="fr-FR" dirty="0"/>
            </a:p>
          </p:txBody>
        </p:sp>
      </p:grpSp>
      <p:grpSp>
        <p:nvGrpSpPr>
          <p:cNvPr id="38" name="Graphique 5">
            <a:extLst>
              <a:ext uri="{FF2B5EF4-FFF2-40B4-BE49-F238E27FC236}">
                <a16:creationId xmlns:a16="http://schemas.microsoft.com/office/drawing/2014/main" id="{5E88455A-ADBD-405B-B8AC-D7D6E9D0172D}"/>
              </a:ext>
            </a:extLst>
          </p:cNvPr>
          <p:cNvGrpSpPr/>
          <p:nvPr/>
        </p:nvGrpSpPr>
        <p:grpSpPr>
          <a:xfrm>
            <a:off x="806266" y="1042455"/>
            <a:ext cx="842655" cy="1316029"/>
            <a:chOff x="796496" y="375967"/>
            <a:chExt cx="970520" cy="2366828"/>
          </a:xfrm>
        </p:grpSpPr>
        <p:sp>
          <p:nvSpPr>
            <p:cNvPr id="39" name="Forme libre 9">
              <a:extLst>
                <a:ext uri="{FF2B5EF4-FFF2-40B4-BE49-F238E27FC236}">
                  <a16:creationId xmlns:a16="http://schemas.microsoft.com/office/drawing/2014/main" id="{CB1CB6A6-9A45-4831-AE32-9937A3E110AA}"/>
                </a:ext>
              </a:extLst>
            </p:cNvPr>
            <p:cNvSpPr/>
            <p:nvPr/>
          </p:nvSpPr>
          <p:spPr>
            <a:xfrm>
              <a:off x="894356" y="375967"/>
              <a:ext cx="204617" cy="127149"/>
            </a:xfrm>
            <a:custGeom>
              <a:avLst/>
              <a:gdLst>
                <a:gd name="connsiteX0" fmla="*/ 0 w 204617"/>
                <a:gd name="connsiteY0" fmla="*/ 127149 h 127149"/>
                <a:gd name="connsiteX1" fmla="*/ 204618 w 204617"/>
                <a:gd name="connsiteY1" fmla="*/ 0 h 127149"/>
                <a:gd name="connsiteX2" fmla="*/ 204618 w 204617"/>
                <a:gd name="connsiteY2" fmla="*/ 127149 h 127149"/>
                <a:gd name="connsiteX3" fmla="*/ 0 w 204617"/>
                <a:gd name="connsiteY3" fmla="*/ 127149 h 127149"/>
              </a:gdLst>
              <a:ahLst/>
              <a:cxnLst>
                <a:cxn ang="0">
                  <a:pos x="connsiteX0" y="connsiteY0"/>
                </a:cxn>
                <a:cxn ang="0">
                  <a:pos x="connsiteX1" y="connsiteY1"/>
                </a:cxn>
                <a:cxn ang="0">
                  <a:pos x="connsiteX2" y="connsiteY2"/>
                </a:cxn>
                <a:cxn ang="0">
                  <a:pos x="connsiteX3" y="connsiteY3"/>
                </a:cxn>
              </a:cxnLst>
              <a:rect l="l" t="t" r="r" b="b"/>
              <a:pathLst>
                <a:path w="204617" h="127149">
                  <a:moveTo>
                    <a:pt x="0" y="127149"/>
                  </a:moveTo>
                  <a:lnTo>
                    <a:pt x="204618" y="0"/>
                  </a:lnTo>
                  <a:lnTo>
                    <a:pt x="204618" y="127149"/>
                  </a:lnTo>
                  <a:lnTo>
                    <a:pt x="0" y="127149"/>
                  </a:lnTo>
                  <a:close/>
                </a:path>
              </a:pathLst>
            </a:custGeom>
            <a:solidFill>
              <a:srgbClr val="216B8C"/>
            </a:solidFill>
            <a:ln w="26723" cap="flat">
              <a:noFill/>
              <a:prstDash val="solid"/>
              <a:miter/>
            </a:ln>
          </p:spPr>
          <p:txBody>
            <a:bodyPr rtlCol="0" anchor="ctr"/>
            <a:lstStyle/>
            <a:p>
              <a:endParaRPr lang="fr-FR"/>
            </a:p>
          </p:txBody>
        </p:sp>
        <p:sp>
          <p:nvSpPr>
            <p:cNvPr id="40" name="Forme libre 10">
              <a:extLst>
                <a:ext uri="{FF2B5EF4-FFF2-40B4-BE49-F238E27FC236}">
                  <a16:creationId xmlns:a16="http://schemas.microsoft.com/office/drawing/2014/main" id="{3E1B9D36-C731-487E-8A6F-B401DBAA89B1}"/>
                </a:ext>
              </a:extLst>
            </p:cNvPr>
            <p:cNvSpPr/>
            <p:nvPr/>
          </p:nvSpPr>
          <p:spPr>
            <a:xfrm>
              <a:off x="894356" y="2572152"/>
              <a:ext cx="204617" cy="127149"/>
            </a:xfrm>
            <a:custGeom>
              <a:avLst/>
              <a:gdLst>
                <a:gd name="connsiteX0" fmla="*/ 0 w 204617"/>
                <a:gd name="connsiteY0" fmla="*/ 0 h 127149"/>
                <a:gd name="connsiteX1" fmla="*/ 204618 w 204617"/>
                <a:gd name="connsiteY1" fmla="*/ 127149 h 127149"/>
                <a:gd name="connsiteX2" fmla="*/ 204618 w 204617"/>
                <a:gd name="connsiteY2" fmla="*/ 0 h 127149"/>
                <a:gd name="connsiteX3" fmla="*/ 0 w 204617"/>
                <a:gd name="connsiteY3" fmla="*/ 0 h 127149"/>
              </a:gdLst>
              <a:ahLst/>
              <a:cxnLst>
                <a:cxn ang="0">
                  <a:pos x="connsiteX0" y="connsiteY0"/>
                </a:cxn>
                <a:cxn ang="0">
                  <a:pos x="connsiteX1" y="connsiteY1"/>
                </a:cxn>
                <a:cxn ang="0">
                  <a:pos x="connsiteX2" y="connsiteY2"/>
                </a:cxn>
                <a:cxn ang="0">
                  <a:pos x="connsiteX3" y="connsiteY3"/>
                </a:cxn>
              </a:cxnLst>
              <a:rect l="l" t="t" r="r" b="b"/>
              <a:pathLst>
                <a:path w="204617" h="127149">
                  <a:moveTo>
                    <a:pt x="0" y="0"/>
                  </a:moveTo>
                  <a:lnTo>
                    <a:pt x="204618" y="127149"/>
                  </a:lnTo>
                  <a:lnTo>
                    <a:pt x="204618" y="0"/>
                  </a:lnTo>
                  <a:lnTo>
                    <a:pt x="0" y="0"/>
                  </a:lnTo>
                  <a:close/>
                </a:path>
              </a:pathLst>
            </a:custGeom>
            <a:solidFill>
              <a:srgbClr val="216B8C"/>
            </a:solidFill>
            <a:ln w="26723" cap="flat">
              <a:noFill/>
              <a:prstDash val="solid"/>
              <a:miter/>
            </a:ln>
          </p:spPr>
          <p:txBody>
            <a:bodyPr rtlCol="0" anchor="ctr"/>
            <a:lstStyle/>
            <a:p>
              <a:endParaRPr lang="fr-FR"/>
            </a:p>
          </p:txBody>
        </p:sp>
        <p:pic>
          <p:nvPicPr>
            <p:cNvPr id="41" name="Image 40">
              <a:extLst>
                <a:ext uri="{FF2B5EF4-FFF2-40B4-BE49-F238E27FC236}">
                  <a16:creationId xmlns:a16="http://schemas.microsoft.com/office/drawing/2014/main" id="{C4D01C7F-A236-4A3C-B069-F4995256D822}"/>
                </a:ext>
              </a:extLst>
            </p:cNvPr>
            <p:cNvPicPr>
              <a:picLocks noChangeAspect="1"/>
            </p:cNvPicPr>
            <p:nvPr/>
          </p:nvPicPr>
          <p:blipFill>
            <a:blip r:embed="rId3"/>
            <a:stretch>
              <a:fillRect/>
            </a:stretch>
          </p:blipFill>
          <p:spPr>
            <a:xfrm>
              <a:off x="796496" y="397069"/>
              <a:ext cx="970520" cy="2345726"/>
            </a:xfrm>
            <a:custGeom>
              <a:avLst/>
              <a:gdLst>
                <a:gd name="connsiteX0" fmla="*/ 0 w 970520"/>
                <a:gd name="connsiteY0" fmla="*/ 1 h 2345726"/>
                <a:gd name="connsiteX1" fmla="*/ 970520 w 970520"/>
                <a:gd name="connsiteY1" fmla="*/ 1 h 2345726"/>
                <a:gd name="connsiteX2" fmla="*/ 970520 w 970520"/>
                <a:gd name="connsiteY2" fmla="*/ 2345727 h 2345726"/>
                <a:gd name="connsiteX3" fmla="*/ 0 w 970520"/>
                <a:gd name="connsiteY3" fmla="*/ 2345727 h 2345726"/>
              </a:gdLst>
              <a:ahLst/>
              <a:cxnLst>
                <a:cxn ang="0">
                  <a:pos x="connsiteX0" y="connsiteY0"/>
                </a:cxn>
                <a:cxn ang="0">
                  <a:pos x="connsiteX1" y="connsiteY1"/>
                </a:cxn>
                <a:cxn ang="0">
                  <a:pos x="connsiteX2" y="connsiteY2"/>
                </a:cxn>
                <a:cxn ang="0">
                  <a:pos x="connsiteX3" y="connsiteY3"/>
                </a:cxn>
              </a:cxnLst>
              <a:rect l="l" t="t" r="r" b="b"/>
              <a:pathLst>
                <a:path w="970520" h="2345726">
                  <a:moveTo>
                    <a:pt x="0" y="1"/>
                  </a:moveTo>
                  <a:lnTo>
                    <a:pt x="970520" y="1"/>
                  </a:lnTo>
                  <a:lnTo>
                    <a:pt x="970520" y="2345727"/>
                  </a:lnTo>
                  <a:lnTo>
                    <a:pt x="0" y="2345727"/>
                  </a:lnTo>
                  <a:close/>
                </a:path>
              </a:pathLst>
            </a:custGeom>
          </p:spPr>
        </p:pic>
        <p:sp>
          <p:nvSpPr>
            <p:cNvPr id="42" name="Forme libre 12">
              <a:extLst>
                <a:ext uri="{FF2B5EF4-FFF2-40B4-BE49-F238E27FC236}">
                  <a16:creationId xmlns:a16="http://schemas.microsoft.com/office/drawing/2014/main" id="{6385E814-C35D-4162-A5CA-FF96C717E503}"/>
                </a:ext>
              </a:extLst>
            </p:cNvPr>
            <p:cNvSpPr/>
            <p:nvPr/>
          </p:nvSpPr>
          <p:spPr>
            <a:xfrm>
              <a:off x="894356" y="503116"/>
              <a:ext cx="723037" cy="2069036"/>
            </a:xfrm>
            <a:custGeom>
              <a:avLst/>
              <a:gdLst>
                <a:gd name="connsiteX0" fmla="*/ 0 w 723037"/>
                <a:gd name="connsiteY0" fmla="*/ 2069037 h 2069036"/>
                <a:gd name="connsiteX1" fmla="*/ 541334 w 723037"/>
                <a:gd name="connsiteY1" fmla="*/ 2069037 h 2069036"/>
                <a:gd name="connsiteX2" fmla="*/ 541334 w 723037"/>
                <a:gd name="connsiteY2" fmla="*/ 1213913 h 2069036"/>
                <a:gd name="connsiteX3" fmla="*/ 723037 w 723037"/>
                <a:gd name="connsiteY3" fmla="*/ 1034519 h 2069036"/>
                <a:gd name="connsiteX4" fmla="*/ 541334 w 723037"/>
                <a:gd name="connsiteY4" fmla="*/ 855124 h 2069036"/>
                <a:gd name="connsiteX5" fmla="*/ 541334 w 723037"/>
                <a:gd name="connsiteY5" fmla="*/ 0 h 2069036"/>
                <a:gd name="connsiteX6" fmla="*/ 0 w 723037"/>
                <a:gd name="connsiteY6" fmla="*/ 0 h 2069036"/>
                <a:gd name="connsiteX7" fmla="*/ 0 w 723037"/>
                <a:gd name="connsiteY7" fmla="*/ 2069037 h 20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3037" h="2069036">
                  <a:moveTo>
                    <a:pt x="0" y="2069037"/>
                  </a:moveTo>
                  <a:lnTo>
                    <a:pt x="541334" y="2069037"/>
                  </a:lnTo>
                  <a:lnTo>
                    <a:pt x="541334" y="1213913"/>
                  </a:lnTo>
                  <a:lnTo>
                    <a:pt x="723037" y="1034519"/>
                  </a:lnTo>
                  <a:lnTo>
                    <a:pt x="541334" y="855124"/>
                  </a:lnTo>
                  <a:lnTo>
                    <a:pt x="541334" y="0"/>
                  </a:lnTo>
                  <a:lnTo>
                    <a:pt x="0" y="0"/>
                  </a:lnTo>
                  <a:lnTo>
                    <a:pt x="0" y="2069037"/>
                  </a:lnTo>
                  <a:close/>
                </a:path>
              </a:pathLst>
            </a:custGeom>
            <a:solidFill>
              <a:srgbClr val="478FC8"/>
            </a:solidFill>
            <a:ln w="26723" cap="flat">
              <a:noFill/>
              <a:prstDash val="solid"/>
              <a:miter/>
            </a:ln>
          </p:spPr>
          <p:txBody>
            <a:bodyPr rtlCol="0" anchor="ctr"/>
            <a:lstStyle/>
            <a:p>
              <a:endParaRPr lang="fr-FR" dirty="0"/>
            </a:p>
          </p:txBody>
        </p:sp>
      </p:grpSp>
      <p:sp>
        <p:nvSpPr>
          <p:cNvPr id="43" name="ZoneTexte 42">
            <a:extLst>
              <a:ext uri="{FF2B5EF4-FFF2-40B4-BE49-F238E27FC236}">
                <a16:creationId xmlns:a16="http://schemas.microsoft.com/office/drawing/2014/main" id="{E8DC608C-9145-494F-89D3-47D636E1EA65}"/>
              </a:ext>
            </a:extLst>
          </p:cNvPr>
          <p:cNvSpPr txBox="1"/>
          <p:nvPr/>
        </p:nvSpPr>
        <p:spPr>
          <a:xfrm rot="16200000">
            <a:off x="146612" y="1572194"/>
            <a:ext cx="2020462" cy="246221"/>
          </a:xfrm>
          <a:prstGeom prst="rect">
            <a:avLst/>
          </a:prstGeom>
          <a:noFill/>
        </p:spPr>
        <p:txBody>
          <a:bodyPr wrap="square" rtlCol="0">
            <a:spAutoFit/>
          </a:bodyPr>
          <a:lstStyle/>
          <a:p>
            <a:pPr algn="ctr"/>
            <a:r>
              <a:rPr lang="fr-FR" sz="1000" dirty="0">
                <a:solidFill>
                  <a:schemeClr val="bg1"/>
                </a:solidFill>
                <a:effectLst>
                  <a:outerShdw blurRad="38100" dist="38100" dir="2700000" algn="tl">
                    <a:srgbClr val="000000">
                      <a:alpha val="43137"/>
                    </a:srgbClr>
                  </a:outerShdw>
                </a:effectLst>
              </a:rPr>
              <a:t>TECH &amp; SERVICES</a:t>
            </a:r>
          </a:p>
        </p:txBody>
      </p:sp>
      <p:sp>
        <p:nvSpPr>
          <p:cNvPr id="44" name="ZoneTexte 43">
            <a:extLst>
              <a:ext uri="{FF2B5EF4-FFF2-40B4-BE49-F238E27FC236}">
                <a16:creationId xmlns:a16="http://schemas.microsoft.com/office/drawing/2014/main" id="{EEAF1BF0-D21D-455D-9EAF-62E16E36B877}"/>
              </a:ext>
            </a:extLst>
          </p:cNvPr>
          <p:cNvSpPr txBox="1"/>
          <p:nvPr/>
        </p:nvSpPr>
        <p:spPr>
          <a:xfrm rot="16200000">
            <a:off x="137858" y="2733362"/>
            <a:ext cx="2020462" cy="246221"/>
          </a:xfrm>
          <a:prstGeom prst="rect">
            <a:avLst/>
          </a:prstGeom>
          <a:noFill/>
        </p:spPr>
        <p:txBody>
          <a:bodyPr wrap="square" rtlCol="0">
            <a:spAutoFit/>
          </a:bodyPr>
          <a:lstStyle/>
          <a:p>
            <a:pPr algn="ctr"/>
            <a:r>
              <a:rPr lang="fr-FR" sz="1000" dirty="0">
                <a:solidFill>
                  <a:schemeClr val="bg1"/>
                </a:solidFill>
                <a:effectLst>
                  <a:outerShdw blurRad="38100" dist="38100" dir="2700000" algn="tl">
                    <a:srgbClr val="000000">
                      <a:alpha val="43137"/>
                    </a:srgbClr>
                  </a:outerShdw>
                </a:effectLst>
              </a:rPr>
              <a:t>AGRI &amp; AGRO</a:t>
            </a:r>
          </a:p>
        </p:txBody>
      </p:sp>
      <p:sp>
        <p:nvSpPr>
          <p:cNvPr id="46" name="ZoneTexte 45">
            <a:extLst>
              <a:ext uri="{FF2B5EF4-FFF2-40B4-BE49-F238E27FC236}">
                <a16:creationId xmlns:a16="http://schemas.microsoft.com/office/drawing/2014/main" id="{413C071C-C914-4BBE-8B1B-535003A09AF9}"/>
              </a:ext>
            </a:extLst>
          </p:cNvPr>
          <p:cNvSpPr txBox="1"/>
          <p:nvPr/>
        </p:nvSpPr>
        <p:spPr>
          <a:xfrm rot="16200000">
            <a:off x="137857" y="5011583"/>
            <a:ext cx="2020462" cy="246221"/>
          </a:xfrm>
          <a:prstGeom prst="rect">
            <a:avLst/>
          </a:prstGeom>
          <a:noFill/>
        </p:spPr>
        <p:txBody>
          <a:bodyPr wrap="square" rtlCol="0">
            <a:spAutoFit/>
          </a:bodyPr>
          <a:lstStyle/>
          <a:p>
            <a:pPr algn="ctr"/>
            <a:r>
              <a:rPr lang="fr-FR" sz="1000" dirty="0">
                <a:solidFill>
                  <a:schemeClr val="bg1"/>
                </a:solidFill>
                <a:effectLst>
                  <a:outerShdw blurRad="38100" dist="38100" dir="2700000" algn="tl">
                    <a:srgbClr val="000000">
                      <a:alpha val="43137"/>
                    </a:srgbClr>
                  </a:outerShdw>
                </a:effectLst>
              </a:rPr>
              <a:t>CLEANTECH</a:t>
            </a:r>
          </a:p>
        </p:txBody>
      </p:sp>
      <p:grpSp>
        <p:nvGrpSpPr>
          <p:cNvPr id="47" name="Graphique 5">
            <a:extLst>
              <a:ext uri="{FF2B5EF4-FFF2-40B4-BE49-F238E27FC236}">
                <a16:creationId xmlns:a16="http://schemas.microsoft.com/office/drawing/2014/main" id="{307C1053-EAFB-4EB2-B79F-637DCC7DCDA7}"/>
              </a:ext>
            </a:extLst>
          </p:cNvPr>
          <p:cNvGrpSpPr/>
          <p:nvPr/>
        </p:nvGrpSpPr>
        <p:grpSpPr>
          <a:xfrm>
            <a:off x="806266" y="-98490"/>
            <a:ext cx="842655" cy="1343681"/>
            <a:chOff x="796496" y="375967"/>
            <a:chExt cx="970520" cy="2371908"/>
          </a:xfrm>
        </p:grpSpPr>
        <p:sp>
          <p:nvSpPr>
            <p:cNvPr id="48" name="Forme libre 7">
              <a:extLst>
                <a:ext uri="{FF2B5EF4-FFF2-40B4-BE49-F238E27FC236}">
                  <a16:creationId xmlns:a16="http://schemas.microsoft.com/office/drawing/2014/main" id="{C4D3A99F-BCB9-4067-A470-24AE3AEEA1A2}"/>
                </a:ext>
              </a:extLst>
            </p:cNvPr>
            <p:cNvSpPr/>
            <p:nvPr/>
          </p:nvSpPr>
          <p:spPr>
            <a:xfrm>
              <a:off x="894356" y="375967"/>
              <a:ext cx="204617" cy="127149"/>
            </a:xfrm>
            <a:custGeom>
              <a:avLst/>
              <a:gdLst>
                <a:gd name="connsiteX0" fmla="*/ 0 w 204617"/>
                <a:gd name="connsiteY0" fmla="*/ 127149 h 127149"/>
                <a:gd name="connsiteX1" fmla="*/ 204618 w 204617"/>
                <a:gd name="connsiteY1" fmla="*/ 0 h 127149"/>
                <a:gd name="connsiteX2" fmla="*/ 204618 w 204617"/>
                <a:gd name="connsiteY2" fmla="*/ 127149 h 127149"/>
                <a:gd name="connsiteX3" fmla="*/ 0 w 204617"/>
                <a:gd name="connsiteY3" fmla="*/ 127149 h 127149"/>
              </a:gdLst>
              <a:ahLst/>
              <a:cxnLst>
                <a:cxn ang="0">
                  <a:pos x="connsiteX0" y="connsiteY0"/>
                </a:cxn>
                <a:cxn ang="0">
                  <a:pos x="connsiteX1" y="connsiteY1"/>
                </a:cxn>
                <a:cxn ang="0">
                  <a:pos x="connsiteX2" y="connsiteY2"/>
                </a:cxn>
                <a:cxn ang="0">
                  <a:pos x="connsiteX3" y="connsiteY3"/>
                </a:cxn>
              </a:cxnLst>
              <a:rect l="l" t="t" r="r" b="b"/>
              <a:pathLst>
                <a:path w="204617" h="127149">
                  <a:moveTo>
                    <a:pt x="0" y="127149"/>
                  </a:moveTo>
                  <a:lnTo>
                    <a:pt x="204618" y="0"/>
                  </a:lnTo>
                  <a:lnTo>
                    <a:pt x="204618" y="127149"/>
                  </a:lnTo>
                  <a:lnTo>
                    <a:pt x="0" y="127149"/>
                  </a:lnTo>
                  <a:close/>
                </a:path>
              </a:pathLst>
            </a:custGeom>
            <a:solidFill>
              <a:srgbClr val="1C3948"/>
            </a:solidFill>
            <a:ln w="26723" cap="flat">
              <a:noFill/>
              <a:prstDash val="solid"/>
              <a:miter/>
            </a:ln>
          </p:spPr>
          <p:txBody>
            <a:bodyPr rtlCol="0" anchor="ctr"/>
            <a:lstStyle/>
            <a:p>
              <a:endParaRPr lang="fr-FR"/>
            </a:p>
          </p:txBody>
        </p:sp>
        <p:sp>
          <p:nvSpPr>
            <p:cNvPr id="49" name="Forme libre 9">
              <a:extLst>
                <a:ext uri="{FF2B5EF4-FFF2-40B4-BE49-F238E27FC236}">
                  <a16:creationId xmlns:a16="http://schemas.microsoft.com/office/drawing/2014/main" id="{A38BFF3D-C157-4F64-914A-0DC61B652EA1}"/>
                </a:ext>
              </a:extLst>
            </p:cNvPr>
            <p:cNvSpPr/>
            <p:nvPr/>
          </p:nvSpPr>
          <p:spPr>
            <a:xfrm>
              <a:off x="894356" y="2572152"/>
              <a:ext cx="204617" cy="127149"/>
            </a:xfrm>
            <a:custGeom>
              <a:avLst/>
              <a:gdLst>
                <a:gd name="connsiteX0" fmla="*/ 0 w 204617"/>
                <a:gd name="connsiteY0" fmla="*/ 0 h 127149"/>
                <a:gd name="connsiteX1" fmla="*/ 204618 w 204617"/>
                <a:gd name="connsiteY1" fmla="*/ 127149 h 127149"/>
                <a:gd name="connsiteX2" fmla="*/ 204618 w 204617"/>
                <a:gd name="connsiteY2" fmla="*/ 0 h 127149"/>
                <a:gd name="connsiteX3" fmla="*/ 0 w 204617"/>
                <a:gd name="connsiteY3" fmla="*/ 0 h 127149"/>
              </a:gdLst>
              <a:ahLst/>
              <a:cxnLst>
                <a:cxn ang="0">
                  <a:pos x="connsiteX0" y="connsiteY0"/>
                </a:cxn>
                <a:cxn ang="0">
                  <a:pos x="connsiteX1" y="connsiteY1"/>
                </a:cxn>
                <a:cxn ang="0">
                  <a:pos x="connsiteX2" y="connsiteY2"/>
                </a:cxn>
                <a:cxn ang="0">
                  <a:pos x="connsiteX3" y="connsiteY3"/>
                </a:cxn>
              </a:cxnLst>
              <a:rect l="l" t="t" r="r" b="b"/>
              <a:pathLst>
                <a:path w="204617" h="127149">
                  <a:moveTo>
                    <a:pt x="0" y="0"/>
                  </a:moveTo>
                  <a:lnTo>
                    <a:pt x="204618" y="127149"/>
                  </a:lnTo>
                  <a:lnTo>
                    <a:pt x="204618" y="0"/>
                  </a:lnTo>
                  <a:lnTo>
                    <a:pt x="0" y="0"/>
                  </a:lnTo>
                  <a:close/>
                </a:path>
              </a:pathLst>
            </a:custGeom>
            <a:solidFill>
              <a:srgbClr val="1C3948"/>
            </a:solidFill>
            <a:ln w="26723" cap="flat">
              <a:noFill/>
              <a:prstDash val="solid"/>
              <a:miter/>
            </a:ln>
          </p:spPr>
          <p:txBody>
            <a:bodyPr rtlCol="0" anchor="ctr"/>
            <a:lstStyle/>
            <a:p>
              <a:endParaRPr lang="fr-FR"/>
            </a:p>
          </p:txBody>
        </p:sp>
        <p:pic>
          <p:nvPicPr>
            <p:cNvPr id="50" name="Image 49">
              <a:extLst>
                <a:ext uri="{FF2B5EF4-FFF2-40B4-BE49-F238E27FC236}">
                  <a16:creationId xmlns:a16="http://schemas.microsoft.com/office/drawing/2014/main" id="{74A8EDB9-AAD9-48D5-BD06-B26703287E94}"/>
                </a:ext>
              </a:extLst>
            </p:cNvPr>
            <p:cNvPicPr>
              <a:picLocks noChangeAspect="1"/>
            </p:cNvPicPr>
            <p:nvPr/>
          </p:nvPicPr>
          <p:blipFill>
            <a:blip r:embed="rId3">
              <a:biLevel thresh="75000"/>
            </a:blip>
            <a:stretch>
              <a:fillRect/>
            </a:stretch>
          </p:blipFill>
          <p:spPr>
            <a:xfrm>
              <a:off x="796496" y="402149"/>
              <a:ext cx="970520" cy="2345726"/>
            </a:xfrm>
            <a:custGeom>
              <a:avLst/>
              <a:gdLst>
                <a:gd name="connsiteX0" fmla="*/ 0 w 970520"/>
                <a:gd name="connsiteY0" fmla="*/ 1 h 2345726"/>
                <a:gd name="connsiteX1" fmla="*/ 970520 w 970520"/>
                <a:gd name="connsiteY1" fmla="*/ 1 h 2345726"/>
                <a:gd name="connsiteX2" fmla="*/ 970520 w 970520"/>
                <a:gd name="connsiteY2" fmla="*/ 2345727 h 2345726"/>
                <a:gd name="connsiteX3" fmla="*/ 0 w 970520"/>
                <a:gd name="connsiteY3" fmla="*/ 2345727 h 2345726"/>
              </a:gdLst>
              <a:ahLst/>
              <a:cxnLst>
                <a:cxn ang="0">
                  <a:pos x="connsiteX0" y="connsiteY0"/>
                </a:cxn>
                <a:cxn ang="0">
                  <a:pos x="connsiteX1" y="connsiteY1"/>
                </a:cxn>
                <a:cxn ang="0">
                  <a:pos x="connsiteX2" y="connsiteY2"/>
                </a:cxn>
                <a:cxn ang="0">
                  <a:pos x="connsiteX3" y="connsiteY3"/>
                </a:cxn>
              </a:cxnLst>
              <a:rect l="l" t="t" r="r" b="b"/>
              <a:pathLst>
                <a:path w="970520" h="2345726">
                  <a:moveTo>
                    <a:pt x="0" y="1"/>
                  </a:moveTo>
                  <a:lnTo>
                    <a:pt x="970520" y="1"/>
                  </a:lnTo>
                  <a:lnTo>
                    <a:pt x="970520" y="2345727"/>
                  </a:lnTo>
                  <a:lnTo>
                    <a:pt x="0" y="2345727"/>
                  </a:lnTo>
                  <a:close/>
                </a:path>
              </a:pathLst>
            </a:custGeom>
          </p:spPr>
        </p:pic>
        <p:sp>
          <p:nvSpPr>
            <p:cNvPr id="51" name="Forme libre 12">
              <a:extLst>
                <a:ext uri="{FF2B5EF4-FFF2-40B4-BE49-F238E27FC236}">
                  <a16:creationId xmlns:a16="http://schemas.microsoft.com/office/drawing/2014/main" id="{46913A7D-22A6-41AC-9994-52F00488DC77}"/>
                </a:ext>
              </a:extLst>
            </p:cNvPr>
            <p:cNvSpPr/>
            <p:nvPr/>
          </p:nvSpPr>
          <p:spPr>
            <a:xfrm>
              <a:off x="894356" y="503116"/>
              <a:ext cx="723037" cy="2069036"/>
            </a:xfrm>
            <a:custGeom>
              <a:avLst/>
              <a:gdLst>
                <a:gd name="connsiteX0" fmla="*/ 0 w 723037"/>
                <a:gd name="connsiteY0" fmla="*/ 2069037 h 2069036"/>
                <a:gd name="connsiteX1" fmla="*/ 541334 w 723037"/>
                <a:gd name="connsiteY1" fmla="*/ 2069037 h 2069036"/>
                <a:gd name="connsiteX2" fmla="*/ 541334 w 723037"/>
                <a:gd name="connsiteY2" fmla="*/ 1213913 h 2069036"/>
                <a:gd name="connsiteX3" fmla="*/ 723037 w 723037"/>
                <a:gd name="connsiteY3" fmla="*/ 1034519 h 2069036"/>
                <a:gd name="connsiteX4" fmla="*/ 541334 w 723037"/>
                <a:gd name="connsiteY4" fmla="*/ 855124 h 2069036"/>
                <a:gd name="connsiteX5" fmla="*/ 541334 w 723037"/>
                <a:gd name="connsiteY5" fmla="*/ 0 h 2069036"/>
                <a:gd name="connsiteX6" fmla="*/ 0 w 723037"/>
                <a:gd name="connsiteY6" fmla="*/ 0 h 2069036"/>
                <a:gd name="connsiteX7" fmla="*/ 0 w 723037"/>
                <a:gd name="connsiteY7" fmla="*/ 2069037 h 20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3037" h="2069036">
                  <a:moveTo>
                    <a:pt x="0" y="2069037"/>
                  </a:moveTo>
                  <a:lnTo>
                    <a:pt x="541334" y="2069037"/>
                  </a:lnTo>
                  <a:lnTo>
                    <a:pt x="541334" y="1213913"/>
                  </a:lnTo>
                  <a:lnTo>
                    <a:pt x="723037" y="1034519"/>
                  </a:lnTo>
                  <a:lnTo>
                    <a:pt x="541334" y="855124"/>
                  </a:lnTo>
                  <a:lnTo>
                    <a:pt x="541334" y="0"/>
                  </a:lnTo>
                  <a:lnTo>
                    <a:pt x="0" y="0"/>
                  </a:lnTo>
                  <a:lnTo>
                    <a:pt x="0" y="2069037"/>
                  </a:lnTo>
                  <a:close/>
                </a:path>
              </a:pathLst>
            </a:custGeom>
            <a:solidFill>
              <a:srgbClr val="424B55"/>
            </a:solidFill>
            <a:ln w="26723" cap="flat">
              <a:noFill/>
              <a:prstDash val="solid"/>
              <a:miter/>
            </a:ln>
          </p:spPr>
          <p:txBody>
            <a:bodyPr rtlCol="0" anchor="ctr"/>
            <a:lstStyle/>
            <a:p>
              <a:endParaRPr lang="fr-FR" dirty="0"/>
            </a:p>
          </p:txBody>
        </p:sp>
      </p:grpSp>
      <p:sp>
        <p:nvSpPr>
          <p:cNvPr id="52" name="ZoneTexte 51">
            <a:extLst>
              <a:ext uri="{FF2B5EF4-FFF2-40B4-BE49-F238E27FC236}">
                <a16:creationId xmlns:a16="http://schemas.microsoft.com/office/drawing/2014/main" id="{4BD5DCCB-E6BB-407A-977A-571CAAFD8E0B}"/>
              </a:ext>
            </a:extLst>
          </p:cNvPr>
          <p:cNvSpPr txBox="1"/>
          <p:nvPr/>
        </p:nvSpPr>
        <p:spPr>
          <a:xfrm rot="16200000">
            <a:off x="122342" y="329851"/>
            <a:ext cx="2020462" cy="400110"/>
          </a:xfrm>
          <a:prstGeom prst="rect">
            <a:avLst/>
          </a:prstGeom>
          <a:noFill/>
        </p:spPr>
        <p:txBody>
          <a:bodyPr wrap="square" rtlCol="0">
            <a:spAutoFit/>
          </a:bodyPr>
          <a:lstStyle/>
          <a:p>
            <a:pPr algn="ctr"/>
            <a:r>
              <a:rPr lang="fr-FR" sz="1000" dirty="0">
                <a:solidFill>
                  <a:schemeClr val="bg1"/>
                </a:solidFill>
                <a:effectLst>
                  <a:outerShdw blurRad="38100" dist="38100" dir="2700000" algn="tl">
                    <a:srgbClr val="000000">
                      <a:alpha val="43137"/>
                    </a:srgbClr>
                  </a:outerShdw>
                </a:effectLst>
              </a:rPr>
              <a:t>INFRASTRUCTURES</a:t>
            </a:r>
          </a:p>
          <a:p>
            <a:pPr algn="ctr"/>
            <a:r>
              <a:rPr lang="fr-FR" sz="1000" dirty="0">
                <a:solidFill>
                  <a:schemeClr val="bg1"/>
                </a:solidFill>
                <a:effectLst>
                  <a:outerShdw blurRad="38100" dist="38100" dir="2700000" algn="tl">
                    <a:srgbClr val="000000">
                      <a:alpha val="43137"/>
                    </a:srgbClr>
                  </a:outerShdw>
                </a:effectLst>
              </a:rPr>
              <a:t>ET INDUSTRIE</a:t>
            </a:r>
          </a:p>
        </p:txBody>
      </p:sp>
      <p:sp>
        <p:nvSpPr>
          <p:cNvPr id="53" name="ZoneTexte 52">
            <a:extLst>
              <a:ext uri="{FF2B5EF4-FFF2-40B4-BE49-F238E27FC236}">
                <a16:creationId xmlns:a16="http://schemas.microsoft.com/office/drawing/2014/main" id="{0F84F284-7F0A-43DD-A38A-3E504B0F3AD9}"/>
              </a:ext>
            </a:extLst>
          </p:cNvPr>
          <p:cNvSpPr txBox="1"/>
          <p:nvPr/>
        </p:nvSpPr>
        <p:spPr>
          <a:xfrm rot="16200000">
            <a:off x="112143" y="6080412"/>
            <a:ext cx="2020462" cy="400110"/>
          </a:xfrm>
          <a:prstGeom prst="rect">
            <a:avLst/>
          </a:prstGeom>
          <a:noFill/>
        </p:spPr>
        <p:txBody>
          <a:bodyPr wrap="square" rtlCol="0">
            <a:spAutoFit/>
          </a:bodyPr>
          <a:lstStyle/>
          <a:p>
            <a:pPr algn="ctr"/>
            <a:r>
              <a:rPr lang="fr-FR" sz="1000" dirty="0">
                <a:solidFill>
                  <a:schemeClr val="bg1"/>
                </a:solidFill>
                <a:effectLst>
                  <a:outerShdw blurRad="38100" dist="38100" dir="2700000" algn="tl">
                    <a:srgbClr val="000000">
                      <a:alpha val="43137"/>
                    </a:srgbClr>
                  </a:outerShdw>
                </a:effectLst>
              </a:rPr>
              <a:t>MISSIONS </a:t>
            </a:r>
          </a:p>
          <a:p>
            <a:pPr algn="ctr"/>
            <a:r>
              <a:rPr lang="fr-FR" sz="1000" dirty="0">
                <a:solidFill>
                  <a:schemeClr val="bg1"/>
                </a:solidFill>
                <a:effectLst>
                  <a:outerShdw blurRad="38100" dist="38100" dir="2700000" algn="tl">
                    <a:srgbClr val="000000">
                      <a:alpha val="43137"/>
                    </a:srgbClr>
                  </a:outerShdw>
                </a:effectLst>
              </a:rPr>
              <a:t>MULTISECTORIELLES</a:t>
            </a:r>
          </a:p>
        </p:txBody>
      </p:sp>
      <p:sp>
        <p:nvSpPr>
          <p:cNvPr id="60" name="Rectangle 59">
            <a:extLst>
              <a:ext uri="{FF2B5EF4-FFF2-40B4-BE49-F238E27FC236}">
                <a16:creationId xmlns:a16="http://schemas.microsoft.com/office/drawing/2014/main" id="{A223795A-E778-4A83-96C6-314074259894}"/>
              </a:ext>
            </a:extLst>
          </p:cNvPr>
          <p:cNvSpPr/>
          <p:nvPr/>
        </p:nvSpPr>
        <p:spPr>
          <a:xfrm>
            <a:off x="1917700" y="3144330"/>
            <a:ext cx="9690100" cy="1837051"/>
          </a:xfrm>
          <a:prstGeom prst="rect">
            <a:avLst/>
          </a:prstGeom>
          <a:solidFill>
            <a:schemeClr val="bg1"/>
          </a:solidFill>
          <a:ln>
            <a:noFill/>
          </a:ln>
          <a:effectLst>
            <a:outerShdw blurRad="215900" dist="38100" dir="840000" sx="101000" sy="101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ZoneTexte 60">
            <a:extLst>
              <a:ext uri="{FF2B5EF4-FFF2-40B4-BE49-F238E27FC236}">
                <a16:creationId xmlns:a16="http://schemas.microsoft.com/office/drawing/2014/main" id="{C065BB35-DCE6-4D63-B452-0BA7E4771CEC}"/>
              </a:ext>
            </a:extLst>
          </p:cNvPr>
          <p:cNvSpPr txBox="1"/>
          <p:nvPr/>
        </p:nvSpPr>
        <p:spPr>
          <a:xfrm>
            <a:off x="2032000" y="3214126"/>
            <a:ext cx="9385300" cy="1808187"/>
          </a:xfrm>
          <a:prstGeom prst="rect">
            <a:avLst/>
          </a:prstGeom>
          <a:noFill/>
        </p:spPr>
        <p:txBody>
          <a:bodyPr wrap="square" rtlCol="0">
            <a:spAutoFit/>
          </a:bodyPr>
          <a:lstStyle/>
          <a:p>
            <a:pPr fontAlgn="t"/>
            <a:r>
              <a:rPr lang="fr-MA" sz="1600" b="1" dirty="0">
                <a:solidFill>
                  <a:srgbClr val="00447B"/>
                </a:solidFill>
              </a:rPr>
              <a:t>Rencontre Mines &amp; Carrières</a:t>
            </a:r>
          </a:p>
          <a:p>
            <a:pPr lvl="0"/>
            <a:r>
              <a:rPr lang="fr-FR" sz="1200" b="1" dirty="0">
                <a:solidFill>
                  <a:srgbClr val="ED154E"/>
                </a:solidFill>
              </a:rPr>
              <a:t>Juin 2022- A Casablanca</a:t>
            </a:r>
            <a:endParaRPr lang="fr-FR" sz="1400" dirty="0">
              <a:solidFill>
                <a:srgbClr val="424B55"/>
              </a:solidFill>
            </a:endParaRPr>
          </a:p>
          <a:p>
            <a:pPr lvl="0"/>
            <a:endParaRPr lang="fr-FR" sz="500" dirty="0">
              <a:solidFill>
                <a:srgbClr val="424B55"/>
              </a:solidFill>
            </a:endParaRPr>
          </a:p>
          <a:p>
            <a:pPr lvl="0"/>
            <a:r>
              <a:rPr lang="fr-FR" sz="1000" dirty="0"/>
              <a:t>Le Maroc est réputé pour ses exportations minières, il occupe une position notoire comme  1er exportateur et 3ème producteur mondial de phosphates. Le pays a mis en place, en 2013, une stratégie pour le secteur minier hors phosphates. </a:t>
            </a:r>
          </a:p>
          <a:p>
            <a:pPr lvl="0"/>
            <a:endParaRPr lang="fr-FR" sz="800" dirty="0"/>
          </a:p>
          <a:p>
            <a:pPr lvl="0"/>
            <a:r>
              <a:rPr lang="fr-FR" sz="1000" dirty="0"/>
              <a:t>Basée sur un diagnostic approfondi du secteur minier, soulignant ses forces et ses faiblesses ainsi que les opportunités et menaces auxquelles il est confronté, la nouvelle stratégie minière ambitionne, à l'horizon 2025, de : </a:t>
            </a:r>
          </a:p>
          <a:p>
            <a:pPr lvl="0"/>
            <a:r>
              <a:rPr lang="fr-FR" sz="1000" dirty="0"/>
              <a:t>     -    Tripler le Chiffre d'affaires du secteur à plus de 15 Milliards de Dirhams,</a:t>
            </a:r>
          </a:p>
          <a:p>
            <a:pPr lvl="0"/>
            <a:r>
              <a:rPr lang="fr-FR" sz="1000" dirty="0"/>
              <a:t>     -    Multiplier par 10 le volume d'investissement dans l'exploration et la recherche minières à près de 4 Milliards de Dirhams, etc.</a:t>
            </a:r>
            <a:endParaRPr lang="fr-FR" sz="600" dirty="0"/>
          </a:p>
          <a:p>
            <a:pPr lvl="0"/>
            <a:endParaRPr lang="fr-FR" sz="1050" dirty="0">
              <a:solidFill>
                <a:srgbClr val="424B55"/>
              </a:solidFill>
            </a:endParaRPr>
          </a:p>
        </p:txBody>
      </p:sp>
      <p:pic>
        <p:nvPicPr>
          <p:cNvPr id="62" name="Image 61">
            <a:extLst>
              <a:ext uri="{FF2B5EF4-FFF2-40B4-BE49-F238E27FC236}">
                <a16:creationId xmlns:a16="http://schemas.microsoft.com/office/drawing/2014/main" id="{E731C563-7A40-456D-A281-685E8A0F198E}"/>
              </a:ext>
            </a:extLst>
          </p:cNvPr>
          <p:cNvPicPr>
            <a:picLocks noChangeAspect="1"/>
          </p:cNvPicPr>
          <p:nvPr/>
        </p:nvPicPr>
        <p:blipFill>
          <a:blip r:embed="rId4"/>
          <a:stretch>
            <a:fillRect/>
          </a:stretch>
        </p:blipFill>
        <p:spPr>
          <a:xfrm>
            <a:off x="8289696" y="6270254"/>
            <a:ext cx="2155826" cy="400780"/>
          </a:xfrm>
          <a:prstGeom prst="rect">
            <a:avLst/>
          </a:prstGeom>
        </p:spPr>
      </p:pic>
      <p:pic>
        <p:nvPicPr>
          <p:cNvPr id="63" name="Picture 4" descr="TEAM FRANCE EXPORT en Ile-de-France : votre solution export">
            <a:extLst>
              <a:ext uri="{FF2B5EF4-FFF2-40B4-BE49-F238E27FC236}">
                <a16:creationId xmlns:a16="http://schemas.microsoft.com/office/drawing/2014/main" id="{AA108AA8-A26A-4B5A-899A-26F37AB0C9C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52698" y="6184807"/>
            <a:ext cx="820896" cy="590159"/>
          </a:xfrm>
          <a:prstGeom prst="rect">
            <a:avLst/>
          </a:prstGeom>
          <a:noFill/>
          <a:extLst>
            <a:ext uri="{909E8E84-426E-40DD-AFC4-6F175D3DCCD1}">
              <a14:hiddenFill xmlns:a14="http://schemas.microsoft.com/office/drawing/2010/main">
                <a:solidFill>
                  <a:srgbClr val="FFFFFF"/>
                </a:solidFill>
              </a14:hiddenFill>
            </a:ext>
          </a:extLst>
        </p:spPr>
      </p:pic>
      <p:sp>
        <p:nvSpPr>
          <p:cNvPr id="64" name="Rectangle 63">
            <a:extLst>
              <a:ext uri="{FF2B5EF4-FFF2-40B4-BE49-F238E27FC236}">
                <a16:creationId xmlns:a16="http://schemas.microsoft.com/office/drawing/2014/main" id="{B8ECCB99-B69A-4905-9313-E76840366791}"/>
              </a:ext>
            </a:extLst>
          </p:cNvPr>
          <p:cNvSpPr/>
          <p:nvPr/>
        </p:nvSpPr>
        <p:spPr>
          <a:xfrm>
            <a:off x="2006908" y="5130529"/>
            <a:ext cx="7811371" cy="307777"/>
          </a:xfrm>
          <a:prstGeom prst="rect">
            <a:avLst/>
          </a:prstGeom>
        </p:spPr>
        <p:txBody>
          <a:bodyPr wrap="square">
            <a:spAutoFit/>
          </a:bodyPr>
          <a:lstStyle/>
          <a:p>
            <a:pPr lvl="0"/>
            <a:r>
              <a:rPr lang="fr-FR" sz="1400" b="1" dirty="0">
                <a:solidFill>
                  <a:srgbClr val="424B55"/>
                </a:solidFill>
              </a:rPr>
              <a:t>Contact : </a:t>
            </a:r>
            <a:r>
              <a:rPr lang="fr-FR" sz="1200" dirty="0" err="1">
                <a:solidFill>
                  <a:srgbClr val="424B55"/>
                </a:solidFill>
              </a:rPr>
              <a:t>Afraâ</a:t>
            </a:r>
            <a:r>
              <a:rPr lang="fr-FR" sz="1200" dirty="0">
                <a:solidFill>
                  <a:srgbClr val="424B55"/>
                </a:solidFill>
              </a:rPr>
              <a:t> SAMID / E-mail : asamid@cfcim.org / Tél. : +212 (0)5 22 43 96 22</a:t>
            </a:r>
          </a:p>
        </p:txBody>
      </p:sp>
      <p:sp>
        <p:nvSpPr>
          <p:cNvPr id="55" name="ZoneTexte 54">
            <a:extLst>
              <a:ext uri="{FF2B5EF4-FFF2-40B4-BE49-F238E27FC236}">
                <a16:creationId xmlns:a16="http://schemas.microsoft.com/office/drawing/2014/main" id="{2A87840E-0CFF-4B08-85AB-607D414ED7EC}"/>
              </a:ext>
            </a:extLst>
          </p:cNvPr>
          <p:cNvSpPr txBox="1"/>
          <p:nvPr/>
        </p:nvSpPr>
        <p:spPr>
          <a:xfrm rot="16200000">
            <a:off x="129546" y="3771095"/>
            <a:ext cx="2020462" cy="400110"/>
          </a:xfrm>
          <a:prstGeom prst="rect">
            <a:avLst/>
          </a:prstGeom>
          <a:noFill/>
        </p:spPr>
        <p:txBody>
          <a:bodyPr wrap="square" rtlCol="0">
            <a:spAutoFit/>
          </a:bodyPr>
          <a:lstStyle/>
          <a:p>
            <a:pPr algn="ctr"/>
            <a:r>
              <a:rPr lang="fr-FR" sz="1000" dirty="0">
                <a:solidFill>
                  <a:schemeClr val="bg1"/>
                </a:solidFill>
                <a:effectLst>
                  <a:outerShdw blurRad="38100" dist="38100" dir="2700000" algn="tl">
                    <a:srgbClr val="000000">
                      <a:alpha val="43137"/>
                    </a:srgbClr>
                  </a:outerShdw>
                </a:effectLst>
              </a:rPr>
              <a:t>SANTE, BIEN ETRE, </a:t>
            </a:r>
          </a:p>
          <a:p>
            <a:pPr algn="ctr"/>
            <a:r>
              <a:rPr lang="fr-FR" sz="1000" dirty="0">
                <a:solidFill>
                  <a:schemeClr val="bg1"/>
                </a:solidFill>
                <a:effectLst>
                  <a:outerShdw blurRad="38100" dist="38100" dir="2700000" algn="tl">
                    <a:srgbClr val="000000">
                      <a:alpha val="43137"/>
                    </a:srgbClr>
                  </a:outerShdw>
                </a:effectLst>
              </a:rPr>
              <a:t>TOURISME &amp; BTP</a:t>
            </a:r>
          </a:p>
        </p:txBody>
      </p:sp>
      <p:sp>
        <p:nvSpPr>
          <p:cNvPr id="56" name="ZoneTexte 55">
            <a:extLst>
              <a:ext uri="{FF2B5EF4-FFF2-40B4-BE49-F238E27FC236}">
                <a16:creationId xmlns:a16="http://schemas.microsoft.com/office/drawing/2014/main" id="{913E11FF-1CE4-499F-9AAD-2D7250645DE4}"/>
              </a:ext>
            </a:extLst>
          </p:cNvPr>
          <p:cNvSpPr txBox="1"/>
          <p:nvPr/>
        </p:nvSpPr>
        <p:spPr>
          <a:xfrm rot="16200000">
            <a:off x="8661995" y="2415697"/>
            <a:ext cx="6765130" cy="246221"/>
          </a:xfrm>
          <a:prstGeom prst="rect">
            <a:avLst/>
          </a:prstGeom>
          <a:noFill/>
        </p:spPr>
        <p:txBody>
          <a:bodyPr wrap="square">
            <a:spAutoFit/>
          </a:bodyPr>
          <a:lstStyle/>
          <a:p>
            <a:pPr marL="899160"/>
            <a:r>
              <a:rPr lang="fr-FR" sz="1000" dirty="0">
                <a:solidFill>
                  <a:srgbClr val="002060"/>
                </a:solidFill>
              </a:rPr>
              <a:t>CFCIM/PR03/A4/PROC01/FCH05 Version 01</a:t>
            </a:r>
            <a:endParaRPr lang="fr-MA" sz="1000" dirty="0">
              <a:solidFill>
                <a:srgbClr val="002060"/>
              </a:solidFill>
            </a:endParaRPr>
          </a:p>
        </p:txBody>
      </p:sp>
    </p:spTree>
    <p:extLst>
      <p:ext uri="{BB962C8B-B14F-4D97-AF65-F5344CB8AC3E}">
        <p14:creationId xmlns:p14="http://schemas.microsoft.com/office/powerpoint/2010/main" val="8527684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8C3BD28D-4B99-42FA-9BFA-148DEB68B29A}"/>
              </a:ext>
            </a:extLst>
          </p:cNvPr>
          <p:cNvSpPr/>
          <p:nvPr/>
        </p:nvSpPr>
        <p:spPr>
          <a:xfrm>
            <a:off x="1332629" y="-49023"/>
            <a:ext cx="10859371" cy="69070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9" name="Image 18" descr="Une image contenant extérieur, rue, assis, homme&#10;&#10;Description générée automatiquement">
            <a:extLst>
              <a:ext uri="{FF2B5EF4-FFF2-40B4-BE49-F238E27FC236}">
                <a16:creationId xmlns:a16="http://schemas.microsoft.com/office/drawing/2014/main" id="{235AD846-6885-4841-9400-61805812472A}"/>
              </a:ext>
            </a:extLst>
          </p:cNvPr>
          <p:cNvPicPr>
            <a:picLocks noChangeAspect="1"/>
          </p:cNvPicPr>
          <p:nvPr/>
        </p:nvPicPr>
        <p:blipFill rotWithShape="1">
          <a:blip r:embed="rId2"/>
          <a:srcRect l="3953" r="87746"/>
          <a:stretch/>
        </p:blipFill>
        <p:spPr>
          <a:xfrm>
            <a:off x="0" y="-49023"/>
            <a:ext cx="1098973" cy="6956047"/>
          </a:xfrm>
          <a:prstGeom prst="rect">
            <a:avLst/>
          </a:prstGeom>
        </p:spPr>
      </p:pic>
      <p:grpSp>
        <p:nvGrpSpPr>
          <p:cNvPr id="49" name="Graphique 5">
            <a:extLst>
              <a:ext uri="{FF2B5EF4-FFF2-40B4-BE49-F238E27FC236}">
                <a16:creationId xmlns:a16="http://schemas.microsoft.com/office/drawing/2014/main" id="{3B159B2F-A881-4F82-9855-05080668FF13}"/>
              </a:ext>
            </a:extLst>
          </p:cNvPr>
          <p:cNvGrpSpPr/>
          <p:nvPr/>
        </p:nvGrpSpPr>
        <p:grpSpPr>
          <a:xfrm>
            <a:off x="806266" y="-98490"/>
            <a:ext cx="842655" cy="1343681"/>
            <a:chOff x="796496" y="375967"/>
            <a:chExt cx="970520" cy="2371908"/>
          </a:xfrm>
        </p:grpSpPr>
        <p:sp>
          <p:nvSpPr>
            <p:cNvPr id="50" name="Forme libre 7">
              <a:extLst>
                <a:ext uri="{FF2B5EF4-FFF2-40B4-BE49-F238E27FC236}">
                  <a16:creationId xmlns:a16="http://schemas.microsoft.com/office/drawing/2014/main" id="{537E40F7-C7B2-45C1-A808-6BB4B1D403DA}"/>
                </a:ext>
              </a:extLst>
            </p:cNvPr>
            <p:cNvSpPr/>
            <p:nvPr/>
          </p:nvSpPr>
          <p:spPr>
            <a:xfrm>
              <a:off x="894356" y="375967"/>
              <a:ext cx="204617" cy="127149"/>
            </a:xfrm>
            <a:custGeom>
              <a:avLst/>
              <a:gdLst>
                <a:gd name="connsiteX0" fmla="*/ 0 w 204617"/>
                <a:gd name="connsiteY0" fmla="*/ 127149 h 127149"/>
                <a:gd name="connsiteX1" fmla="*/ 204618 w 204617"/>
                <a:gd name="connsiteY1" fmla="*/ 0 h 127149"/>
                <a:gd name="connsiteX2" fmla="*/ 204618 w 204617"/>
                <a:gd name="connsiteY2" fmla="*/ 127149 h 127149"/>
                <a:gd name="connsiteX3" fmla="*/ 0 w 204617"/>
                <a:gd name="connsiteY3" fmla="*/ 127149 h 127149"/>
              </a:gdLst>
              <a:ahLst/>
              <a:cxnLst>
                <a:cxn ang="0">
                  <a:pos x="connsiteX0" y="connsiteY0"/>
                </a:cxn>
                <a:cxn ang="0">
                  <a:pos x="connsiteX1" y="connsiteY1"/>
                </a:cxn>
                <a:cxn ang="0">
                  <a:pos x="connsiteX2" y="connsiteY2"/>
                </a:cxn>
                <a:cxn ang="0">
                  <a:pos x="connsiteX3" y="connsiteY3"/>
                </a:cxn>
              </a:cxnLst>
              <a:rect l="l" t="t" r="r" b="b"/>
              <a:pathLst>
                <a:path w="204617" h="127149">
                  <a:moveTo>
                    <a:pt x="0" y="127149"/>
                  </a:moveTo>
                  <a:lnTo>
                    <a:pt x="204618" y="0"/>
                  </a:lnTo>
                  <a:lnTo>
                    <a:pt x="204618" y="127149"/>
                  </a:lnTo>
                  <a:lnTo>
                    <a:pt x="0" y="127149"/>
                  </a:lnTo>
                  <a:close/>
                </a:path>
              </a:pathLst>
            </a:custGeom>
            <a:solidFill>
              <a:srgbClr val="1C3948"/>
            </a:solidFill>
            <a:ln w="26723" cap="flat">
              <a:noFill/>
              <a:prstDash val="solid"/>
              <a:miter/>
            </a:ln>
          </p:spPr>
          <p:txBody>
            <a:bodyPr rtlCol="0" anchor="ctr"/>
            <a:lstStyle/>
            <a:p>
              <a:endParaRPr lang="fr-FR"/>
            </a:p>
          </p:txBody>
        </p:sp>
        <p:sp>
          <p:nvSpPr>
            <p:cNvPr id="51" name="Forme libre 9">
              <a:extLst>
                <a:ext uri="{FF2B5EF4-FFF2-40B4-BE49-F238E27FC236}">
                  <a16:creationId xmlns:a16="http://schemas.microsoft.com/office/drawing/2014/main" id="{DC0AACA8-8799-4F6C-B82F-BC12CB6A87DD}"/>
                </a:ext>
              </a:extLst>
            </p:cNvPr>
            <p:cNvSpPr/>
            <p:nvPr/>
          </p:nvSpPr>
          <p:spPr>
            <a:xfrm>
              <a:off x="894356" y="2572152"/>
              <a:ext cx="204617" cy="127149"/>
            </a:xfrm>
            <a:custGeom>
              <a:avLst/>
              <a:gdLst>
                <a:gd name="connsiteX0" fmla="*/ 0 w 204617"/>
                <a:gd name="connsiteY0" fmla="*/ 0 h 127149"/>
                <a:gd name="connsiteX1" fmla="*/ 204618 w 204617"/>
                <a:gd name="connsiteY1" fmla="*/ 127149 h 127149"/>
                <a:gd name="connsiteX2" fmla="*/ 204618 w 204617"/>
                <a:gd name="connsiteY2" fmla="*/ 0 h 127149"/>
                <a:gd name="connsiteX3" fmla="*/ 0 w 204617"/>
                <a:gd name="connsiteY3" fmla="*/ 0 h 127149"/>
              </a:gdLst>
              <a:ahLst/>
              <a:cxnLst>
                <a:cxn ang="0">
                  <a:pos x="connsiteX0" y="connsiteY0"/>
                </a:cxn>
                <a:cxn ang="0">
                  <a:pos x="connsiteX1" y="connsiteY1"/>
                </a:cxn>
                <a:cxn ang="0">
                  <a:pos x="connsiteX2" y="connsiteY2"/>
                </a:cxn>
                <a:cxn ang="0">
                  <a:pos x="connsiteX3" y="connsiteY3"/>
                </a:cxn>
              </a:cxnLst>
              <a:rect l="l" t="t" r="r" b="b"/>
              <a:pathLst>
                <a:path w="204617" h="127149">
                  <a:moveTo>
                    <a:pt x="0" y="0"/>
                  </a:moveTo>
                  <a:lnTo>
                    <a:pt x="204618" y="127149"/>
                  </a:lnTo>
                  <a:lnTo>
                    <a:pt x="204618" y="0"/>
                  </a:lnTo>
                  <a:lnTo>
                    <a:pt x="0" y="0"/>
                  </a:lnTo>
                  <a:close/>
                </a:path>
              </a:pathLst>
            </a:custGeom>
            <a:solidFill>
              <a:srgbClr val="1C3948"/>
            </a:solidFill>
            <a:ln w="26723" cap="flat">
              <a:noFill/>
              <a:prstDash val="solid"/>
              <a:miter/>
            </a:ln>
          </p:spPr>
          <p:txBody>
            <a:bodyPr rtlCol="0" anchor="ctr"/>
            <a:lstStyle/>
            <a:p>
              <a:endParaRPr lang="fr-FR"/>
            </a:p>
          </p:txBody>
        </p:sp>
        <p:pic>
          <p:nvPicPr>
            <p:cNvPr id="52" name="Image 51">
              <a:extLst>
                <a:ext uri="{FF2B5EF4-FFF2-40B4-BE49-F238E27FC236}">
                  <a16:creationId xmlns:a16="http://schemas.microsoft.com/office/drawing/2014/main" id="{335C85EC-9502-46B2-9015-DEC7A5A917E1}"/>
                </a:ext>
              </a:extLst>
            </p:cNvPr>
            <p:cNvPicPr>
              <a:picLocks noChangeAspect="1"/>
            </p:cNvPicPr>
            <p:nvPr/>
          </p:nvPicPr>
          <p:blipFill>
            <a:blip r:embed="rId3"/>
            <a:stretch>
              <a:fillRect/>
            </a:stretch>
          </p:blipFill>
          <p:spPr>
            <a:xfrm>
              <a:off x="796496" y="402149"/>
              <a:ext cx="970520" cy="2345726"/>
            </a:xfrm>
            <a:custGeom>
              <a:avLst/>
              <a:gdLst>
                <a:gd name="connsiteX0" fmla="*/ 0 w 970520"/>
                <a:gd name="connsiteY0" fmla="*/ 1 h 2345726"/>
                <a:gd name="connsiteX1" fmla="*/ 970520 w 970520"/>
                <a:gd name="connsiteY1" fmla="*/ 1 h 2345726"/>
                <a:gd name="connsiteX2" fmla="*/ 970520 w 970520"/>
                <a:gd name="connsiteY2" fmla="*/ 2345727 h 2345726"/>
                <a:gd name="connsiteX3" fmla="*/ 0 w 970520"/>
                <a:gd name="connsiteY3" fmla="*/ 2345727 h 2345726"/>
              </a:gdLst>
              <a:ahLst/>
              <a:cxnLst>
                <a:cxn ang="0">
                  <a:pos x="connsiteX0" y="connsiteY0"/>
                </a:cxn>
                <a:cxn ang="0">
                  <a:pos x="connsiteX1" y="connsiteY1"/>
                </a:cxn>
                <a:cxn ang="0">
                  <a:pos x="connsiteX2" y="connsiteY2"/>
                </a:cxn>
                <a:cxn ang="0">
                  <a:pos x="connsiteX3" y="connsiteY3"/>
                </a:cxn>
              </a:cxnLst>
              <a:rect l="l" t="t" r="r" b="b"/>
              <a:pathLst>
                <a:path w="970520" h="2345726">
                  <a:moveTo>
                    <a:pt x="0" y="1"/>
                  </a:moveTo>
                  <a:lnTo>
                    <a:pt x="970520" y="1"/>
                  </a:lnTo>
                  <a:lnTo>
                    <a:pt x="970520" y="2345727"/>
                  </a:lnTo>
                  <a:lnTo>
                    <a:pt x="0" y="2345727"/>
                  </a:lnTo>
                  <a:close/>
                </a:path>
              </a:pathLst>
            </a:custGeom>
          </p:spPr>
        </p:pic>
        <p:sp>
          <p:nvSpPr>
            <p:cNvPr id="53" name="Forme libre 12">
              <a:extLst>
                <a:ext uri="{FF2B5EF4-FFF2-40B4-BE49-F238E27FC236}">
                  <a16:creationId xmlns:a16="http://schemas.microsoft.com/office/drawing/2014/main" id="{7C67A339-769B-4F55-AEBF-0252C7AD8132}"/>
                </a:ext>
              </a:extLst>
            </p:cNvPr>
            <p:cNvSpPr/>
            <p:nvPr/>
          </p:nvSpPr>
          <p:spPr>
            <a:xfrm>
              <a:off x="894356" y="503116"/>
              <a:ext cx="723037" cy="2069036"/>
            </a:xfrm>
            <a:custGeom>
              <a:avLst/>
              <a:gdLst>
                <a:gd name="connsiteX0" fmla="*/ 0 w 723037"/>
                <a:gd name="connsiteY0" fmla="*/ 2069037 h 2069036"/>
                <a:gd name="connsiteX1" fmla="*/ 541334 w 723037"/>
                <a:gd name="connsiteY1" fmla="*/ 2069037 h 2069036"/>
                <a:gd name="connsiteX2" fmla="*/ 541334 w 723037"/>
                <a:gd name="connsiteY2" fmla="*/ 1213913 h 2069036"/>
                <a:gd name="connsiteX3" fmla="*/ 723037 w 723037"/>
                <a:gd name="connsiteY3" fmla="*/ 1034519 h 2069036"/>
                <a:gd name="connsiteX4" fmla="*/ 541334 w 723037"/>
                <a:gd name="connsiteY4" fmla="*/ 855124 h 2069036"/>
                <a:gd name="connsiteX5" fmla="*/ 541334 w 723037"/>
                <a:gd name="connsiteY5" fmla="*/ 0 h 2069036"/>
                <a:gd name="connsiteX6" fmla="*/ 0 w 723037"/>
                <a:gd name="connsiteY6" fmla="*/ 0 h 2069036"/>
                <a:gd name="connsiteX7" fmla="*/ 0 w 723037"/>
                <a:gd name="connsiteY7" fmla="*/ 2069037 h 20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3037" h="2069036">
                  <a:moveTo>
                    <a:pt x="0" y="2069037"/>
                  </a:moveTo>
                  <a:lnTo>
                    <a:pt x="541334" y="2069037"/>
                  </a:lnTo>
                  <a:lnTo>
                    <a:pt x="541334" y="1213913"/>
                  </a:lnTo>
                  <a:lnTo>
                    <a:pt x="723037" y="1034519"/>
                  </a:lnTo>
                  <a:lnTo>
                    <a:pt x="541334" y="855124"/>
                  </a:lnTo>
                  <a:lnTo>
                    <a:pt x="541334" y="0"/>
                  </a:lnTo>
                  <a:lnTo>
                    <a:pt x="0" y="0"/>
                  </a:lnTo>
                  <a:lnTo>
                    <a:pt x="0" y="2069037"/>
                  </a:lnTo>
                  <a:close/>
                </a:path>
              </a:pathLst>
            </a:custGeom>
            <a:solidFill>
              <a:srgbClr val="424B55"/>
            </a:solidFill>
            <a:ln w="26723" cap="flat">
              <a:noFill/>
              <a:prstDash val="solid"/>
              <a:miter/>
            </a:ln>
          </p:spPr>
          <p:txBody>
            <a:bodyPr rtlCol="0" anchor="ctr"/>
            <a:lstStyle/>
            <a:p>
              <a:endParaRPr lang="fr-FR" dirty="0"/>
            </a:p>
          </p:txBody>
        </p:sp>
      </p:grpSp>
      <p:sp>
        <p:nvSpPr>
          <p:cNvPr id="15" name="Rectangle 14">
            <a:extLst>
              <a:ext uri="{FF2B5EF4-FFF2-40B4-BE49-F238E27FC236}">
                <a16:creationId xmlns:a16="http://schemas.microsoft.com/office/drawing/2014/main" id="{7DA37B39-0060-074D-A087-16ED0A840501}"/>
              </a:ext>
            </a:extLst>
          </p:cNvPr>
          <p:cNvSpPr/>
          <p:nvPr/>
        </p:nvSpPr>
        <p:spPr>
          <a:xfrm>
            <a:off x="1883494" y="267032"/>
            <a:ext cx="9690100" cy="2476168"/>
          </a:xfrm>
          <a:prstGeom prst="rect">
            <a:avLst/>
          </a:prstGeom>
          <a:solidFill>
            <a:schemeClr val="bg1"/>
          </a:solidFill>
          <a:ln>
            <a:noFill/>
          </a:ln>
          <a:effectLst>
            <a:outerShdw blurRad="215900" dist="38100" dir="840000" sx="101000" sy="101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5">
            <a:extLst>
              <a:ext uri="{FF2B5EF4-FFF2-40B4-BE49-F238E27FC236}">
                <a16:creationId xmlns:a16="http://schemas.microsoft.com/office/drawing/2014/main" id="{70E01040-AB00-9246-A32E-75204370FE05}"/>
              </a:ext>
            </a:extLst>
          </p:cNvPr>
          <p:cNvSpPr txBox="1"/>
          <p:nvPr/>
        </p:nvSpPr>
        <p:spPr>
          <a:xfrm>
            <a:off x="1997794" y="371148"/>
            <a:ext cx="9385300" cy="2831544"/>
          </a:xfrm>
          <a:prstGeom prst="rect">
            <a:avLst/>
          </a:prstGeom>
          <a:noFill/>
        </p:spPr>
        <p:txBody>
          <a:bodyPr wrap="square" rtlCol="0">
            <a:spAutoFit/>
          </a:bodyPr>
          <a:lstStyle/>
          <a:p>
            <a:pPr lvl="0" algn="just"/>
            <a:r>
              <a:rPr lang="fr-FR" sz="1600" b="1" dirty="0">
                <a:solidFill>
                  <a:srgbClr val="00447B"/>
                </a:solidFill>
              </a:rPr>
              <a:t>Les solutions pour la digitalisation des services</a:t>
            </a:r>
          </a:p>
          <a:p>
            <a:pPr algn="just"/>
            <a:r>
              <a:rPr lang="fr-FR" sz="1200" b="1">
                <a:solidFill>
                  <a:srgbClr val="ED154E"/>
                </a:solidFill>
              </a:rPr>
              <a:t>– </a:t>
            </a:r>
            <a:r>
              <a:rPr lang="fr-FR" sz="1200" b="1" dirty="0">
                <a:solidFill>
                  <a:srgbClr val="ED154E"/>
                </a:solidFill>
              </a:rPr>
              <a:t>A Casablanca</a:t>
            </a:r>
          </a:p>
          <a:p>
            <a:pPr lvl="0" algn="just"/>
            <a:endParaRPr lang="fr-FR" sz="500" b="1" dirty="0">
              <a:solidFill>
                <a:srgbClr val="478FC8"/>
              </a:solidFill>
            </a:endParaRPr>
          </a:p>
          <a:p>
            <a:pPr algn="just" fontAlgn="t"/>
            <a:r>
              <a:rPr lang="fr-FR" sz="1000" u="none" strike="noStrike" dirty="0">
                <a:effectLst/>
              </a:rPr>
              <a:t>L’économie du numérique représente aujourd’hui en moyenne 5 à 6 % du PIB national d’un pays. Le Maroc, future « digitale nation », vise la dématérialisation de 50 % des démarches administratives et à connecter 20 % des PME. La priorité de l’État est celle du « Smart </a:t>
            </a:r>
            <a:r>
              <a:rPr lang="fr-FR" sz="1000" u="none" strike="noStrike" dirty="0" err="1">
                <a:effectLst/>
              </a:rPr>
              <a:t>Government</a:t>
            </a:r>
            <a:r>
              <a:rPr lang="fr-FR" sz="1000" u="none" strike="noStrike" dirty="0">
                <a:effectLst/>
              </a:rPr>
              <a:t> » </a:t>
            </a:r>
          </a:p>
          <a:p>
            <a:pPr algn="just" fontAlgn="t"/>
            <a:endParaRPr lang="fr-FR" sz="800" u="none" strike="noStrike" dirty="0">
              <a:effectLst/>
            </a:endParaRPr>
          </a:p>
          <a:p>
            <a:pPr algn="just" fontAlgn="t"/>
            <a:r>
              <a:rPr lang="fr-FR" sz="1000" u="none" strike="noStrike" dirty="0">
                <a:effectLst/>
              </a:rPr>
              <a:t>Le développement des datas centers et du cloud reste une nécessité stratégique pour le pays. L’utilisation d’un cloud national basé sur des </a:t>
            </a:r>
            <a:r>
              <a:rPr lang="fr-FR" sz="1000" dirty="0" err="1"/>
              <a:t>d</a:t>
            </a:r>
            <a:r>
              <a:rPr lang="fr-FR" sz="1000" u="none" strike="noStrike" dirty="0" err="1">
                <a:effectLst/>
              </a:rPr>
              <a:t>ata-centers</a:t>
            </a:r>
            <a:r>
              <a:rPr lang="fr-FR" sz="1000" u="none" strike="noStrike" dirty="0">
                <a:effectLst/>
              </a:rPr>
              <a:t> marocains permettrait au pays de se mettre sur la voie de la convergence numérique de son action publique.</a:t>
            </a:r>
          </a:p>
          <a:p>
            <a:pPr algn="just" fontAlgn="t"/>
            <a:endParaRPr lang="fr-FR" sz="800" u="none" strike="noStrike" dirty="0">
              <a:effectLst/>
            </a:endParaRPr>
          </a:p>
          <a:p>
            <a:pPr algn="just" fontAlgn="t"/>
            <a:r>
              <a:rPr lang="fr-FR" sz="1000" u="none" strike="noStrike" dirty="0">
                <a:effectLst/>
              </a:rPr>
              <a:t>Au niveau des entreprises privées, le digital peut améliorer les résultats de l’ordre de 20 à 30%. Si les plus grands groupes investissent depuis quelques années pour amorcer cette mue digitale, la timidité reste de mise dans les PME, a fortiori les TPE, pour prendre le virage du numérique.</a:t>
            </a:r>
          </a:p>
          <a:p>
            <a:pPr algn="just" fontAlgn="t"/>
            <a:endParaRPr lang="fr-FR" sz="800" u="none" strike="noStrike" dirty="0">
              <a:effectLst/>
            </a:endParaRPr>
          </a:p>
          <a:p>
            <a:pPr algn="just" fontAlgn="t"/>
            <a:r>
              <a:rPr lang="fr-FR" sz="1000" u="none" strike="noStrike" dirty="0">
                <a:effectLst/>
              </a:rPr>
              <a:t>Les programmes lancés concernent le e-learning, e-santé, les </a:t>
            </a:r>
            <a:r>
              <a:rPr lang="fr-FR" sz="1000" u="none" strike="noStrike" dirty="0" err="1">
                <a:effectLst/>
              </a:rPr>
              <a:t>smarts</a:t>
            </a:r>
            <a:r>
              <a:rPr lang="fr-FR" sz="1000" u="none" strike="noStrike" dirty="0">
                <a:effectLst/>
              </a:rPr>
              <a:t> </a:t>
            </a:r>
            <a:r>
              <a:rPr lang="fr-FR" sz="1000" u="none" strike="noStrike" dirty="0" err="1">
                <a:effectLst/>
              </a:rPr>
              <a:t>cities</a:t>
            </a:r>
            <a:r>
              <a:rPr lang="fr-FR" sz="1000" u="none" strike="noStrike" dirty="0">
                <a:effectLst/>
              </a:rPr>
              <a:t>, la formation des compétences pour accompagner ce développement. Pour accompagner ce vaste chantier de transformation digitale, des solutions en cybersécurité, big data, blockchain, intelligence artificielle etc. sont fortement recherchées par le Royaume.</a:t>
            </a:r>
          </a:p>
          <a:p>
            <a:pPr algn="just" fontAlgn="t"/>
            <a:endParaRPr lang="fr-FR" sz="1000" u="none" strike="noStrike" dirty="0">
              <a:effectLst/>
            </a:endParaRPr>
          </a:p>
          <a:p>
            <a:pPr algn="just" fontAlgn="t"/>
            <a:endParaRPr lang="fr-FR" sz="1000" u="none" strike="noStrike" dirty="0">
              <a:effectLst/>
            </a:endParaRPr>
          </a:p>
          <a:p>
            <a:pPr algn="just" fontAlgn="t"/>
            <a:endParaRPr lang="fr-FR" sz="1000" u="none" strike="noStrike" dirty="0">
              <a:effectLst/>
            </a:endParaRPr>
          </a:p>
          <a:p>
            <a:pPr lvl="0" algn="just"/>
            <a:endParaRPr lang="fr-FR" sz="1100" dirty="0">
              <a:solidFill>
                <a:srgbClr val="424B55"/>
              </a:solidFill>
            </a:endParaRPr>
          </a:p>
        </p:txBody>
      </p:sp>
      <p:grpSp>
        <p:nvGrpSpPr>
          <p:cNvPr id="20" name="Graphique 5">
            <a:extLst>
              <a:ext uri="{FF2B5EF4-FFF2-40B4-BE49-F238E27FC236}">
                <a16:creationId xmlns:a16="http://schemas.microsoft.com/office/drawing/2014/main" id="{1A7788CF-40D2-4C95-B4AE-39C314827D7F}"/>
              </a:ext>
            </a:extLst>
          </p:cNvPr>
          <p:cNvGrpSpPr/>
          <p:nvPr/>
        </p:nvGrpSpPr>
        <p:grpSpPr>
          <a:xfrm>
            <a:off x="808708" y="5588305"/>
            <a:ext cx="820897" cy="1334844"/>
            <a:chOff x="796496" y="345291"/>
            <a:chExt cx="970520" cy="2354010"/>
          </a:xfrm>
        </p:grpSpPr>
        <p:sp>
          <p:nvSpPr>
            <p:cNvPr id="21" name="Forme libre 27">
              <a:extLst>
                <a:ext uri="{FF2B5EF4-FFF2-40B4-BE49-F238E27FC236}">
                  <a16:creationId xmlns:a16="http://schemas.microsoft.com/office/drawing/2014/main" id="{B40B873B-DAD1-460F-B24A-5B3EA73FE9C5}"/>
                </a:ext>
              </a:extLst>
            </p:cNvPr>
            <p:cNvSpPr/>
            <p:nvPr/>
          </p:nvSpPr>
          <p:spPr>
            <a:xfrm>
              <a:off x="894356" y="375967"/>
              <a:ext cx="204617" cy="127149"/>
            </a:xfrm>
            <a:custGeom>
              <a:avLst/>
              <a:gdLst>
                <a:gd name="connsiteX0" fmla="*/ 0 w 204617"/>
                <a:gd name="connsiteY0" fmla="*/ 127149 h 127149"/>
                <a:gd name="connsiteX1" fmla="*/ 204618 w 204617"/>
                <a:gd name="connsiteY1" fmla="*/ 0 h 127149"/>
                <a:gd name="connsiteX2" fmla="*/ 204618 w 204617"/>
                <a:gd name="connsiteY2" fmla="*/ 127149 h 127149"/>
                <a:gd name="connsiteX3" fmla="*/ 0 w 204617"/>
                <a:gd name="connsiteY3" fmla="*/ 127149 h 127149"/>
              </a:gdLst>
              <a:ahLst/>
              <a:cxnLst>
                <a:cxn ang="0">
                  <a:pos x="connsiteX0" y="connsiteY0"/>
                </a:cxn>
                <a:cxn ang="0">
                  <a:pos x="connsiteX1" y="connsiteY1"/>
                </a:cxn>
                <a:cxn ang="0">
                  <a:pos x="connsiteX2" y="connsiteY2"/>
                </a:cxn>
                <a:cxn ang="0">
                  <a:pos x="connsiteX3" y="connsiteY3"/>
                </a:cxn>
              </a:cxnLst>
              <a:rect l="l" t="t" r="r" b="b"/>
              <a:pathLst>
                <a:path w="204617" h="127149">
                  <a:moveTo>
                    <a:pt x="0" y="127149"/>
                  </a:moveTo>
                  <a:lnTo>
                    <a:pt x="204618" y="0"/>
                  </a:lnTo>
                  <a:lnTo>
                    <a:pt x="204618" y="127149"/>
                  </a:lnTo>
                  <a:lnTo>
                    <a:pt x="0" y="127149"/>
                  </a:lnTo>
                  <a:close/>
                </a:path>
              </a:pathLst>
            </a:custGeom>
            <a:solidFill>
              <a:schemeClr val="bg2">
                <a:lumMod val="50000"/>
              </a:schemeClr>
            </a:solidFill>
            <a:ln w="26723" cap="flat">
              <a:noFill/>
              <a:prstDash val="solid"/>
              <a:miter/>
            </a:ln>
          </p:spPr>
          <p:txBody>
            <a:bodyPr rtlCol="0" anchor="ctr"/>
            <a:lstStyle/>
            <a:p>
              <a:endParaRPr lang="fr-FR"/>
            </a:p>
          </p:txBody>
        </p:sp>
        <p:sp>
          <p:nvSpPr>
            <p:cNvPr id="22" name="Forme libre 28">
              <a:extLst>
                <a:ext uri="{FF2B5EF4-FFF2-40B4-BE49-F238E27FC236}">
                  <a16:creationId xmlns:a16="http://schemas.microsoft.com/office/drawing/2014/main" id="{D7207B90-ED40-4CF0-93FE-F716FCA2A008}"/>
                </a:ext>
              </a:extLst>
            </p:cNvPr>
            <p:cNvSpPr/>
            <p:nvPr/>
          </p:nvSpPr>
          <p:spPr>
            <a:xfrm>
              <a:off x="894356" y="2572152"/>
              <a:ext cx="204617" cy="127149"/>
            </a:xfrm>
            <a:custGeom>
              <a:avLst/>
              <a:gdLst>
                <a:gd name="connsiteX0" fmla="*/ 0 w 204617"/>
                <a:gd name="connsiteY0" fmla="*/ 0 h 127149"/>
                <a:gd name="connsiteX1" fmla="*/ 204618 w 204617"/>
                <a:gd name="connsiteY1" fmla="*/ 127149 h 127149"/>
                <a:gd name="connsiteX2" fmla="*/ 204618 w 204617"/>
                <a:gd name="connsiteY2" fmla="*/ 0 h 127149"/>
                <a:gd name="connsiteX3" fmla="*/ 0 w 204617"/>
                <a:gd name="connsiteY3" fmla="*/ 0 h 127149"/>
              </a:gdLst>
              <a:ahLst/>
              <a:cxnLst>
                <a:cxn ang="0">
                  <a:pos x="connsiteX0" y="connsiteY0"/>
                </a:cxn>
                <a:cxn ang="0">
                  <a:pos x="connsiteX1" y="connsiteY1"/>
                </a:cxn>
                <a:cxn ang="0">
                  <a:pos x="connsiteX2" y="connsiteY2"/>
                </a:cxn>
                <a:cxn ang="0">
                  <a:pos x="connsiteX3" y="connsiteY3"/>
                </a:cxn>
              </a:cxnLst>
              <a:rect l="l" t="t" r="r" b="b"/>
              <a:pathLst>
                <a:path w="204617" h="127149">
                  <a:moveTo>
                    <a:pt x="0" y="0"/>
                  </a:moveTo>
                  <a:lnTo>
                    <a:pt x="204618" y="127149"/>
                  </a:lnTo>
                  <a:lnTo>
                    <a:pt x="204618" y="0"/>
                  </a:lnTo>
                  <a:lnTo>
                    <a:pt x="0" y="0"/>
                  </a:lnTo>
                  <a:close/>
                </a:path>
              </a:pathLst>
            </a:custGeom>
            <a:solidFill>
              <a:schemeClr val="bg2">
                <a:lumMod val="50000"/>
              </a:schemeClr>
            </a:solidFill>
            <a:ln w="26723" cap="flat">
              <a:noFill/>
              <a:prstDash val="solid"/>
              <a:miter/>
            </a:ln>
          </p:spPr>
          <p:txBody>
            <a:bodyPr rtlCol="0" anchor="ctr"/>
            <a:lstStyle/>
            <a:p>
              <a:endParaRPr lang="fr-FR"/>
            </a:p>
          </p:txBody>
        </p:sp>
        <p:pic>
          <p:nvPicPr>
            <p:cNvPr id="23" name="Image 22">
              <a:extLst>
                <a:ext uri="{FF2B5EF4-FFF2-40B4-BE49-F238E27FC236}">
                  <a16:creationId xmlns:a16="http://schemas.microsoft.com/office/drawing/2014/main" id="{A0B195D0-BDAB-44D8-ABBB-5A481EFD8CE7}"/>
                </a:ext>
              </a:extLst>
            </p:cNvPr>
            <p:cNvPicPr>
              <a:picLocks noChangeAspect="1"/>
            </p:cNvPicPr>
            <p:nvPr/>
          </p:nvPicPr>
          <p:blipFill>
            <a:blip r:embed="rId3"/>
            <a:stretch>
              <a:fillRect/>
            </a:stretch>
          </p:blipFill>
          <p:spPr>
            <a:xfrm>
              <a:off x="796496" y="345291"/>
              <a:ext cx="970520" cy="2345726"/>
            </a:xfrm>
            <a:custGeom>
              <a:avLst/>
              <a:gdLst>
                <a:gd name="connsiteX0" fmla="*/ 0 w 970520"/>
                <a:gd name="connsiteY0" fmla="*/ 1 h 2345726"/>
                <a:gd name="connsiteX1" fmla="*/ 970520 w 970520"/>
                <a:gd name="connsiteY1" fmla="*/ 1 h 2345726"/>
                <a:gd name="connsiteX2" fmla="*/ 970520 w 970520"/>
                <a:gd name="connsiteY2" fmla="*/ 2345727 h 2345726"/>
                <a:gd name="connsiteX3" fmla="*/ 0 w 970520"/>
                <a:gd name="connsiteY3" fmla="*/ 2345727 h 2345726"/>
              </a:gdLst>
              <a:ahLst/>
              <a:cxnLst>
                <a:cxn ang="0">
                  <a:pos x="connsiteX0" y="connsiteY0"/>
                </a:cxn>
                <a:cxn ang="0">
                  <a:pos x="connsiteX1" y="connsiteY1"/>
                </a:cxn>
                <a:cxn ang="0">
                  <a:pos x="connsiteX2" y="connsiteY2"/>
                </a:cxn>
                <a:cxn ang="0">
                  <a:pos x="connsiteX3" y="connsiteY3"/>
                </a:cxn>
              </a:cxnLst>
              <a:rect l="l" t="t" r="r" b="b"/>
              <a:pathLst>
                <a:path w="970520" h="2345726">
                  <a:moveTo>
                    <a:pt x="0" y="1"/>
                  </a:moveTo>
                  <a:lnTo>
                    <a:pt x="970520" y="1"/>
                  </a:lnTo>
                  <a:lnTo>
                    <a:pt x="970520" y="2345727"/>
                  </a:lnTo>
                  <a:lnTo>
                    <a:pt x="0" y="2345727"/>
                  </a:lnTo>
                  <a:close/>
                </a:path>
              </a:pathLst>
            </a:custGeom>
          </p:spPr>
        </p:pic>
        <p:sp>
          <p:nvSpPr>
            <p:cNvPr id="24" name="Forme libre 30">
              <a:extLst>
                <a:ext uri="{FF2B5EF4-FFF2-40B4-BE49-F238E27FC236}">
                  <a16:creationId xmlns:a16="http://schemas.microsoft.com/office/drawing/2014/main" id="{6BDB3B5C-34F0-4887-A069-25D0C29C5429}"/>
                </a:ext>
              </a:extLst>
            </p:cNvPr>
            <p:cNvSpPr/>
            <p:nvPr/>
          </p:nvSpPr>
          <p:spPr>
            <a:xfrm>
              <a:off x="894356" y="503116"/>
              <a:ext cx="723037" cy="2069036"/>
            </a:xfrm>
            <a:custGeom>
              <a:avLst/>
              <a:gdLst>
                <a:gd name="connsiteX0" fmla="*/ 0 w 723037"/>
                <a:gd name="connsiteY0" fmla="*/ 2069037 h 2069036"/>
                <a:gd name="connsiteX1" fmla="*/ 541334 w 723037"/>
                <a:gd name="connsiteY1" fmla="*/ 2069037 h 2069036"/>
                <a:gd name="connsiteX2" fmla="*/ 541334 w 723037"/>
                <a:gd name="connsiteY2" fmla="*/ 1213913 h 2069036"/>
                <a:gd name="connsiteX3" fmla="*/ 723037 w 723037"/>
                <a:gd name="connsiteY3" fmla="*/ 1034519 h 2069036"/>
                <a:gd name="connsiteX4" fmla="*/ 541334 w 723037"/>
                <a:gd name="connsiteY4" fmla="*/ 855124 h 2069036"/>
                <a:gd name="connsiteX5" fmla="*/ 541334 w 723037"/>
                <a:gd name="connsiteY5" fmla="*/ 0 h 2069036"/>
                <a:gd name="connsiteX6" fmla="*/ 0 w 723037"/>
                <a:gd name="connsiteY6" fmla="*/ 0 h 2069036"/>
                <a:gd name="connsiteX7" fmla="*/ 0 w 723037"/>
                <a:gd name="connsiteY7" fmla="*/ 2069037 h 20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3037" h="2069036">
                  <a:moveTo>
                    <a:pt x="0" y="2069037"/>
                  </a:moveTo>
                  <a:lnTo>
                    <a:pt x="541334" y="2069037"/>
                  </a:lnTo>
                  <a:lnTo>
                    <a:pt x="541334" y="1213913"/>
                  </a:lnTo>
                  <a:lnTo>
                    <a:pt x="723037" y="1034519"/>
                  </a:lnTo>
                  <a:lnTo>
                    <a:pt x="541334" y="855124"/>
                  </a:lnTo>
                  <a:lnTo>
                    <a:pt x="541334" y="0"/>
                  </a:lnTo>
                  <a:lnTo>
                    <a:pt x="0" y="0"/>
                  </a:lnTo>
                  <a:lnTo>
                    <a:pt x="0" y="2069037"/>
                  </a:lnTo>
                  <a:close/>
                </a:path>
              </a:pathLst>
            </a:custGeom>
            <a:solidFill>
              <a:srgbClr val="C6C7C9"/>
            </a:solidFill>
            <a:ln w="26723" cap="flat">
              <a:noFill/>
              <a:prstDash val="solid"/>
              <a:miter/>
            </a:ln>
          </p:spPr>
          <p:txBody>
            <a:bodyPr rtlCol="0" anchor="ctr"/>
            <a:lstStyle/>
            <a:p>
              <a:endParaRPr lang="fr-FR" dirty="0"/>
            </a:p>
          </p:txBody>
        </p:sp>
      </p:grpSp>
      <p:grpSp>
        <p:nvGrpSpPr>
          <p:cNvPr id="25" name="Graphique 5">
            <a:extLst>
              <a:ext uri="{FF2B5EF4-FFF2-40B4-BE49-F238E27FC236}">
                <a16:creationId xmlns:a16="http://schemas.microsoft.com/office/drawing/2014/main" id="{282879EA-E83F-4699-A69E-A208CB43B508}"/>
              </a:ext>
            </a:extLst>
          </p:cNvPr>
          <p:cNvGrpSpPr/>
          <p:nvPr/>
        </p:nvGrpSpPr>
        <p:grpSpPr>
          <a:xfrm>
            <a:off x="796626" y="4351318"/>
            <a:ext cx="858064" cy="1423473"/>
            <a:chOff x="796496" y="375967"/>
            <a:chExt cx="970520" cy="2385036"/>
          </a:xfrm>
        </p:grpSpPr>
        <p:sp>
          <p:nvSpPr>
            <p:cNvPr id="26" name="Forme libre 27">
              <a:extLst>
                <a:ext uri="{FF2B5EF4-FFF2-40B4-BE49-F238E27FC236}">
                  <a16:creationId xmlns:a16="http://schemas.microsoft.com/office/drawing/2014/main" id="{10077806-5BD8-42AA-BFB9-3CEB357800A8}"/>
                </a:ext>
              </a:extLst>
            </p:cNvPr>
            <p:cNvSpPr/>
            <p:nvPr/>
          </p:nvSpPr>
          <p:spPr>
            <a:xfrm>
              <a:off x="894356" y="375967"/>
              <a:ext cx="204617" cy="127149"/>
            </a:xfrm>
            <a:custGeom>
              <a:avLst/>
              <a:gdLst>
                <a:gd name="connsiteX0" fmla="*/ 0 w 204617"/>
                <a:gd name="connsiteY0" fmla="*/ 127149 h 127149"/>
                <a:gd name="connsiteX1" fmla="*/ 204618 w 204617"/>
                <a:gd name="connsiteY1" fmla="*/ 0 h 127149"/>
                <a:gd name="connsiteX2" fmla="*/ 204618 w 204617"/>
                <a:gd name="connsiteY2" fmla="*/ 127149 h 127149"/>
                <a:gd name="connsiteX3" fmla="*/ 0 w 204617"/>
                <a:gd name="connsiteY3" fmla="*/ 127149 h 127149"/>
              </a:gdLst>
              <a:ahLst/>
              <a:cxnLst>
                <a:cxn ang="0">
                  <a:pos x="connsiteX0" y="connsiteY0"/>
                </a:cxn>
                <a:cxn ang="0">
                  <a:pos x="connsiteX1" y="connsiteY1"/>
                </a:cxn>
                <a:cxn ang="0">
                  <a:pos x="connsiteX2" y="connsiteY2"/>
                </a:cxn>
                <a:cxn ang="0">
                  <a:pos x="connsiteX3" y="connsiteY3"/>
                </a:cxn>
              </a:cxnLst>
              <a:rect l="l" t="t" r="r" b="b"/>
              <a:pathLst>
                <a:path w="204617" h="127149">
                  <a:moveTo>
                    <a:pt x="0" y="127149"/>
                  </a:moveTo>
                  <a:lnTo>
                    <a:pt x="204618" y="0"/>
                  </a:lnTo>
                  <a:lnTo>
                    <a:pt x="204618" y="127149"/>
                  </a:lnTo>
                  <a:lnTo>
                    <a:pt x="0" y="127149"/>
                  </a:lnTo>
                  <a:close/>
                </a:path>
              </a:pathLst>
            </a:custGeom>
            <a:solidFill>
              <a:srgbClr val="87AA8A"/>
            </a:solidFill>
            <a:ln w="26723" cap="flat">
              <a:noFill/>
              <a:prstDash val="solid"/>
              <a:miter/>
            </a:ln>
          </p:spPr>
          <p:txBody>
            <a:bodyPr rtlCol="0" anchor="ctr"/>
            <a:lstStyle/>
            <a:p>
              <a:endParaRPr lang="fr-FR"/>
            </a:p>
          </p:txBody>
        </p:sp>
        <p:sp>
          <p:nvSpPr>
            <p:cNvPr id="27" name="Forme libre 28">
              <a:extLst>
                <a:ext uri="{FF2B5EF4-FFF2-40B4-BE49-F238E27FC236}">
                  <a16:creationId xmlns:a16="http://schemas.microsoft.com/office/drawing/2014/main" id="{F1925CEB-2273-47F0-A770-FB8E3351AE43}"/>
                </a:ext>
              </a:extLst>
            </p:cNvPr>
            <p:cNvSpPr/>
            <p:nvPr/>
          </p:nvSpPr>
          <p:spPr>
            <a:xfrm>
              <a:off x="894356" y="2572152"/>
              <a:ext cx="204617" cy="127149"/>
            </a:xfrm>
            <a:custGeom>
              <a:avLst/>
              <a:gdLst>
                <a:gd name="connsiteX0" fmla="*/ 0 w 204617"/>
                <a:gd name="connsiteY0" fmla="*/ 0 h 127149"/>
                <a:gd name="connsiteX1" fmla="*/ 204618 w 204617"/>
                <a:gd name="connsiteY1" fmla="*/ 127149 h 127149"/>
                <a:gd name="connsiteX2" fmla="*/ 204618 w 204617"/>
                <a:gd name="connsiteY2" fmla="*/ 0 h 127149"/>
                <a:gd name="connsiteX3" fmla="*/ 0 w 204617"/>
                <a:gd name="connsiteY3" fmla="*/ 0 h 127149"/>
              </a:gdLst>
              <a:ahLst/>
              <a:cxnLst>
                <a:cxn ang="0">
                  <a:pos x="connsiteX0" y="connsiteY0"/>
                </a:cxn>
                <a:cxn ang="0">
                  <a:pos x="connsiteX1" y="connsiteY1"/>
                </a:cxn>
                <a:cxn ang="0">
                  <a:pos x="connsiteX2" y="connsiteY2"/>
                </a:cxn>
                <a:cxn ang="0">
                  <a:pos x="connsiteX3" y="connsiteY3"/>
                </a:cxn>
              </a:cxnLst>
              <a:rect l="l" t="t" r="r" b="b"/>
              <a:pathLst>
                <a:path w="204617" h="127149">
                  <a:moveTo>
                    <a:pt x="0" y="0"/>
                  </a:moveTo>
                  <a:lnTo>
                    <a:pt x="204618" y="127149"/>
                  </a:lnTo>
                  <a:lnTo>
                    <a:pt x="204618" y="0"/>
                  </a:lnTo>
                  <a:lnTo>
                    <a:pt x="0" y="0"/>
                  </a:lnTo>
                  <a:close/>
                </a:path>
              </a:pathLst>
            </a:custGeom>
            <a:solidFill>
              <a:srgbClr val="87AA8A"/>
            </a:solidFill>
            <a:ln w="26723" cap="flat">
              <a:noFill/>
              <a:prstDash val="solid"/>
              <a:miter/>
            </a:ln>
          </p:spPr>
          <p:txBody>
            <a:bodyPr rtlCol="0" anchor="ctr"/>
            <a:lstStyle/>
            <a:p>
              <a:endParaRPr lang="fr-FR"/>
            </a:p>
          </p:txBody>
        </p:sp>
        <p:pic>
          <p:nvPicPr>
            <p:cNvPr id="28" name="Image 27">
              <a:extLst>
                <a:ext uri="{FF2B5EF4-FFF2-40B4-BE49-F238E27FC236}">
                  <a16:creationId xmlns:a16="http://schemas.microsoft.com/office/drawing/2014/main" id="{4F37782C-B01E-4A5A-9021-E0447DB1F8E6}"/>
                </a:ext>
              </a:extLst>
            </p:cNvPr>
            <p:cNvPicPr>
              <a:picLocks noChangeAspect="1"/>
            </p:cNvPicPr>
            <p:nvPr/>
          </p:nvPicPr>
          <p:blipFill>
            <a:blip r:embed="rId3"/>
            <a:stretch>
              <a:fillRect/>
            </a:stretch>
          </p:blipFill>
          <p:spPr>
            <a:xfrm>
              <a:off x="796496" y="415277"/>
              <a:ext cx="970520" cy="2345726"/>
            </a:xfrm>
            <a:custGeom>
              <a:avLst/>
              <a:gdLst>
                <a:gd name="connsiteX0" fmla="*/ 0 w 970520"/>
                <a:gd name="connsiteY0" fmla="*/ 1 h 2345726"/>
                <a:gd name="connsiteX1" fmla="*/ 970520 w 970520"/>
                <a:gd name="connsiteY1" fmla="*/ 1 h 2345726"/>
                <a:gd name="connsiteX2" fmla="*/ 970520 w 970520"/>
                <a:gd name="connsiteY2" fmla="*/ 2345727 h 2345726"/>
                <a:gd name="connsiteX3" fmla="*/ 0 w 970520"/>
                <a:gd name="connsiteY3" fmla="*/ 2345727 h 2345726"/>
              </a:gdLst>
              <a:ahLst/>
              <a:cxnLst>
                <a:cxn ang="0">
                  <a:pos x="connsiteX0" y="connsiteY0"/>
                </a:cxn>
                <a:cxn ang="0">
                  <a:pos x="connsiteX1" y="connsiteY1"/>
                </a:cxn>
                <a:cxn ang="0">
                  <a:pos x="connsiteX2" y="connsiteY2"/>
                </a:cxn>
                <a:cxn ang="0">
                  <a:pos x="connsiteX3" y="connsiteY3"/>
                </a:cxn>
              </a:cxnLst>
              <a:rect l="l" t="t" r="r" b="b"/>
              <a:pathLst>
                <a:path w="970520" h="2345726">
                  <a:moveTo>
                    <a:pt x="0" y="1"/>
                  </a:moveTo>
                  <a:lnTo>
                    <a:pt x="970520" y="1"/>
                  </a:lnTo>
                  <a:lnTo>
                    <a:pt x="970520" y="2345727"/>
                  </a:lnTo>
                  <a:lnTo>
                    <a:pt x="0" y="2345727"/>
                  </a:lnTo>
                  <a:close/>
                </a:path>
              </a:pathLst>
            </a:custGeom>
          </p:spPr>
        </p:pic>
        <p:sp>
          <p:nvSpPr>
            <p:cNvPr id="29" name="Forme libre 30">
              <a:extLst>
                <a:ext uri="{FF2B5EF4-FFF2-40B4-BE49-F238E27FC236}">
                  <a16:creationId xmlns:a16="http://schemas.microsoft.com/office/drawing/2014/main" id="{2F89E85D-17FE-4B74-A28B-14F1DC00033E}"/>
                </a:ext>
              </a:extLst>
            </p:cNvPr>
            <p:cNvSpPr/>
            <p:nvPr/>
          </p:nvSpPr>
          <p:spPr>
            <a:xfrm>
              <a:off x="894356" y="503116"/>
              <a:ext cx="723037" cy="2069036"/>
            </a:xfrm>
            <a:custGeom>
              <a:avLst/>
              <a:gdLst>
                <a:gd name="connsiteX0" fmla="*/ 0 w 723037"/>
                <a:gd name="connsiteY0" fmla="*/ 2069037 h 2069036"/>
                <a:gd name="connsiteX1" fmla="*/ 541334 w 723037"/>
                <a:gd name="connsiteY1" fmla="*/ 2069037 h 2069036"/>
                <a:gd name="connsiteX2" fmla="*/ 541334 w 723037"/>
                <a:gd name="connsiteY2" fmla="*/ 1213913 h 2069036"/>
                <a:gd name="connsiteX3" fmla="*/ 723037 w 723037"/>
                <a:gd name="connsiteY3" fmla="*/ 1034519 h 2069036"/>
                <a:gd name="connsiteX4" fmla="*/ 541334 w 723037"/>
                <a:gd name="connsiteY4" fmla="*/ 855124 h 2069036"/>
                <a:gd name="connsiteX5" fmla="*/ 541334 w 723037"/>
                <a:gd name="connsiteY5" fmla="*/ 0 h 2069036"/>
                <a:gd name="connsiteX6" fmla="*/ 0 w 723037"/>
                <a:gd name="connsiteY6" fmla="*/ 0 h 2069036"/>
                <a:gd name="connsiteX7" fmla="*/ 0 w 723037"/>
                <a:gd name="connsiteY7" fmla="*/ 2069037 h 20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3037" h="2069036">
                  <a:moveTo>
                    <a:pt x="0" y="2069037"/>
                  </a:moveTo>
                  <a:lnTo>
                    <a:pt x="541334" y="2069037"/>
                  </a:lnTo>
                  <a:lnTo>
                    <a:pt x="541334" y="1213913"/>
                  </a:lnTo>
                  <a:lnTo>
                    <a:pt x="723037" y="1034519"/>
                  </a:lnTo>
                  <a:lnTo>
                    <a:pt x="541334" y="855124"/>
                  </a:lnTo>
                  <a:lnTo>
                    <a:pt x="541334" y="0"/>
                  </a:lnTo>
                  <a:lnTo>
                    <a:pt x="0" y="0"/>
                  </a:lnTo>
                  <a:lnTo>
                    <a:pt x="0" y="2069037"/>
                  </a:lnTo>
                  <a:close/>
                </a:path>
              </a:pathLst>
            </a:custGeom>
            <a:solidFill>
              <a:srgbClr val="8FC799"/>
            </a:solidFill>
            <a:ln w="26723" cap="flat">
              <a:noFill/>
              <a:prstDash val="solid"/>
              <a:miter/>
            </a:ln>
          </p:spPr>
          <p:txBody>
            <a:bodyPr rtlCol="0" anchor="ctr"/>
            <a:lstStyle/>
            <a:p>
              <a:endParaRPr lang="fr-FR" dirty="0"/>
            </a:p>
          </p:txBody>
        </p:sp>
      </p:grpSp>
      <p:grpSp>
        <p:nvGrpSpPr>
          <p:cNvPr id="30" name="Graphique 5">
            <a:extLst>
              <a:ext uri="{FF2B5EF4-FFF2-40B4-BE49-F238E27FC236}">
                <a16:creationId xmlns:a16="http://schemas.microsoft.com/office/drawing/2014/main" id="{60580FAD-DDB3-45C4-BE1C-AB3CD8D08312}"/>
              </a:ext>
            </a:extLst>
          </p:cNvPr>
          <p:cNvGrpSpPr/>
          <p:nvPr/>
        </p:nvGrpSpPr>
        <p:grpSpPr>
          <a:xfrm>
            <a:off x="814820" y="3308327"/>
            <a:ext cx="842655" cy="1328849"/>
            <a:chOff x="796496" y="375967"/>
            <a:chExt cx="970520" cy="2379396"/>
          </a:xfrm>
        </p:grpSpPr>
        <p:sp>
          <p:nvSpPr>
            <p:cNvPr id="31" name="Forme libre 27">
              <a:extLst>
                <a:ext uri="{FF2B5EF4-FFF2-40B4-BE49-F238E27FC236}">
                  <a16:creationId xmlns:a16="http://schemas.microsoft.com/office/drawing/2014/main" id="{81C058E6-7DCA-4FF0-BC83-CB71D9658B22}"/>
                </a:ext>
              </a:extLst>
            </p:cNvPr>
            <p:cNvSpPr/>
            <p:nvPr/>
          </p:nvSpPr>
          <p:spPr>
            <a:xfrm>
              <a:off x="894356" y="375967"/>
              <a:ext cx="204617" cy="127149"/>
            </a:xfrm>
            <a:custGeom>
              <a:avLst/>
              <a:gdLst>
                <a:gd name="connsiteX0" fmla="*/ 0 w 204617"/>
                <a:gd name="connsiteY0" fmla="*/ 127149 h 127149"/>
                <a:gd name="connsiteX1" fmla="*/ 204618 w 204617"/>
                <a:gd name="connsiteY1" fmla="*/ 0 h 127149"/>
                <a:gd name="connsiteX2" fmla="*/ 204618 w 204617"/>
                <a:gd name="connsiteY2" fmla="*/ 127149 h 127149"/>
                <a:gd name="connsiteX3" fmla="*/ 0 w 204617"/>
                <a:gd name="connsiteY3" fmla="*/ 127149 h 127149"/>
              </a:gdLst>
              <a:ahLst/>
              <a:cxnLst>
                <a:cxn ang="0">
                  <a:pos x="connsiteX0" y="connsiteY0"/>
                </a:cxn>
                <a:cxn ang="0">
                  <a:pos x="connsiteX1" y="connsiteY1"/>
                </a:cxn>
                <a:cxn ang="0">
                  <a:pos x="connsiteX2" y="connsiteY2"/>
                </a:cxn>
                <a:cxn ang="0">
                  <a:pos x="connsiteX3" y="connsiteY3"/>
                </a:cxn>
              </a:cxnLst>
              <a:rect l="l" t="t" r="r" b="b"/>
              <a:pathLst>
                <a:path w="204617" h="127149">
                  <a:moveTo>
                    <a:pt x="0" y="127149"/>
                  </a:moveTo>
                  <a:lnTo>
                    <a:pt x="204618" y="0"/>
                  </a:lnTo>
                  <a:lnTo>
                    <a:pt x="204618" y="127149"/>
                  </a:lnTo>
                  <a:lnTo>
                    <a:pt x="0" y="127149"/>
                  </a:lnTo>
                  <a:close/>
                </a:path>
              </a:pathLst>
            </a:custGeom>
            <a:solidFill>
              <a:srgbClr val="BB3716"/>
            </a:solidFill>
            <a:ln w="26723" cap="flat">
              <a:noFill/>
              <a:prstDash val="solid"/>
              <a:miter/>
            </a:ln>
          </p:spPr>
          <p:txBody>
            <a:bodyPr rtlCol="0" anchor="ctr"/>
            <a:lstStyle/>
            <a:p>
              <a:endParaRPr lang="fr-FR"/>
            </a:p>
          </p:txBody>
        </p:sp>
        <p:sp>
          <p:nvSpPr>
            <p:cNvPr id="32" name="Forme libre 28">
              <a:extLst>
                <a:ext uri="{FF2B5EF4-FFF2-40B4-BE49-F238E27FC236}">
                  <a16:creationId xmlns:a16="http://schemas.microsoft.com/office/drawing/2014/main" id="{E0E83900-393C-4804-A2D4-BF87255350C1}"/>
                </a:ext>
              </a:extLst>
            </p:cNvPr>
            <p:cNvSpPr/>
            <p:nvPr/>
          </p:nvSpPr>
          <p:spPr>
            <a:xfrm>
              <a:off x="894356" y="2572152"/>
              <a:ext cx="204617" cy="127149"/>
            </a:xfrm>
            <a:custGeom>
              <a:avLst/>
              <a:gdLst>
                <a:gd name="connsiteX0" fmla="*/ 0 w 204617"/>
                <a:gd name="connsiteY0" fmla="*/ 0 h 127149"/>
                <a:gd name="connsiteX1" fmla="*/ 204618 w 204617"/>
                <a:gd name="connsiteY1" fmla="*/ 127149 h 127149"/>
                <a:gd name="connsiteX2" fmla="*/ 204618 w 204617"/>
                <a:gd name="connsiteY2" fmla="*/ 0 h 127149"/>
                <a:gd name="connsiteX3" fmla="*/ 0 w 204617"/>
                <a:gd name="connsiteY3" fmla="*/ 0 h 127149"/>
              </a:gdLst>
              <a:ahLst/>
              <a:cxnLst>
                <a:cxn ang="0">
                  <a:pos x="connsiteX0" y="connsiteY0"/>
                </a:cxn>
                <a:cxn ang="0">
                  <a:pos x="connsiteX1" y="connsiteY1"/>
                </a:cxn>
                <a:cxn ang="0">
                  <a:pos x="connsiteX2" y="connsiteY2"/>
                </a:cxn>
                <a:cxn ang="0">
                  <a:pos x="connsiteX3" y="connsiteY3"/>
                </a:cxn>
              </a:cxnLst>
              <a:rect l="l" t="t" r="r" b="b"/>
              <a:pathLst>
                <a:path w="204617" h="127149">
                  <a:moveTo>
                    <a:pt x="0" y="0"/>
                  </a:moveTo>
                  <a:lnTo>
                    <a:pt x="204618" y="127149"/>
                  </a:lnTo>
                  <a:lnTo>
                    <a:pt x="204618" y="0"/>
                  </a:lnTo>
                  <a:lnTo>
                    <a:pt x="0" y="0"/>
                  </a:lnTo>
                  <a:close/>
                </a:path>
              </a:pathLst>
            </a:custGeom>
            <a:solidFill>
              <a:srgbClr val="BB3716"/>
            </a:solidFill>
            <a:ln w="26723" cap="flat">
              <a:noFill/>
              <a:prstDash val="solid"/>
              <a:miter/>
            </a:ln>
          </p:spPr>
          <p:txBody>
            <a:bodyPr rtlCol="0" anchor="ctr"/>
            <a:lstStyle/>
            <a:p>
              <a:endParaRPr lang="fr-FR"/>
            </a:p>
          </p:txBody>
        </p:sp>
        <p:pic>
          <p:nvPicPr>
            <p:cNvPr id="33" name="Image 32">
              <a:extLst>
                <a:ext uri="{FF2B5EF4-FFF2-40B4-BE49-F238E27FC236}">
                  <a16:creationId xmlns:a16="http://schemas.microsoft.com/office/drawing/2014/main" id="{C1138146-5C1A-4C5B-B02E-F208B24D3702}"/>
                </a:ext>
              </a:extLst>
            </p:cNvPr>
            <p:cNvPicPr>
              <a:picLocks noChangeAspect="1"/>
            </p:cNvPicPr>
            <p:nvPr/>
          </p:nvPicPr>
          <p:blipFill>
            <a:blip r:embed="rId3"/>
            <a:stretch>
              <a:fillRect/>
            </a:stretch>
          </p:blipFill>
          <p:spPr>
            <a:xfrm>
              <a:off x="796496" y="409637"/>
              <a:ext cx="970520" cy="2345726"/>
            </a:xfrm>
            <a:custGeom>
              <a:avLst/>
              <a:gdLst>
                <a:gd name="connsiteX0" fmla="*/ 0 w 970520"/>
                <a:gd name="connsiteY0" fmla="*/ 1 h 2345726"/>
                <a:gd name="connsiteX1" fmla="*/ 970520 w 970520"/>
                <a:gd name="connsiteY1" fmla="*/ 1 h 2345726"/>
                <a:gd name="connsiteX2" fmla="*/ 970520 w 970520"/>
                <a:gd name="connsiteY2" fmla="*/ 2345727 h 2345726"/>
                <a:gd name="connsiteX3" fmla="*/ 0 w 970520"/>
                <a:gd name="connsiteY3" fmla="*/ 2345727 h 2345726"/>
              </a:gdLst>
              <a:ahLst/>
              <a:cxnLst>
                <a:cxn ang="0">
                  <a:pos x="connsiteX0" y="connsiteY0"/>
                </a:cxn>
                <a:cxn ang="0">
                  <a:pos x="connsiteX1" y="connsiteY1"/>
                </a:cxn>
                <a:cxn ang="0">
                  <a:pos x="connsiteX2" y="connsiteY2"/>
                </a:cxn>
                <a:cxn ang="0">
                  <a:pos x="connsiteX3" y="connsiteY3"/>
                </a:cxn>
              </a:cxnLst>
              <a:rect l="l" t="t" r="r" b="b"/>
              <a:pathLst>
                <a:path w="970520" h="2345726">
                  <a:moveTo>
                    <a:pt x="0" y="1"/>
                  </a:moveTo>
                  <a:lnTo>
                    <a:pt x="970520" y="1"/>
                  </a:lnTo>
                  <a:lnTo>
                    <a:pt x="970520" y="2345727"/>
                  </a:lnTo>
                  <a:lnTo>
                    <a:pt x="0" y="2345727"/>
                  </a:lnTo>
                  <a:close/>
                </a:path>
              </a:pathLst>
            </a:custGeom>
          </p:spPr>
        </p:pic>
        <p:sp>
          <p:nvSpPr>
            <p:cNvPr id="34" name="Forme libre 30">
              <a:extLst>
                <a:ext uri="{FF2B5EF4-FFF2-40B4-BE49-F238E27FC236}">
                  <a16:creationId xmlns:a16="http://schemas.microsoft.com/office/drawing/2014/main" id="{5292309C-6EEF-475E-BFD0-FF69E943E16A}"/>
                </a:ext>
              </a:extLst>
            </p:cNvPr>
            <p:cNvSpPr/>
            <p:nvPr/>
          </p:nvSpPr>
          <p:spPr>
            <a:xfrm>
              <a:off x="894356" y="503116"/>
              <a:ext cx="723037" cy="2069036"/>
            </a:xfrm>
            <a:custGeom>
              <a:avLst/>
              <a:gdLst>
                <a:gd name="connsiteX0" fmla="*/ 0 w 723037"/>
                <a:gd name="connsiteY0" fmla="*/ 2069037 h 2069036"/>
                <a:gd name="connsiteX1" fmla="*/ 541334 w 723037"/>
                <a:gd name="connsiteY1" fmla="*/ 2069037 h 2069036"/>
                <a:gd name="connsiteX2" fmla="*/ 541334 w 723037"/>
                <a:gd name="connsiteY2" fmla="*/ 1213913 h 2069036"/>
                <a:gd name="connsiteX3" fmla="*/ 723037 w 723037"/>
                <a:gd name="connsiteY3" fmla="*/ 1034519 h 2069036"/>
                <a:gd name="connsiteX4" fmla="*/ 541334 w 723037"/>
                <a:gd name="connsiteY4" fmla="*/ 855124 h 2069036"/>
                <a:gd name="connsiteX5" fmla="*/ 541334 w 723037"/>
                <a:gd name="connsiteY5" fmla="*/ 0 h 2069036"/>
                <a:gd name="connsiteX6" fmla="*/ 0 w 723037"/>
                <a:gd name="connsiteY6" fmla="*/ 0 h 2069036"/>
                <a:gd name="connsiteX7" fmla="*/ 0 w 723037"/>
                <a:gd name="connsiteY7" fmla="*/ 2069037 h 20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3037" h="2069036">
                  <a:moveTo>
                    <a:pt x="0" y="2069037"/>
                  </a:moveTo>
                  <a:lnTo>
                    <a:pt x="541334" y="2069037"/>
                  </a:lnTo>
                  <a:lnTo>
                    <a:pt x="541334" y="1213913"/>
                  </a:lnTo>
                  <a:lnTo>
                    <a:pt x="723037" y="1034519"/>
                  </a:lnTo>
                  <a:lnTo>
                    <a:pt x="541334" y="855124"/>
                  </a:lnTo>
                  <a:lnTo>
                    <a:pt x="541334" y="0"/>
                  </a:lnTo>
                  <a:lnTo>
                    <a:pt x="0" y="0"/>
                  </a:lnTo>
                  <a:lnTo>
                    <a:pt x="0" y="2069037"/>
                  </a:lnTo>
                  <a:close/>
                </a:path>
              </a:pathLst>
            </a:custGeom>
            <a:solidFill>
              <a:srgbClr val="E53C16"/>
            </a:solidFill>
            <a:ln w="26723" cap="flat">
              <a:noFill/>
              <a:prstDash val="solid"/>
              <a:miter/>
            </a:ln>
          </p:spPr>
          <p:txBody>
            <a:bodyPr rtlCol="0" anchor="ctr"/>
            <a:lstStyle/>
            <a:p>
              <a:endParaRPr lang="fr-FR" dirty="0"/>
            </a:p>
          </p:txBody>
        </p:sp>
      </p:grpSp>
      <p:grpSp>
        <p:nvGrpSpPr>
          <p:cNvPr id="35" name="Graphique 5">
            <a:extLst>
              <a:ext uri="{FF2B5EF4-FFF2-40B4-BE49-F238E27FC236}">
                <a16:creationId xmlns:a16="http://schemas.microsoft.com/office/drawing/2014/main" id="{5A9986AE-7306-4B15-A4FF-E8C94ADAD212}"/>
              </a:ext>
            </a:extLst>
          </p:cNvPr>
          <p:cNvGrpSpPr/>
          <p:nvPr/>
        </p:nvGrpSpPr>
        <p:grpSpPr>
          <a:xfrm>
            <a:off x="812035" y="2178992"/>
            <a:ext cx="842655" cy="1328849"/>
            <a:chOff x="796496" y="375967"/>
            <a:chExt cx="970520" cy="2374480"/>
          </a:xfrm>
        </p:grpSpPr>
        <p:sp>
          <p:nvSpPr>
            <p:cNvPr id="36" name="Forme libre 27">
              <a:extLst>
                <a:ext uri="{FF2B5EF4-FFF2-40B4-BE49-F238E27FC236}">
                  <a16:creationId xmlns:a16="http://schemas.microsoft.com/office/drawing/2014/main" id="{31A16811-8F3C-4765-A7EA-A037348A9712}"/>
                </a:ext>
              </a:extLst>
            </p:cNvPr>
            <p:cNvSpPr/>
            <p:nvPr/>
          </p:nvSpPr>
          <p:spPr>
            <a:xfrm>
              <a:off x="894356" y="375967"/>
              <a:ext cx="204617" cy="127149"/>
            </a:xfrm>
            <a:custGeom>
              <a:avLst/>
              <a:gdLst>
                <a:gd name="connsiteX0" fmla="*/ 0 w 204617"/>
                <a:gd name="connsiteY0" fmla="*/ 127149 h 127149"/>
                <a:gd name="connsiteX1" fmla="*/ 204618 w 204617"/>
                <a:gd name="connsiteY1" fmla="*/ 0 h 127149"/>
                <a:gd name="connsiteX2" fmla="*/ 204618 w 204617"/>
                <a:gd name="connsiteY2" fmla="*/ 127149 h 127149"/>
                <a:gd name="connsiteX3" fmla="*/ 0 w 204617"/>
                <a:gd name="connsiteY3" fmla="*/ 127149 h 127149"/>
              </a:gdLst>
              <a:ahLst/>
              <a:cxnLst>
                <a:cxn ang="0">
                  <a:pos x="connsiteX0" y="connsiteY0"/>
                </a:cxn>
                <a:cxn ang="0">
                  <a:pos x="connsiteX1" y="connsiteY1"/>
                </a:cxn>
                <a:cxn ang="0">
                  <a:pos x="connsiteX2" y="connsiteY2"/>
                </a:cxn>
                <a:cxn ang="0">
                  <a:pos x="connsiteX3" y="connsiteY3"/>
                </a:cxn>
              </a:cxnLst>
              <a:rect l="l" t="t" r="r" b="b"/>
              <a:pathLst>
                <a:path w="204617" h="127149">
                  <a:moveTo>
                    <a:pt x="0" y="127149"/>
                  </a:moveTo>
                  <a:lnTo>
                    <a:pt x="204618" y="0"/>
                  </a:lnTo>
                  <a:lnTo>
                    <a:pt x="204618" y="127149"/>
                  </a:lnTo>
                  <a:lnTo>
                    <a:pt x="0" y="127149"/>
                  </a:lnTo>
                  <a:close/>
                </a:path>
              </a:pathLst>
            </a:custGeom>
            <a:solidFill>
              <a:srgbClr val="83A630"/>
            </a:solidFill>
            <a:ln w="26723" cap="flat">
              <a:noFill/>
              <a:prstDash val="solid"/>
              <a:miter/>
            </a:ln>
          </p:spPr>
          <p:txBody>
            <a:bodyPr rtlCol="0" anchor="ctr"/>
            <a:lstStyle/>
            <a:p>
              <a:endParaRPr lang="fr-FR"/>
            </a:p>
          </p:txBody>
        </p:sp>
        <p:sp>
          <p:nvSpPr>
            <p:cNvPr id="37" name="Forme libre 28">
              <a:extLst>
                <a:ext uri="{FF2B5EF4-FFF2-40B4-BE49-F238E27FC236}">
                  <a16:creationId xmlns:a16="http://schemas.microsoft.com/office/drawing/2014/main" id="{E197EF62-1D92-40EB-9619-2D7875C67BC4}"/>
                </a:ext>
              </a:extLst>
            </p:cNvPr>
            <p:cNvSpPr/>
            <p:nvPr/>
          </p:nvSpPr>
          <p:spPr>
            <a:xfrm>
              <a:off x="894356" y="2572152"/>
              <a:ext cx="204617" cy="127149"/>
            </a:xfrm>
            <a:custGeom>
              <a:avLst/>
              <a:gdLst>
                <a:gd name="connsiteX0" fmla="*/ 0 w 204617"/>
                <a:gd name="connsiteY0" fmla="*/ 0 h 127149"/>
                <a:gd name="connsiteX1" fmla="*/ 204618 w 204617"/>
                <a:gd name="connsiteY1" fmla="*/ 127149 h 127149"/>
                <a:gd name="connsiteX2" fmla="*/ 204618 w 204617"/>
                <a:gd name="connsiteY2" fmla="*/ 0 h 127149"/>
                <a:gd name="connsiteX3" fmla="*/ 0 w 204617"/>
                <a:gd name="connsiteY3" fmla="*/ 0 h 127149"/>
              </a:gdLst>
              <a:ahLst/>
              <a:cxnLst>
                <a:cxn ang="0">
                  <a:pos x="connsiteX0" y="connsiteY0"/>
                </a:cxn>
                <a:cxn ang="0">
                  <a:pos x="connsiteX1" y="connsiteY1"/>
                </a:cxn>
                <a:cxn ang="0">
                  <a:pos x="connsiteX2" y="connsiteY2"/>
                </a:cxn>
                <a:cxn ang="0">
                  <a:pos x="connsiteX3" y="connsiteY3"/>
                </a:cxn>
              </a:cxnLst>
              <a:rect l="l" t="t" r="r" b="b"/>
              <a:pathLst>
                <a:path w="204617" h="127149">
                  <a:moveTo>
                    <a:pt x="0" y="0"/>
                  </a:moveTo>
                  <a:lnTo>
                    <a:pt x="204618" y="127149"/>
                  </a:lnTo>
                  <a:lnTo>
                    <a:pt x="204618" y="0"/>
                  </a:lnTo>
                  <a:lnTo>
                    <a:pt x="0" y="0"/>
                  </a:lnTo>
                  <a:close/>
                </a:path>
              </a:pathLst>
            </a:custGeom>
            <a:solidFill>
              <a:srgbClr val="83A630"/>
            </a:solidFill>
            <a:ln w="26723" cap="flat">
              <a:noFill/>
              <a:prstDash val="solid"/>
              <a:miter/>
            </a:ln>
          </p:spPr>
          <p:txBody>
            <a:bodyPr rtlCol="0" anchor="ctr"/>
            <a:lstStyle/>
            <a:p>
              <a:endParaRPr lang="fr-FR"/>
            </a:p>
          </p:txBody>
        </p:sp>
        <p:pic>
          <p:nvPicPr>
            <p:cNvPr id="38" name="Image 37">
              <a:extLst>
                <a:ext uri="{FF2B5EF4-FFF2-40B4-BE49-F238E27FC236}">
                  <a16:creationId xmlns:a16="http://schemas.microsoft.com/office/drawing/2014/main" id="{A65ED4C9-F8AB-4455-A337-C063F1587A45}"/>
                </a:ext>
              </a:extLst>
            </p:cNvPr>
            <p:cNvPicPr>
              <a:picLocks noChangeAspect="1"/>
            </p:cNvPicPr>
            <p:nvPr/>
          </p:nvPicPr>
          <p:blipFill>
            <a:blip r:embed="rId3"/>
            <a:stretch>
              <a:fillRect/>
            </a:stretch>
          </p:blipFill>
          <p:spPr>
            <a:xfrm>
              <a:off x="796496" y="404721"/>
              <a:ext cx="970520" cy="2345726"/>
            </a:xfrm>
            <a:custGeom>
              <a:avLst/>
              <a:gdLst>
                <a:gd name="connsiteX0" fmla="*/ 0 w 970520"/>
                <a:gd name="connsiteY0" fmla="*/ 1 h 2345726"/>
                <a:gd name="connsiteX1" fmla="*/ 970520 w 970520"/>
                <a:gd name="connsiteY1" fmla="*/ 1 h 2345726"/>
                <a:gd name="connsiteX2" fmla="*/ 970520 w 970520"/>
                <a:gd name="connsiteY2" fmla="*/ 2345727 h 2345726"/>
                <a:gd name="connsiteX3" fmla="*/ 0 w 970520"/>
                <a:gd name="connsiteY3" fmla="*/ 2345727 h 2345726"/>
              </a:gdLst>
              <a:ahLst/>
              <a:cxnLst>
                <a:cxn ang="0">
                  <a:pos x="connsiteX0" y="connsiteY0"/>
                </a:cxn>
                <a:cxn ang="0">
                  <a:pos x="connsiteX1" y="connsiteY1"/>
                </a:cxn>
                <a:cxn ang="0">
                  <a:pos x="connsiteX2" y="connsiteY2"/>
                </a:cxn>
                <a:cxn ang="0">
                  <a:pos x="connsiteX3" y="connsiteY3"/>
                </a:cxn>
              </a:cxnLst>
              <a:rect l="l" t="t" r="r" b="b"/>
              <a:pathLst>
                <a:path w="970520" h="2345726">
                  <a:moveTo>
                    <a:pt x="0" y="1"/>
                  </a:moveTo>
                  <a:lnTo>
                    <a:pt x="970520" y="1"/>
                  </a:lnTo>
                  <a:lnTo>
                    <a:pt x="970520" y="2345727"/>
                  </a:lnTo>
                  <a:lnTo>
                    <a:pt x="0" y="2345727"/>
                  </a:lnTo>
                  <a:close/>
                </a:path>
              </a:pathLst>
            </a:custGeom>
          </p:spPr>
        </p:pic>
        <p:sp>
          <p:nvSpPr>
            <p:cNvPr id="39" name="Forme libre 30">
              <a:extLst>
                <a:ext uri="{FF2B5EF4-FFF2-40B4-BE49-F238E27FC236}">
                  <a16:creationId xmlns:a16="http://schemas.microsoft.com/office/drawing/2014/main" id="{9DCD6EB1-CEBA-4626-9680-DF5EF419A7CD}"/>
                </a:ext>
              </a:extLst>
            </p:cNvPr>
            <p:cNvSpPr/>
            <p:nvPr/>
          </p:nvSpPr>
          <p:spPr>
            <a:xfrm>
              <a:off x="894356" y="503116"/>
              <a:ext cx="723037" cy="2069036"/>
            </a:xfrm>
            <a:custGeom>
              <a:avLst/>
              <a:gdLst>
                <a:gd name="connsiteX0" fmla="*/ 0 w 723037"/>
                <a:gd name="connsiteY0" fmla="*/ 2069037 h 2069036"/>
                <a:gd name="connsiteX1" fmla="*/ 541334 w 723037"/>
                <a:gd name="connsiteY1" fmla="*/ 2069037 h 2069036"/>
                <a:gd name="connsiteX2" fmla="*/ 541334 w 723037"/>
                <a:gd name="connsiteY2" fmla="*/ 1213913 h 2069036"/>
                <a:gd name="connsiteX3" fmla="*/ 723037 w 723037"/>
                <a:gd name="connsiteY3" fmla="*/ 1034519 h 2069036"/>
                <a:gd name="connsiteX4" fmla="*/ 541334 w 723037"/>
                <a:gd name="connsiteY4" fmla="*/ 855124 h 2069036"/>
                <a:gd name="connsiteX5" fmla="*/ 541334 w 723037"/>
                <a:gd name="connsiteY5" fmla="*/ 0 h 2069036"/>
                <a:gd name="connsiteX6" fmla="*/ 0 w 723037"/>
                <a:gd name="connsiteY6" fmla="*/ 0 h 2069036"/>
                <a:gd name="connsiteX7" fmla="*/ 0 w 723037"/>
                <a:gd name="connsiteY7" fmla="*/ 2069037 h 20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3037" h="2069036">
                  <a:moveTo>
                    <a:pt x="0" y="2069037"/>
                  </a:moveTo>
                  <a:lnTo>
                    <a:pt x="541334" y="2069037"/>
                  </a:lnTo>
                  <a:lnTo>
                    <a:pt x="541334" y="1213913"/>
                  </a:lnTo>
                  <a:lnTo>
                    <a:pt x="723037" y="1034519"/>
                  </a:lnTo>
                  <a:lnTo>
                    <a:pt x="541334" y="855124"/>
                  </a:lnTo>
                  <a:lnTo>
                    <a:pt x="541334" y="0"/>
                  </a:lnTo>
                  <a:lnTo>
                    <a:pt x="0" y="0"/>
                  </a:lnTo>
                  <a:lnTo>
                    <a:pt x="0" y="2069037"/>
                  </a:lnTo>
                  <a:close/>
                </a:path>
              </a:pathLst>
            </a:custGeom>
            <a:solidFill>
              <a:srgbClr val="A5C41C"/>
            </a:solidFill>
            <a:ln w="26723" cap="flat">
              <a:noFill/>
              <a:prstDash val="solid"/>
              <a:miter/>
            </a:ln>
          </p:spPr>
          <p:txBody>
            <a:bodyPr rtlCol="0" anchor="ctr"/>
            <a:lstStyle/>
            <a:p>
              <a:endParaRPr lang="fr-FR" dirty="0"/>
            </a:p>
          </p:txBody>
        </p:sp>
      </p:grpSp>
      <p:grpSp>
        <p:nvGrpSpPr>
          <p:cNvPr id="40" name="Graphique 5">
            <a:extLst>
              <a:ext uri="{FF2B5EF4-FFF2-40B4-BE49-F238E27FC236}">
                <a16:creationId xmlns:a16="http://schemas.microsoft.com/office/drawing/2014/main" id="{61C5DA26-D730-4668-B8E0-3CF1B6BA4990}"/>
              </a:ext>
            </a:extLst>
          </p:cNvPr>
          <p:cNvGrpSpPr/>
          <p:nvPr/>
        </p:nvGrpSpPr>
        <p:grpSpPr>
          <a:xfrm>
            <a:off x="806266" y="1042455"/>
            <a:ext cx="842655" cy="1316029"/>
            <a:chOff x="796496" y="375967"/>
            <a:chExt cx="970520" cy="2366828"/>
          </a:xfrm>
        </p:grpSpPr>
        <p:sp>
          <p:nvSpPr>
            <p:cNvPr id="41" name="Forme libre 9">
              <a:extLst>
                <a:ext uri="{FF2B5EF4-FFF2-40B4-BE49-F238E27FC236}">
                  <a16:creationId xmlns:a16="http://schemas.microsoft.com/office/drawing/2014/main" id="{B068C910-1FF6-4534-B694-04C7B6701944}"/>
                </a:ext>
              </a:extLst>
            </p:cNvPr>
            <p:cNvSpPr/>
            <p:nvPr/>
          </p:nvSpPr>
          <p:spPr>
            <a:xfrm>
              <a:off x="894356" y="375967"/>
              <a:ext cx="204617" cy="127149"/>
            </a:xfrm>
            <a:custGeom>
              <a:avLst/>
              <a:gdLst>
                <a:gd name="connsiteX0" fmla="*/ 0 w 204617"/>
                <a:gd name="connsiteY0" fmla="*/ 127149 h 127149"/>
                <a:gd name="connsiteX1" fmla="*/ 204618 w 204617"/>
                <a:gd name="connsiteY1" fmla="*/ 0 h 127149"/>
                <a:gd name="connsiteX2" fmla="*/ 204618 w 204617"/>
                <a:gd name="connsiteY2" fmla="*/ 127149 h 127149"/>
                <a:gd name="connsiteX3" fmla="*/ 0 w 204617"/>
                <a:gd name="connsiteY3" fmla="*/ 127149 h 127149"/>
              </a:gdLst>
              <a:ahLst/>
              <a:cxnLst>
                <a:cxn ang="0">
                  <a:pos x="connsiteX0" y="connsiteY0"/>
                </a:cxn>
                <a:cxn ang="0">
                  <a:pos x="connsiteX1" y="connsiteY1"/>
                </a:cxn>
                <a:cxn ang="0">
                  <a:pos x="connsiteX2" y="connsiteY2"/>
                </a:cxn>
                <a:cxn ang="0">
                  <a:pos x="connsiteX3" y="connsiteY3"/>
                </a:cxn>
              </a:cxnLst>
              <a:rect l="l" t="t" r="r" b="b"/>
              <a:pathLst>
                <a:path w="204617" h="127149">
                  <a:moveTo>
                    <a:pt x="0" y="127149"/>
                  </a:moveTo>
                  <a:lnTo>
                    <a:pt x="204618" y="0"/>
                  </a:lnTo>
                  <a:lnTo>
                    <a:pt x="204618" y="127149"/>
                  </a:lnTo>
                  <a:lnTo>
                    <a:pt x="0" y="127149"/>
                  </a:lnTo>
                  <a:close/>
                </a:path>
              </a:pathLst>
            </a:custGeom>
            <a:solidFill>
              <a:srgbClr val="216B8C"/>
            </a:solidFill>
            <a:ln w="26723" cap="flat">
              <a:noFill/>
              <a:prstDash val="solid"/>
              <a:miter/>
            </a:ln>
          </p:spPr>
          <p:txBody>
            <a:bodyPr rtlCol="0" anchor="ctr"/>
            <a:lstStyle/>
            <a:p>
              <a:endParaRPr lang="fr-FR"/>
            </a:p>
          </p:txBody>
        </p:sp>
        <p:sp>
          <p:nvSpPr>
            <p:cNvPr id="42" name="Forme libre 10">
              <a:extLst>
                <a:ext uri="{FF2B5EF4-FFF2-40B4-BE49-F238E27FC236}">
                  <a16:creationId xmlns:a16="http://schemas.microsoft.com/office/drawing/2014/main" id="{02B38EAB-07CD-4E51-9DF2-08A692462C24}"/>
                </a:ext>
              </a:extLst>
            </p:cNvPr>
            <p:cNvSpPr/>
            <p:nvPr/>
          </p:nvSpPr>
          <p:spPr>
            <a:xfrm>
              <a:off x="894356" y="2572152"/>
              <a:ext cx="204617" cy="127149"/>
            </a:xfrm>
            <a:custGeom>
              <a:avLst/>
              <a:gdLst>
                <a:gd name="connsiteX0" fmla="*/ 0 w 204617"/>
                <a:gd name="connsiteY0" fmla="*/ 0 h 127149"/>
                <a:gd name="connsiteX1" fmla="*/ 204618 w 204617"/>
                <a:gd name="connsiteY1" fmla="*/ 127149 h 127149"/>
                <a:gd name="connsiteX2" fmla="*/ 204618 w 204617"/>
                <a:gd name="connsiteY2" fmla="*/ 0 h 127149"/>
                <a:gd name="connsiteX3" fmla="*/ 0 w 204617"/>
                <a:gd name="connsiteY3" fmla="*/ 0 h 127149"/>
              </a:gdLst>
              <a:ahLst/>
              <a:cxnLst>
                <a:cxn ang="0">
                  <a:pos x="connsiteX0" y="connsiteY0"/>
                </a:cxn>
                <a:cxn ang="0">
                  <a:pos x="connsiteX1" y="connsiteY1"/>
                </a:cxn>
                <a:cxn ang="0">
                  <a:pos x="connsiteX2" y="connsiteY2"/>
                </a:cxn>
                <a:cxn ang="0">
                  <a:pos x="connsiteX3" y="connsiteY3"/>
                </a:cxn>
              </a:cxnLst>
              <a:rect l="l" t="t" r="r" b="b"/>
              <a:pathLst>
                <a:path w="204617" h="127149">
                  <a:moveTo>
                    <a:pt x="0" y="0"/>
                  </a:moveTo>
                  <a:lnTo>
                    <a:pt x="204618" y="127149"/>
                  </a:lnTo>
                  <a:lnTo>
                    <a:pt x="204618" y="0"/>
                  </a:lnTo>
                  <a:lnTo>
                    <a:pt x="0" y="0"/>
                  </a:lnTo>
                  <a:close/>
                </a:path>
              </a:pathLst>
            </a:custGeom>
            <a:solidFill>
              <a:srgbClr val="216B8C"/>
            </a:solidFill>
            <a:ln w="26723" cap="flat">
              <a:noFill/>
              <a:prstDash val="solid"/>
              <a:miter/>
            </a:ln>
          </p:spPr>
          <p:txBody>
            <a:bodyPr rtlCol="0" anchor="ctr"/>
            <a:lstStyle/>
            <a:p>
              <a:endParaRPr lang="fr-FR"/>
            </a:p>
          </p:txBody>
        </p:sp>
        <p:pic>
          <p:nvPicPr>
            <p:cNvPr id="43" name="Image 42">
              <a:extLst>
                <a:ext uri="{FF2B5EF4-FFF2-40B4-BE49-F238E27FC236}">
                  <a16:creationId xmlns:a16="http://schemas.microsoft.com/office/drawing/2014/main" id="{AE8ACFD7-9C9C-4FFE-A03F-91809A073B6D}"/>
                </a:ext>
              </a:extLst>
            </p:cNvPr>
            <p:cNvPicPr>
              <a:picLocks noChangeAspect="1"/>
            </p:cNvPicPr>
            <p:nvPr/>
          </p:nvPicPr>
          <p:blipFill>
            <a:blip r:embed="rId3">
              <a:biLevel thresh="50000"/>
            </a:blip>
            <a:stretch>
              <a:fillRect/>
            </a:stretch>
          </p:blipFill>
          <p:spPr>
            <a:xfrm>
              <a:off x="796496" y="397069"/>
              <a:ext cx="970520" cy="2345726"/>
            </a:xfrm>
            <a:custGeom>
              <a:avLst/>
              <a:gdLst>
                <a:gd name="connsiteX0" fmla="*/ 0 w 970520"/>
                <a:gd name="connsiteY0" fmla="*/ 1 h 2345726"/>
                <a:gd name="connsiteX1" fmla="*/ 970520 w 970520"/>
                <a:gd name="connsiteY1" fmla="*/ 1 h 2345726"/>
                <a:gd name="connsiteX2" fmla="*/ 970520 w 970520"/>
                <a:gd name="connsiteY2" fmla="*/ 2345727 h 2345726"/>
                <a:gd name="connsiteX3" fmla="*/ 0 w 970520"/>
                <a:gd name="connsiteY3" fmla="*/ 2345727 h 2345726"/>
              </a:gdLst>
              <a:ahLst/>
              <a:cxnLst>
                <a:cxn ang="0">
                  <a:pos x="connsiteX0" y="connsiteY0"/>
                </a:cxn>
                <a:cxn ang="0">
                  <a:pos x="connsiteX1" y="connsiteY1"/>
                </a:cxn>
                <a:cxn ang="0">
                  <a:pos x="connsiteX2" y="connsiteY2"/>
                </a:cxn>
                <a:cxn ang="0">
                  <a:pos x="connsiteX3" y="connsiteY3"/>
                </a:cxn>
              </a:cxnLst>
              <a:rect l="l" t="t" r="r" b="b"/>
              <a:pathLst>
                <a:path w="970520" h="2345726">
                  <a:moveTo>
                    <a:pt x="0" y="1"/>
                  </a:moveTo>
                  <a:lnTo>
                    <a:pt x="970520" y="1"/>
                  </a:lnTo>
                  <a:lnTo>
                    <a:pt x="970520" y="2345727"/>
                  </a:lnTo>
                  <a:lnTo>
                    <a:pt x="0" y="2345727"/>
                  </a:lnTo>
                  <a:close/>
                </a:path>
              </a:pathLst>
            </a:custGeom>
          </p:spPr>
        </p:pic>
        <p:sp>
          <p:nvSpPr>
            <p:cNvPr id="44" name="Forme libre 12">
              <a:extLst>
                <a:ext uri="{FF2B5EF4-FFF2-40B4-BE49-F238E27FC236}">
                  <a16:creationId xmlns:a16="http://schemas.microsoft.com/office/drawing/2014/main" id="{FA2AB098-9AD2-409C-8FA3-74E6AAB754E3}"/>
                </a:ext>
              </a:extLst>
            </p:cNvPr>
            <p:cNvSpPr/>
            <p:nvPr/>
          </p:nvSpPr>
          <p:spPr>
            <a:xfrm>
              <a:off x="894356" y="503116"/>
              <a:ext cx="723037" cy="2069036"/>
            </a:xfrm>
            <a:custGeom>
              <a:avLst/>
              <a:gdLst>
                <a:gd name="connsiteX0" fmla="*/ 0 w 723037"/>
                <a:gd name="connsiteY0" fmla="*/ 2069037 h 2069036"/>
                <a:gd name="connsiteX1" fmla="*/ 541334 w 723037"/>
                <a:gd name="connsiteY1" fmla="*/ 2069037 h 2069036"/>
                <a:gd name="connsiteX2" fmla="*/ 541334 w 723037"/>
                <a:gd name="connsiteY2" fmla="*/ 1213913 h 2069036"/>
                <a:gd name="connsiteX3" fmla="*/ 723037 w 723037"/>
                <a:gd name="connsiteY3" fmla="*/ 1034519 h 2069036"/>
                <a:gd name="connsiteX4" fmla="*/ 541334 w 723037"/>
                <a:gd name="connsiteY4" fmla="*/ 855124 h 2069036"/>
                <a:gd name="connsiteX5" fmla="*/ 541334 w 723037"/>
                <a:gd name="connsiteY5" fmla="*/ 0 h 2069036"/>
                <a:gd name="connsiteX6" fmla="*/ 0 w 723037"/>
                <a:gd name="connsiteY6" fmla="*/ 0 h 2069036"/>
                <a:gd name="connsiteX7" fmla="*/ 0 w 723037"/>
                <a:gd name="connsiteY7" fmla="*/ 2069037 h 20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3037" h="2069036">
                  <a:moveTo>
                    <a:pt x="0" y="2069037"/>
                  </a:moveTo>
                  <a:lnTo>
                    <a:pt x="541334" y="2069037"/>
                  </a:lnTo>
                  <a:lnTo>
                    <a:pt x="541334" y="1213913"/>
                  </a:lnTo>
                  <a:lnTo>
                    <a:pt x="723037" y="1034519"/>
                  </a:lnTo>
                  <a:lnTo>
                    <a:pt x="541334" y="855124"/>
                  </a:lnTo>
                  <a:lnTo>
                    <a:pt x="541334" y="0"/>
                  </a:lnTo>
                  <a:lnTo>
                    <a:pt x="0" y="0"/>
                  </a:lnTo>
                  <a:lnTo>
                    <a:pt x="0" y="2069037"/>
                  </a:lnTo>
                  <a:close/>
                </a:path>
              </a:pathLst>
            </a:custGeom>
            <a:solidFill>
              <a:srgbClr val="478FC8"/>
            </a:solidFill>
            <a:ln w="26723" cap="flat">
              <a:noFill/>
              <a:prstDash val="solid"/>
              <a:miter/>
            </a:ln>
          </p:spPr>
          <p:txBody>
            <a:bodyPr rtlCol="0" anchor="ctr"/>
            <a:lstStyle/>
            <a:p>
              <a:endParaRPr lang="fr-FR" dirty="0"/>
            </a:p>
          </p:txBody>
        </p:sp>
      </p:grpSp>
      <p:sp>
        <p:nvSpPr>
          <p:cNvPr id="45" name="ZoneTexte 44">
            <a:extLst>
              <a:ext uri="{FF2B5EF4-FFF2-40B4-BE49-F238E27FC236}">
                <a16:creationId xmlns:a16="http://schemas.microsoft.com/office/drawing/2014/main" id="{8F3CD273-6EA0-4E3D-9563-C2489CCA6F2D}"/>
              </a:ext>
            </a:extLst>
          </p:cNvPr>
          <p:cNvSpPr txBox="1"/>
          <p:nvPr/>
        </p:nvSpPr>
        <p:spPr>
          <a:xfrm rot="16200000">
            <a:off x="146612" y="1572194"/>
            <a:ext cx="2020462" cy="246221"/>
          </a:xfrm>
          <a:prstGeom prst="rect">
            <a:avLst/>
          </a:prstGeom>
          <a:noFill/>
        </p:spPr>
        <p:txBody>
          <a:bodyPr wrap="square" rtlCol="0">
            <a:spAutoFit/>
          </a:bodyPr>
          <a:lstStyle/>
          <a:p>
            <a:pPr algn="ctr"/>
            <a:r>
              <a:rPr lang="fr-FR" sz="1000" dirty="0">
                <a:solidFill>
                  <a:schemeClr val="bg1"/>
                </a:solidFill>
                <a:effectLst>
                  <a:outerShdw blurRad="38100" dist="38100" dir="2700000" algn="tl">
                    <a:srgbClr val="000000">
                      <a:alpha val="43137"/>
                    </a:srgbClr>
                  </a:outerShdw>
                </a:effectLst>
              </a:rPr>
              <a:t>TECH &amp; SERVICES</a:t>
            </a:r>
          </a:p>
        </p:txBody>
      </p:sp>
      <p:sp>
        <p:nvSpPr>
          <p:cNvPr id="46" name="ZoneTexte 45">
            <a:extLst>
              <a:ext uri="{FF2B5EF4-FFF2-40B4-BE49-F238E27FC236}">
                <a16:creationId xmlns:a16="http://schemas.microsoft.com/office/drawing/2014/main" id="{190ABB63-B794-4003-95C1-780214E6C0A7}"/>
              </a:ext>
            </a:extLst>
          </p:cNvPr>
          <p:cNvSpPr txBox="1"/>
          <p:nvPr/>
        </p:nvSpPr>
        <p:spPr>
          <a:xfrm rot="16200000">
            <a:off x="137858" y="2733362"/>
            <a:ext cx="2020462" cy="246221"/>
          </a:xfrm>
          <a:prstGeom prst="rect">
            <a:avLst/>
          </a:prstGeom>
          <a:noFill/>
        </p:spPr>
        <p:txBody>
          <a:bodyPr wrap="square" rtlCol="0">
            <a:spAutoFit/>
          </a:bodyPr>
          <a:lstStyle/>
          <a:p>
            <a:pPr algn="ctr"/>
            <a:r>
              <a:rPr lang="fr-FR" sz="1000" dirty="0">
                <a:solidFill>
                  <a:schemeClr val="bg1"/>
                </a:solidFill>
                <a:effectLst>
                  <a:outerShdw blurRad="38100" dist="38100" dir="2700000" algn="tl">
                    <a:srgbClr val="000000">
                      <a:alpha val="43137"/>
                    </a:srgbClr>
                  </a:outerShdw>
                </a:effectLst>
              </a:rPr>
              <a:t>AGRI &amp; AGRO</a:t>
            </a:r>
          </a:p>
        </p:txBody>
      </p:sp>
      <p:sp>
        <p:nvSpPr>
          <p:cNvPr id="48" name="ZoneTexte 47">
            <a:extLst>
              <a:ext uri="{FF2B5EF4-FFF2-40B4-BE49-F238E27FC236}">
                <a16:creationId xmlns:a16="http://schemas.microsoft.com/office/drawing/2014/main" id="{CB58DE80-5FC5-4C96-880C-078EB3034AB9}"/>
              </a:ext>
            </a:extLst>
          </p:cNvPr>
          <p:cNvSpPr txBox="1"/>
          <p:nvPr/>
        </p:nvSpPr>
        <p:spPr>
          <a:xfrm rot="16200000">
            <a:off x="137857" y="5011583"/>
            <a:ext cx="2020462" cy="246221"/>
          </a:xfrm>
          <a:prstGeom prst="rect">
            <a:avLst/>
          </a:prstGeom>
          <a:noFill/>
        </p:spPr>
        <p:txBody>
          <a:bodyPr wrap="square" rtlCol="0">
            <a:spAutoFit/>
          </a:bodyPr>
          <a:lstStyle/>
          <a:p>
            <a:pPr algn="ctr"/>
            <a:r>
              <a:rPr lang="fr-FR" sz="1000" dirty="0">
                <a:solidFill>
                  <a:schemeClr val="bg1"/>
                </a:solidFill>
                <a:effectLst>
                  <a:outerShdw blurRad="38100" dist="38100" dir="2700000" algn="tl">
                    <a:srgbClr val="000000">
                      <a:alpha val="43137"/>
                    </a:srgbClr>
                  </a:outerShdw>
                </a:effectLst>
              </a:rPr>
              <a:t>CLEANTECH</a:t>
            </a:r>
          </a:p>
        </p:txBody>
      </p:sp>
      <p:sp>
        <p:nvSpPr>
          <p:cNvPr id="54" name="ZoneTexte 53">
            <a:extLst>
              <a:ext uri="{FF2B5EF4-FFF2-40B4-BE49-F238E27FC236}">
                <a16:creationId xmlns:a16="http://schemas.microsoft.com/office/drawing/2014/main" id="{7FA5F405-7F12-497F-A840-7E22334683E6}"/>
              </a:ext>
            </a:extLst>
          </p:cNvPr>
          <p:cNvSpPr txBox="1"/>
          <p:nvPr/>
        </p:nvSpPr>
        <p:spPr>
          <a:xfrm rot="16200000">
            <a:off x="122342" y="329851"/>
            <a:ext cx="2020462" cy="400110"/>
          </a:xfrm>
          <a:prstGeom prst="rect">
            <a:avLst/>
          </a:prstGeom>
          <a:noFill/>
        </p:spPr>
        <p:txBody>
          <a:bodyPr wrap="square" rtlCol="0">
            <a:spAutoFit/>
          </a:bodyPr>
          <a:lstStyle/>
          <a:p>
            <a:pPr algn="ctr"/>
            <a:r>
              <a:rPr lang="fr-FR" sz="1000" dirty="0">
                <a:solidFill>
                  <a:schemeClr val="bg1"/>
                </a:solidFill>
                <a:effectLst>
                  <a:outerShdw blurRad="38100" dist="38100" dir="2700000" algn="tl">
                    <a:srgbClr val="000000">
                      <a:alpha val="43137"/>
                    </a:srgbClr>
                  </a:outerShdw>
                </a:effectLst>
              </a:rPr>
              <a:t>INFRASTRUCTURES</a:t>
            </a:r>
          </a:p>
          <a:p>
            <a:pPr algn="ctr"/>
            <a:r>
              <a:rPr lang="fr-FR" sz="1000" dirty="0">
                <a:solidFill>
                  <a:schemeClr val="bg1"/>
                </a:solidFill>
                <a:effectLst>
                  <a:outerShdw blurRad="38100" dist="38100" dir="2700000" algn="tl">
                    <a:srgbClr val="000000">
                      <a:alpha val="43137"/>
                    </a:srgbClr>
                  </a:outerShdw>
                </a:effectLst>
              </a:rPr>
              <a:t>ET INDUSTRIE</a:t>
            </a:r>
          </a:p>
        </p:txBody>
      </p:sp>
      <p:sp>
        <p:nvSpPr>
          <p:cNvPr id="55" name="ZoneTexte 54">
            <a:extLst>
              <a:ext uri="{FF2B5EF4-FFF2-40B4-BE49-F238E27FC236}">
                <a16:creationId xmlns:a16="http://schemas.microsoft.com/office/drawing/2014/main" id="{26598439-9994-44C9-BF55-5187E68D6446}"/>
              </a:ext>
            </a:extLst>
          </p:cNvPr>
          <p:cNvSpPr txBox="1"/>
          <p:nvPr/>
        </p:nvSpPr>
        <p:spPr>
          <a:xfrm rot="16200000">
            <a:off x="112143" y="6080412"/>
            <a:ext cx="2020462" cy="400110"/>
          </a:xfrm>
          <a:prstGeom prst="rect">
            <a:avLst/>
          </a:prstGeom>
          <a:noFill/>
        </p:spPr>
        <p:txBody>
          <a:bodyPr wrap="square" rtlCol="0">
            <a:spAutoFit/>
          </a:bodyPr>
          <a:lstStyle/>
          <a:p>
            <a:pPr algn="ctr"/>
            <a:r>
              <a:rPr lang="fr-FR" sz="1000" dirty="0">
                <a:solidFill>
                  <a:schemeClr val="bg1"/>
                </a:solidFill>
                <a:effectLst>
                  <a:outerShdw blurRad="38100" dist="38100" dir="2700000" algn="tl">
                    <a:srgbClr val="000000">
                      <a:alpha val="43137"/>
                    </a:srgbClr>
                  </a:outerShdw>
                </a:effectLst>
              </a:rPr>
              <a:t>MISSIONS </a:t>
            </a:r>
          </a:p>
          <a:p>
            <a:pPr algn="ctr"/>
            <a:r>
              <a:rPr lang="fr-FR" sz="1000" dirty="0">
                <a:solidFill>
                  <a:schemeClr val="bg1"/>
                </a:solidFill>
                <a:effectLst>
                  <a:outerShdw blurRad="38100" dist="38100" dir="2700000" algn="tl">
                    <a:srgbClr val="000000">
                      <a:alpha val="43137"/>
                    </a:srgbClr>
                  </a:outerShdw>
                </a:effectLst>
              </a:rPr>
              <a:t>MULTISECTORIELLES</a:t>
            </a:r>
          </a:p>
        </p:txBody>
      </p:sp>
      <p:pic>
        <p:nvPicPr>
          <p:cNvPr id="63" name="Image 62">
            <a:extLst>
              <a:ext uri="{FF2B5EF4-FFF2-40B4-BE49-F238E27FC236}">
                <a16:creationId xmlns:a16="http://schemas.microsoft.com/office/drawing/2014/main" id="{E07EF1DA-0F38-4E60-A0A4-C96E16D42417}"/>
              </a:ext>
            </a:extLst>
          </p:cNvPr>
          <p:cNvPicPr>
            <a:picLocks noChangeAspect="1"/>
          </p:cNvPicPr>
          <p:nvPr/>
        </p:nvPicPr>
        <p:blipFill>
          <a:blip r:embed="rId4"/>
          <a:stretch>
            <a:fillRect/>
          </a:stretch>
        </p:blipFill>
        <p:spPr>
          <a:xfrm>
            <a:off x="8289696" y="6270254"/>
            <a:ext cx="2155826" cy="400780"/>
          </a:xfrm>
          <a:prstGeom prst="rect">
            <a:avLst/>
          </a:prstGeom>
        </p:spPr>
      </p:pic>
      <p:pic>
        <p:nvPicPr>
          <p:cNvPr id="64" name="Picture 4" descr="TEAM FRANCE EXPORT en Ile-de-France : votre solution export">
            <a:extLst>
              <a:ext uri="{FF2B5EF4-FFF2-40B4-BE49-F238E27FC236}">
                <a16:creationId xmlns:a16="http://schemas.microsoft.com/office/drawing/2014/main" id="{E85FBFEC-A071-4254-9377-23F239EC871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52698" y="6184807"/>
            <a:ext cx="820896" cy="59015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A34F46A8-75A7-4472-AAB2-07E938E86FEF}"/>
              </a:ext>
            </a:extLst>
          </p:cNvPr>
          <p:cNvSpPr/>
          <p:nvPr/>
        </p:nvSpPr>
        <p:spPr>
          <a:xfrm>
            <a:off x="1997794" y="5087596"/>
            <a:ext cx="6096000" cy="276999"/>
          </a:xfrm>
          <a:prstGeom prst="rect">
            <a:avLst/>
          </a:prstGeom>
        </p:spPr>
        <p:txBody>
          <a:bodyPr>
            <a:spAutoFit/>
          </a:bodyPr>
          <a:lstStyle/>
          <a:p>
            <a:r>
              <a:rPr lang="fr-FR" sz="1200" b="1" dirty="0">
                <a:solidFill>
                  <a:srgbClr val="424B55"/>
                </a:solidFill>
              </a:rPr>
              <a:t>Contact : </a:t>
            </a:r>
            <a:r>
              <a:rPr lang="fr-FR" sz="1200" dirty="0">
                <a:solidFill>
                  <a:srgbClr val="424B55"/>
                </a:solidFill>
              </a:rPr>
              <a:t>Houssine OUASSAHI/ E-mail : houassahi@cfcim.org / Tél. : +212 (0)5 22 43 96 08</a:t>
            </a:r>
            <a:endParaRPr lang="fr-FR" sz="1200" dirty="0"/>
          </a:p>
        </p:txBody>
      </p:sp>
      <p:sp>
        <p:nvSpPr>
          <p:cNvPr id="57" name="ZoneTexte 56">
            <a:extLst>
              <a:ext uri="{FF2B5EF4-FFF2-40B4-BE49-F238E27FC236}">
                <a16:creationId xmlns:a16="http://schemas.microsoft.com/office/drawing/2014/main" id="{59AA26C7-A881-456E-8FA9-DFAE93D17A6E}"/>
              </a:ext>
            </a:extLst>
          </p:cNvPr>
          <p:cNvSpPr txBox="1"/>
          <p:nvPr/>
        </p:nvSpPr>
        <p:spPr>
          <a:xfrm rot="16200000">
            <a:off x="129546" y="3771095"/>
            <a:ext cx="2020462" cy="400110"/>
          </a:xfrm>
          <a:prstGeom prst="rect">
            <a:avLst/>
          </a:prstGeom>
          <a:noFill/>
        </p:spPr>
        <p:txBody>
          <a:bodyPr wrap="square" rtlCol="0">
            <a:spAutoFit/>
          </a:bodyPr>
          <a:lstStyle/>
          <a:p>
            <a:pPr algn="ctr"/>
            <a:r>
              <a:rPr lang="fr-FR" sz="1000" dirty="0">
                <a:solidFill>
                  <a:schemeClr val="bg1"/>
                </a:solidFill>
                <a:effectLst>
                  <a:outerShdw blurRad="38100" dist="38100" dir="2700000" algn="tl">
                    <a:srgbClr val="000000">
                      <a:alpha val="43137"/>
                    </a:srgbClr>
                  </a:outerShdw>
                </a:effectLst>
              </a:rPr>
              <a:t>SANTE, BIEN ETRE, </a:t>
            </a:r>
          </a:p>
          <a:p>
            <a:pPr algn="ctr"/>
            <a:r>
              <a:rPr lang="fr-FR" sz="1000" dirty="0">
                <a:solidFill>
                  <a:schemeClr val="bg1"/>
                </a:solidFill>
                <a:effectLst>
                  <a:outerShdw blurRad="38100" dist="38100" dir="2700000" algn="tl">
                    <a:srgbClr val="000000">
                      <a:alpha val="43137"/>
                    </a:srgbClr>
                  </a:outerShdw>
                </a:effectLst>
              </a:rPr>
              <a:t>TOURISME &amp; BTP</a:t>
            </a:r>
          </a:p>
        </p:txBody>
      </p:sp>
      <p:sp>
        <p:nvSpPr>
          <p:cNvPr id="47" name="Rectangle 46">
            <a:extLst>
              <a:ext uri="{FF2B5EF4-FFF2-40B4-BE49-F238E27FC236}">
                <a16:creationId xmlns:a16="http://schemas.microsoft.com/office/drawing/2014/main" id="{98325EF8-5A3F-4DA9-AD96-17E3F96D1920}"/>
              </a:ext>
            </a:extLst>
          </p:cNvPr>
          <p:cNvSpPr/>
          <p:nvPr/>
        </p:nvSpPr>
        <p:spPr>
          <a:xfrm>
            <a:off x="1917700" y="2933382"/>
            <a:ext cx="9690100" cy="1947287"/>
          </a:xfrm>
          <a:prstGeom prst="rect">
            <a:avLst/>
          </a:prstGeom>
          <a:solidFill>
            <a:schemeClr val="bg1"/>
          </a:solidFill>
          <a:ln>
            <a:noFill/>
          </a:ln>
          <a:effectLst>
            <a:outerShdw blurRad="215900" dist="38100" dir="840000" sx="101000" sy="101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8" name="ZoneTexte 57">
            <a:extLst>
              <a:ext uri="{FF2B5EF4-FFF2-40B4-BE49-F238E27FC236}">
                <a16:creationId xmlns:a16="http://schemas.microsoft.com/office/drawing/2014/main" id="{5AB3F45F-DE74-48BC-9627-A7E952D200B2}"/>
              </a:ext>
            </a:extLst>
          </p:cNvPr>
          <p:cNvSpPr txBox="1"/>
          <p:nvPr/>
        </p:nvSpPr>
        <p:spPr>
          <a:xfrm>
            <a:off x="2032000" y="3022208"/>
            <a:ext cx="9385300" cy="1800493"/>
          </a:xfrm>
          <a:prstGeom prst="rect">
            <a:avLst/>
          </a:prstGeom>
          <a:noFill/>
        </p:spPr>
        <p:txBody>
          <a:bodyPr wrap="square" rtlCol="0">
            <a:spAutoFit/>
          </a:bodyPr>
          <a:lstStyle/>
          <a:p>
            <a:pPr lvl="0" algn="just"/>
            <a:r>
              <a:rPr lang="fr-FR" sz="1600" b="1" dirty="0">
                <a:solidFill>
                  <a:srgbClr val="00447B"/>
                </a:solidFill>
              </a:rPr>
              <a:t>La transformation numérique des entreprises autour de la Cybersécurité et de la Data</a:t>
            </a:r>
          </a:p>
          <a:p>
            <a:pPr algn="just"/>
            <a:r>
              <a:rPr lang="fr-FR" sz="1200" b="1" dirty="0">
                <a:solidFill>
                  <a:srgbClr val="ED154E"/>
                </a:solidFill>
              </a:rPr>
              <a:t>Novembre 2022- A Casablanca</a:t>
            </a:r>
          </a:p>
          <a:p>
            <a:pPr lvl="0" algn="just"/>
            <a:endParaRPr lang="fr-FR" sz="500" b="1" dirty="0">
              <a:solidFill>
                <a:srgbClr val="478FC8"/>
              </a:solidFill>
            </a:endParaRPr>
          </a:p>
          <a:p>
            <a:pPr algn="just" fontAlgn="t"/>
            <a:r>
              <a:rPr lang="fr-FR" sz="1000" u="none" strike="noStrike" dirty="0">
                <a:effectLst/>
              </a:rPr>
              <a:t>13,4 millions de cyberattaques au mois d’avril et juin 2020, plaçait le Maroc à la 32° place des pays les plus touchés au monde. 38° des entreprises marocaines disposent d’une stratégie de cybersécurité et 8° seulement de ces entreprises utilisent des antivirus.  </a:t>
            </a:r>
          </a:p>
          <a:p>
            <a:pPr algn="just" fontAlgn="t"/>
            <a:endParaRPr lang="fr-FR" sz="800" u="none" strike="noStrike" dirty="0">
              <a:effectLst/>
            </a:endParaRPr>
          </a:p>
          <a:p>
            <a:pPr algn="just" fontAlgn="t"/>
            <a:r>
              <a:rPr lang="fr-FR" sz="1000" u="none" strike="noStrike" dirty="0">
                <a:effectLst/>
              </a:rPr>
              <a:t>Le secteur émerge tant par le développement d’acteurs nationaux que par l’arrivée d’entreprises étrangères qui investissent dans la cybersécurité au Maroc. Pour celles-ci, l’enjeu est double : conquérir des parts de marché marocain et disposer d’une plateforme régionale afin de proposer leurs services en Afrique dont le marché pesait plus de de 2 milliards d’euros en 2020. </a:t>
            </a:r>
          </a:p>
          <a:p>
            <a:pPr algn="just" fontAlgn="t"/>
            <a:endParaRPr lang="fr-FR" sz="800" u="none" strike="noStrike" dirty="0">
              <a:effectLst/>
            </a:endParaRPr>
          </a:p>
          <a:p>
            <a:pPr algn="just" fontAlgn="t"/>
            <a:r>
              <a:rPr lang="fr-FR" sz="1000" u="none" strike="noStrike" dirty="0">
                <a:effectLst/>
              </a:rPr>
              <a:t>La pénurie de ressources humaines formées à la cybersécurité offre aussi des opportunités pour les entreprises françaises opérant dans le secteur de la formation. </a:t>
            </a:r>
            <a:endParaRPr lang="fr-MA" sz="1000" dirty="0">
              <a:solidFill>
                <a:srgbClr val="000000"/>
              </a:solidFill>
              <a:latin typeface="Calibri" panose="020F0502020204030204" pitchFamily="34" charset="0"/>
            </a:endParaRPr>
          </a:p>
        </p:txBody>
      </p:sp>
      <p:sp>
        <p:nvSpPr>
          <p:cNvPr id="59" name="ZoneTexte 58">
            <a:extLst>
              <a:ext uri="{FF2B5EF4-FFF2-40B4-BE49-F238E27FC236}">
                <a16:creationId xmlns:a16="http://schemas.microsoft.com/office/drawing/2014/main" id="{C7FD92CD-CA94-4C0C-9CB4-1762DB3E6243}"/>
              </a:ext>
            </a:extLst>
          </p:cNvPr>
          <p:cNvSpPr txBox="1"/>
          <p:nvPr/>
        </p:nvSpPr>
        <p:spPr>
          <a:xfrm rot="16200000">
            <a:off x="8661995" y="2415697"/>
            <a:ext cx="6765130" cy="246221"/>
          </a:xfrm>
          <a:prstGeom prst="rect">
            <a:avLst/>
          </a:prstGeom>
          <a:noFill/>
        </p:spPr>
        <p:txBody>
          <a:bodyPr wrap="square">
            <a:spAutoFit/>
          </a:bodyPr>
          <a:lstStyle/>
          <a:p>
            <a:pPr marL="899160"/>
            <a:r>
              <a:rPr lang="fr-FR" sz="1000" dirty="0">
                <a:solidFill>
                  <a:srgbClr val="002060"/>
                </a:solidFill>
              </a:rPr>
              <a:t>CFCIM/PR03/A4/PROC01/FCH05 Version 01</a:t>
            </a:r>
            <a:endParaRPr lang="fr-MA" sz="1000" dirty="0">
              <a:solidFill>
                <a:srgbClr val="002060"/>
              </a:solidFill>
            </a:endParaRPr>
          </a:p>
        </p:txBody>
      </p:sp>
    </p:spTree>
    <p:extLst>
      <p:ext uri="{BB962C8B-B14F-4D97-AF65-F5344CB8AC3E}">
        <p14:creationId xmlns:p14="http://schemas.microsoft.com/office/powerpoint/2010/main" val="20216619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a:extLst>
              <a:ext uri="{FF2B5EF4-FFF2-40B4-BE49-F238E27FC236}">
                <a16:creationId xmlns:a16="http://schemas.microsoft.com/office/drawing/2014/main" id="{0F66FA04-3815-4857-850B-FB6DEDEE54AE}"/>
              </a:ext>
            </a:extLst>
          </p:cNvPr>
          <p:cNvSpPr/>
          <p:nvPr/>
        </p:nvSpPr>
        <p:spPr>
          <a:xfrm>
            <a:off x="1332629" y="-49023"/>
            <a:ext cx="10859371" cy="69070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 name="Image 11" descr="Une image contenant extérieur, rue, assis, homme&#10;&#10;Description générée automatiquement">
            <a:extLst>
              <a:ext uri="{FF2B5EF4-FFF2-40B4-BE49-F238E27FC236}">
                <a16:creationId xmlns:a16="http://schemas.microsoft.com/office/drawing/2014/main" id="{6883A7C4-0BCA-442C-9D2C-4A5BA89FC525}"/>
              </a:ext>
            </a:extLst>
          </p:cNvPr>
          <p:cNvPicPr>
            <a:picLocks noChangeAspect="1"/>
          </p:cNvPicPr>
          <p:nvPr/>
        </p:nvPicPr>
        <p:blipFill rotWithShape="1">
          <a:blip r:embed="rId2"/>
          <a:srcRect l="3953" r="87746"/>
          <a:stretch/>
        </p:blipFill>
        <p:spPr>
          <a:xfrm>
            <a:off x="0" y="-49023"/>
            <a:ext cx="1098973" cy="6956047"/>
          </a:xfrm>
          <a:prstGeom prst="rect">
            <a:avLst/>
          </a:prstGeom>
        </p:spPr>
      </p:pic>
      <p:sp>
        <p:nvSpPr>
          <p:cNvPr id="13" name="Rectangle 12">
            <a:extLst>
              <a:ext uri="{FF2B5EF4-FFF2-40B4-BE49-F238E27FC236}">
                <a16:creationId xmlns:a16="http://schemas.microsoft.com/office/drawing/2014/main" id="{E77EDFB9-F8A9-4CDC-B8B3-BF3B3DD447D0}"/>
              </a:ext>
            </a:extLst>
          </p:cNvPr>
          <p:cNvSpPr/>
          <p:nvPr/>
        </p:nvSpPr>
        <p:spPr>
          <a:xfrm>
            <a:off x="1776897" y="2676933"/>
            <a:ext cx="9776716" cy="2301317"/>
          </a:xfrm>
          <a:prstGeom prst="rect">
            <a:avLst/>
          </a:prstGeom>
          <a:solidFill>
            <a:schemeClr val="bg1"/>
          </a:solidFill>
          <a:ln>
            <a:noFill/>
          </a:ln>
          <a:effectLst>
            <a:outerShdw blurRad="215900" dist="38100" dir="840000" sx="101000" sy="101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a:extLst>
              <a:ext uri="{FF2B5EF4-FFF2-40B4-BE49-F238E27FC236}">
                <a16:creationId xmlns:a16="http://schemas.microsoft.com/office/drawing/2014/main" id="{C3A82733-56FA-49E7-AE54-6105F4A7E08F}"/>
              </a:ext>
            </a:extLst>
          </p:cNvPr>
          <p:cNvSpPr txBox="1"/>
          <p:nvPr/>
        </p:nvSpPr>
        <p:spPr>
          <a:xfrm>
            <a:off x="1891197" y="2760268"/>
            <a:ext cx="9385300" cy="2123658"/>
          </a:xfrm>
          <a:prstGeom prst="rect">
            <a:avLst/>
          </a:prstGeom>
          <a:noFill/>
        </p:spPr>
        <p:txBody>
          <a:bodyPr wrap="square" rtlCol="0">
            <a:spAutoFit/>
          </a:bodyPr>
          <a:lstStyle/>
          <a:p>
            <a:pPr lvl="0"/>
            <a:r>
              <a:rPr lang="fr-FR" sz="1600" b="1" dirty="0">
                <a:solidFill>
                  <a:srgbClr val="00447B"/>
                </a:solidFill>
              </a:rPr>
              <a:t>Salon International de l’Agriculture</a:t>
            </a:r>
            <a:r>
              <a:rPr lang="fr-FR" sz="1200" i="1" dirty="0">
                <a:solidFill>
                  <a:srgbClr val="00447B"/>
                </a:solidFill>
              </a:rPr>
              <a:t>. Sous réserve de la tenue du salon</a:t>
            </a:r>
          </a:p>
          <a:p>
            <a:r>
              <a:rPr lang="fr-FR" sz="1200" b="1" dirty="0">
                <a:solidFill>
                  <a:srgbClr val="ED154E"/>
                </a:solidFill>
              </a:rPr>
              <a:t> A Meknès</a:t>
            </a:r>
          </a:p>
          <a:p>
            <a:pPr lvl="0"/>
            <a:endParaRPr lang="fr-FR" sz="600" b="1" dirty="0">
              <a:solidFill>
                <a:srgbClr val="A5C41C"/>
              </a:solidFill>
            </a:endParaRPr>
          </a:p>
          <a:p>
            <a:pPr algn="just" fontAlgn="t"/>
            <a:r>
              <a:rPr lang="fr-FR" sz="1000" dirty="0"/>
              <a:t>Le SIAM est considéré comme le premier salon professionnel agricole du continent. Le salon regroupe les secteurs des semences, plants et intrants, élevage (génétique, alimentation animale, santé animale, équipements), machinisme agricole, irrigation, équipements pour la 1ère transformation des fruits, légumes et céréales, produits alimentaires. </a:t>
            </a:r>
          </a:p>
          <a:p>
            <a:pPr algn="just" fontAlgn="t"/>
            <a:endParaRPr lang="fr-FR" sz="800" dirty="0"/>
          </a:p>
          <a:p>
            <a:pPr algn="just" fontAlgn="t"/>
            <a:r>
              <a:rPr lang="fr-FR" sz="1000" dirty="0"/>
              <a:t>L'édition 2019 a accueilli 850 000 Visiteurs, 60 pays participants, 1365 exposants, 331 GIE-Coopératives, 24 délégations étrangères présidées par 19 Ministres, 35 conférences scientifiques organisées. L'industrie agroalimentaire regroupe elle, environ 2 050 entreprises, dont 92 % sont des PMI. Elle contribue pour 8 % au PIB national et à près de 30 % au PIB industriel. </a:t>
            </a:r>
          </a:p>
          <a:p>
            <a:pPr algn="just" fontAlgn="t"/>
            <a:endParaRPr lang="fr-FR" sz="800" dirty="0"/>
          </a:p>
          <a:p>
            <a:pPr algn="just" fontAlgn="t"/>
            <a:r>
              <a:rPr lang="fr-FR" sz="1000" b="1" dirty="0"/>
              <a:t>Opportunités d'affaires </a:t>
            </a:r>
            <a:r>
              <a:rPr lang="fr-FR" sz="1000" dirty="0"/>
              <a:t>: machines agricoles, solution d'irrigation innovantes, produits phytosanitaires et engrais agricoles, bovins vivants, ingrédients pour les IAA, équipement industriel pour les IAA, emballages alimentaires. </a:t>
            </a:r>
            <a:endParaRPr lang="fr-MA" sz="1000" dirty="0"/>
          </a:p>
        </p:txBody>
      </p:sp>
      <p:grpSp>
        <p:nvGrpSpPr>
          <p:cNvPr id="15" name="Graphique 5">
            <a:extLst>
              <a:ext uri="{FF2B5EF4-FFF2-40B4-BE49-F238E27FC236}">
                <a16:creationId xmlns:a16="http://schemas.microsoft.com/office/drawing/2014/main" id="{C2A53D1B-1CCC-429E-AED3-2292377895D7}"/>
              </a:ext>
            </a:extLst>
          </p:cNvPr>
          <p:cNvGrpSpPr/>
          <p:nvPr/>
        </p:nvGrpSpPr>
        <p:grpSpPr>
          <a:xfrm>
            <a:off x="806266" y="-98490"/>
            <a:ext cx="842655" cy="1343681"/>
            <a:chOff x="796496" y="375967"/>
            <a:chExt cx="970520" cy="2371908"/>
          </a:xfrm>
        </p:grpSpPr>
        <p:sp>
          <p:nvSpPr>
            <p:cNvPr id="16" name="Forme libre 7">
              <a:extLst>
                <a:ext uri="{FF2B5EF4-FFF2-40B4-BE49-F238E27FC236}">
                  <a16:creationId xmlns:a16="http://schemas.microsoft.com/office/drawing/2014/main" id="{23357A1E-DFB5-4A08-ADD5-C4237ADE4391}"/>
                </a:ext>
              </a:extLst>
            </p:cNvPr>
            <p:cNvSpPr/>
            <p:nvPr/>
          </p:nvSpPr>
          <p:spPr>
            <a:xfrm>
              <a:off x="894356" y="375967"/>
              <a:ext cx="204617" cy="127149"/>
            </a:xfrm>
            <a:custGeom>
              <a:avLst/>
              <a:gdLst>
                <a:gd name="connsiteX0" fmla="*/ 0 w 204617"/>
                <a:gd name="connsiteY0" fmla="*/ 127149 h 127149"/>
                <a:gd name="connsiteX1" fmla="*/ 204618 w 204617"/>
                <a:gd name="connsiteY1" fmla="*/ 0 h 127149"/>
                <a:gd name="connsiteX2" fmla="*/ 204618 w 204617"/>
                <a:gd name="connsiteY2" fmla="*/ 127149 h 127149"/>
                <a:gd name="connsiteX3" fmla="*/ 0 w 204617"/>
                <a:gd name="connsiteY3" fmla="*/ 127149 h 127149"/>
              </a:gdLst>
              <a:ahLst/>
              <a:cxnLst>
                <a:cxn ang="0">
                  <a:pos x="connsiteX0" y="connsiteY0"/>
                </a:cxn>
                <a:cxn ang="0">
                  <a:pos x="connsiteX1" y="connsiteY1"/>
                </a:cxn>
                <a:cxn ang="0">
                  <a:pos x="connsiteX2" y="connsiteY2"/>
                </a:cxn>
                <a:cxn ang="0">
                  <a:pos x="connsiteX3" y="connsiteY3"/>
                </a:cxn>
              </a:cxnLst>
              <a:rect l="l" t="t" r="r" b="b"/>
              <a:pathLst>
                <a:path w="204617" h="127149">
                  <a:moveTo>
                    <a:pt x="0" y="127149"/>
                  </a:moveTo>
                  <a:lnTo>
                    <a:pt x="204618" y="0"/>
                  </a:lnTo>
                  <a:lnTo>
                    <a:pt x="204618" y="127149"/>
                  </a:lnTo>
                  <a:lnTo>
                    <a:pt x="0" y="127149"/>
                  </a:lnTo>
                  <a:close/>
                </a:path>
              </a:pathLst>
            </a:custGeom>
            <a:solidFill>
              <a:srgbClr val="1C3948"/>
            </a:solidFill>
            <a:ln w="26723" cap="flat">
              <a:noFill/>
              <a:prstDash val="solid"/>
              <a:miter/>
            </a:ln>
          </p:spPr>
          <p:txBody>
            <a:bodyPr rtlCol="0" anchor="ctr"/>
            <a:lstStyle/>
            <a:p>
              <a:endParaRPr lang="fr-FR"/>
            </a:p>
          </p:txBody>
        </p:sp>
        <p:sp>
          <p:nvSpPr>
            <p:cNvPr id="17" name="Forme libre 9">
              <a:extLst>
                <a:ext uri="{FF2B5EF4-FFF2-40B4-BE49-F238E27FC236}">
                  <a16:creationId xmlns:a16="http://schemas.microsoft.com/office/drawing/2014/main" id="{ABFE30AA-1656-4920-876E-FD25553818B8}"/>
                </a:ext>
              </a:extLst>
            </p:cNvPr>
            <p:cNvSpPr/>
            <p:nvPr/>
          </p:nvSpPr>
          <p:spPr>
            <a:xfrm>
              <a:off x="894356" y="2572152"/>
              <a:ext cx="204617" cy="127149"/>
            </a:xfrm>
            <a:custGeom>
              <a:avLst/>
              <a:gdLst>
                <a:gd name="connsiteX0" fmla="*/ 0 w 204617"/>
                <a:gd name="connsiteY0" fmla="*/ 0 h 127149"/>
                <a:gd name="connsiteX1" fmla="*/ 204618 w 204617"/>
                <a:gd name="connsiteY1" fmla="*/ 127149 h 127149"/>
                <a:gd name="connsiteX2" fmla="*/ 204618 w 204617"/>
                <a:gd name="connsiteY2" fmla="*/ 0 h 127149"/>
                <a:gd name="connsiteX3" fmla="*/ 0 w 204617"/>
                <a:gd name="connsiteY3" fmla="*/ 0 h 127149"/>
              </a:gdLst>
              <a:ahLst/>
              <a:cxnLst>
                <a:cxn ang="0">
                  <a:pos x="connsiteX0" y="connsiteY0"/>
                </a:cxn>
                <a:cxn ang="0">
                  <a:pos x="connsiteX1" y="connsiteY1"/>
                </a:cxn>
                <a:cxn ang="0">
                  <a:pos x="connsiteX2" y="connsiteY2"/>
                </a:cxn>
                <a:cxn ang="0">
                  <a:pos x="connsiteX3" y="connsiteY3"/>
                </a:cxn>
              </a:cxnLst>
              <a:rect l="l" t="t" r="r" b="b"/>
              <a:pathLst>
                <a:path w="204617" h="127149">
                  <a:moveTo>
                    <a:pt x="0" y="0"/>
                  </a:moveTo>
                  <a:lnTo>
                    <a:pt x="204618" y="127149"/>
                  </a:lnTo>
                  <a:lnTo>
                    <a:pt x="204618" y="0"/>
                  </a:lnTo>
                  <a:lnTo>
                    <a:pt x="0" y="0"/>
                  </a:lnTo>
                  <a:close/>
                </a:path>
              </a:pathLst>
            </a:custGeom>
            <a:solidFill>
              <a:srgbClr val="1C3948"/>
            </a:solidFill>
            <a:ln w="26723" cap="flat">
              <a:noFill/>
              <a:prstDash val="solid"/>
              <a:miter/>
            </a:ln>
          </p:spPr>
          <p:txBody>
            <a:bodyPr rtlCol="0" anchor="ctr"/>
            <a:lstStyle/>
            <a:p>
              <a:endParaRPr lang="fr-FR"/>
            </a:p>
          </p:txBody>
        </p:sp>
        <p:pic>
          <p:nvPicPr>
            <p:cNvPr id="18" name="Image 17">
              <a:extLst>
                <a:ext uri="{FF2B5EF4-FFF2-40B4-BE49-F238E27FC236}">
                  <a16:creationId xmlns:a16="http://schemas.microsoft.com/office/drawing/2014/main" id="{3A031D3C-3D25-4D14-8B45-5623038D6B77}"/>
                </a:ext>
              </a:extLst>
            </p:cNvPr>
            <p:cNvPicPr>
              <a:picLocks noChangeAspect="1"/>
            </p:cNvPicPr>
            <p:nvPr/>
          </p:nvPicPr>
          <p:blipFill>
            <a:blip r:embed="rId3"/>
            <a:stretch>
              <a:fillRect/>
            </a:stretch>
          </p:blipFill>
          <p:spPr>
            <a:xfrm>
              <a:off x="796496" y="402149"/>
              <a:ext cx="970520" cy="2345726"/>
            </a:xfrm>
            <a:custGeom>
              <a:avLst/>
              <a:gdLst>
                <a:gd name="connsiteX0" fmla="*/ 0 w 970520"/>
                <a:gd name="connsiteY0" fmla="*/ 1 h 2345726"/>
                <a:gd name="connsiteX1" fmla="*/ 970520 w 970520"/>
                <a:gd name="connsiteY1" fmla="*/ 1 h 2345726"/>
                <a:gd name="connsiteX2" fmla="*/ 970520 w 970520"/>
                <a:gd name="connsiteY2" fmla="*/ 2345727 h 2345726"/>
                <a:gd name="connsiteX3" fmla="*/ 0 w 970520"/>
                <a:gd name="connsiteY3" fmla="*/ 2345727 h 2345726"/>
              </a:gdLst>
              <a:ahLst/>
              <a:cxnLst>
                <a:cxn ang="0">
                  <a:pos x="connsiteX0" y="connsiteY0"/>
                </a:cxn>
                <a:cxn ang="0">
                  <a:pos x="connsiteX1" y="connsiteY1"/>
                </a:cxn>
                <a:cxn ang="0">
                  <a:pos x="connsiteX2" y="connsiteY2"/>
                </a:cxn>
                <a:cxn ang="0">
                  <a:pos x="connsiteX3" y="connsiteY3"/>
                </a:cxn>
              </a:cxnLst>
              <a:rect l="l" t="t" r="r" b="b"/>
              <a:pathLst>
                <a:path w="970520" h="2345726">
                  <a:moveTo>
                    <a:pt x="0" y="1"/>
                  </a:moveTo>
                  <a:lnTo>
                    <a:pt x="970520" y="1"/>
                  </a:lnTo>
                  <a:lnTo>
                    <a:pt x="970520" y="2345727"/>
                  </a:lnTo>
                  <a:lnTo>
                    <a:pt x="0" y="2345727"/>
                  </a:lnTo>
                  <a:close/>
                </a:path>
              </a:pathLst>
            </a:custGeom>
          </p:spPr>
        </p:pic>
        <p:sp>
          <p:nvSpPr>
            <p:cNvPr id="19" name="Forme libre 12">
              <a:extLst>
                <a:ext uri="{FF2B5EF4-FFF2-40B4-BE49-F238E27FC236}">
                  <a16:creationId xmlns:a16="http://schemas.microsoft.com/office/drawing/2014/main" id="{B5752FF0-DCBE-44F1-9A18-8A8F9105A823}"/>
                </a:ext>
              </a:extLst>
            </p:cNvPr>
            <p:cNvSpPr/>
            <p:nvPr/>
          </p:nvSpPr>
          <p:spPr>
            <a:xfrm>
              <a:off x="894356" y="503116"/>
              <a:ext cx="723037" cy="2069036"/>
            </a:xfrm>
            <a:custGeom>
              <a:avLst/>
              <a:gdLst>
                <a:gd name="connsiteX0" fmla="*/ 0 w 723037"/>
                <a:gd name="connsiteY0" fmla="*/ 2069037 h 2069036"/>
                <a:gd name="connsiteX1" fmla="*/ 541334 w 723037"/>
                <a:gd name="connsiteY1" fmla="*/ 2069037 h 2069036"/>
                <a:gd name="connsiteX2" fmla="*/ 541334 w 723037"/>
                <a:gd name="connsiteY2" fmla="*/ 1213913 h 2069036"/>
                <a:gd name="connsiteX3" fmla="*/ 723037 w 723037"/>
                <a:gd name="connsiteY3" fmla="*/ 1034519 h 2069036"/>
                <a:gd name="connsiteX4" fmla="*/ 541334 w 723037"/>
                <a:gd name="connsiteY4" fmla="*/ 855124 h 2069036"/>
                <a:gd name="connsiteX5" fmla="*/ 541334 w 723037"/>
                <a:gd name="connsiteY5" fmla="*/ 0 h 2069036"/>
                <a:gd name="connsiteX6" fmla="*/ 0 w 723037"/>
                <a:gd name="connsiteY6" fmla="*/ 0 h 2069036"/>
                <a:gd name="connsiteX7" fmla="*/ 0 w 723037"/>
                <a:gd name="connsiteY7" fmla="*/ 2069037 h 20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3037" h="2069036">
                  <a:moveTo>
                    <a:pt x="0" y="2069037"/>
                  </a:moveTo>
                  <a:lnTo>
                    <a:pt x="541334" y="2069037"/>
                  </a:lnTo>
                  <a:lnTo>
                    <a:pt x="541334" y="1213913"/>
                  </a:lnTo>
                  <a:lnTo>
                    <a:pt x="723037" y="1034519"/>
                  </a:lnTo>
                  <a:lnTo>
                    <a:pt x="541334" y="855124"/>
                  </a:lnTo>
                  <a:lnTo>
                    <a:pt x="541334" y="0"/>
                  </a:lnTo>
                  <a:lnTo>
                    <a:pt x="0" y="0"/>
                  </a:lnTo>
                  <a:lnTo>
                    <a:pt x="0" y="2069037"/>
                  </a:lnTo>
                  <a:close/>
                </a:path>
              </a:pathLst>
            </a:custGeom>
            <a:solidFill>
              <a:srgbClr val="424B55"/>
            </a:solidFill>
            <a:ln w="26723" cap="flat">
              <a:noFill/>
              <a:prstDash val="solid"/>
              <a:miter/>
            </a:ln>
          </p:spPr>
          <p:txBody>
            <a:bodyPr rtlCol="0" anchor="ctr"/>
            <a:lstStyle/>
            <a:p>
              <a:endParaRPr lang="fr-FR" dirty="0"/>
            </a:p>
          </p:txBody>
        </p:sp>
      </p:grpSp>
      <p:grpSp>
        <p:nvGrpSpPr>
          <p:cNvPr id="20" name="Graphique 5">
            <a:extLst>
              <a:ext uri="{FF2B5EF4-FFF2-40B4-BE49-F238E27FC236}">
                <a16:creationId xmlns:a16="http://schemas.microsoft.com/office/drawing/2014/main" id="{2BD90867-B4E8-4DB8-BE1B-D856EC4C5159}"/>
              </a:ext>
            </a:extLst>
          </p:cNvPr>
          <p:cNvGrpSpPr/>
          <p:nvPr/>
        </p:nvGrpSpPr>
        <p:grpSpPr>
          <a:xfrm>
            <a:off x="808708" y="5588305"/>
            <a:ext cx="820897" cy="1334844"/>
            <a:chOff x="796496" y="345291"/>
            <a:chExt cx="970520" cy="2354010"/>
          </a:xfrm>
        </p:grpSpPr>
        <p:sp>
          <p:nvSpPr>
            <p:cNvPr id="21" name="Forme libre 27">
              <a:extLst>
                <a:ext uri="{FF2B5EF4-FFF2-40B4-BE49-F238E27FC236}">
                  <a16:creationId xmlns:a16="http://schemas.microsoft.com/office/drawing/2014/main" id="{3C4839DF-28B4-41B7-A810-7F2C1335D4EF}"/>
                </a:ext>
              </a:extLst>
            </p:cNvPr>
            <p:cNvSpPr/>
            <p:nvPr/>
          </p:nvSpPr>
          <p:spPr>
            <a:xfrm>
              <a:off x="894356" y="375967"/>
              <a:ext cx="204617" cy="127149"/>
            </a:xfrm>
            <a:custGeom>
              <a:avLst/>
              <a:gdLst>
                <a:gd name="connsiteX0" fmla="*/ 0 w 204617"/>
                <a:gd name="connsiteY0" fmla="*/ 127149 h 127149"/>
                <a:gd name="connsiteX1" fmla="*/ 204618 w 204617"/>
                <a:gd name="connsiteY1" fmla="*/ 0 h 127149"/>
                <a:gd name="connsiteX2" fmla="*/ 204618 w 204617"/>
                <a:gd name="connsiteY2" fmla="*/ 127149 h 127149"/>
                <a:gd name="connsiteX3" fmla="*/ 0 w 204617"/>
                <a:gd name="connsiteY3" fmla="*/ 127149 h 127149"/>
              </a:gdLst>
              <a:ahLst/>
              <a:cxnLst>
                <a:cxn ang="0">
                  <a:pos x="connsiteX0" y="connsiteY0"/>
                </a:cxn>
                <a:cxn ang="0">
                  <a:pos x="connsiteX1" y="connsiteY1"/>
                </a:cxn>
                <a:cxn ang="0">
                  <a:pos x="connsiteX2" y="connsiteY2"/>
                </a:cxn>
                <a:cxn ang="0">
                  <a:pos x="connsiteX3" y="connsiteY3"/>
                </a:cxn>
              </a:cxnLst>
              <a:rect l="l" t="t" r="r" b="b"/>
              <a:pathLst>
                <a:path w="204617" h="127149">
                  <a:moveTo>
                    <a:pt x="0" y="127149"/>
                  </a:moveTo>
                  <a:lnTo>
                    <a:pt x="204618" y="0"/>
                  </a:lnTo>
                  <a:lnTo>
                    <a:pt x="204618" y="127149"/>
                  </a:lnTo>
                  <a:lnTo>
                    <a:pt x="0" y="127149"/>
                  </a:lnTo>
                  <a:close/>
                </a:path>
              </a:pathLst>
            </a:custGeom>
            <a:solidFill>
              <a:schemeClr val="bg2">
                <a:lumMod val="50000"/>
              </a:schemeClr>
            </a:solidFill>
            <a:ln w="26723" cap="flat">
              <a:noFill/>
              <a:prstDash val="solid"/>
              <a:miter/>
            </a:ln>
          </p:spPr>
          <p:txBody>
            <a:bodyPr rtlCol="0" anchor="ctr"/>
            <a:lstStyle/>
            <a:p>
              <a:endParaRPr lang="fr-FR"/>
            </a:p>
          </p:txBody>
        </p:sp>
        <p:sp>
          <p:nvSpPr>
            <p:cNvPr id="22" name="Forme libre 28">
              <a:extLst>
                <a:ext uri="{FF2B5EF4-FFF2-40B4-BE49-F238E27FC236}">
                  <a16:creationId xmlns:a16="http://schemas.microsoft.com/office/drawing/2014/main" id="{CC458723-ABFE-4D61-8C2C-B565C61CA7BE}"/>
                </a:ext>
              </a:extLst>
            </p:cNvPr>
            <p:cNvSpPr/>
            <p:nvPr/>
          </p:nvSpPr>
          <p:spPr>
            <a:xfrm>
              <a:off x="894356" y="2572152"/>
              <a:ext cx="204617" cy="127149"/>
            </a:xfrm>
            <a:custGeom>
              <a:avLst/>
              <a:gdLst>
                <a:gd name="connsiteX0" fmla="*/ 0 w 204617"/>
                <a:gd name="connsiteY0" fmla="*/ 0 h 127149"/>
                <a:gd name="connsiteX1" fmla="*/ 204618 w 204617"/>
                <a:gd name="connsiteY1" fmla="*/ 127149 h 127149"/>
                <a:gd name="connsiteX2" fmla="*/ 204618 w 204617"/>
                <a:gd name="connsiteY2" fmla="*/ 0 h 127149"/>
                <a:gd name="connsiteX3" fmla="*/ 0 w 204617"/>
                <a:gd name="connsiteY3" fmla="*/ 0 h 127149"/>
              </a:gdLst>
              <a:ahLst/>
              <a:cxnLst>
                <a:cxn ang="0">
                  <a:pos x="connsiteX0" y="connsiteY0"/>
                </a:cxn>
                <a:cxn ang="0">
                  <a:pos x="connsiteX1" y="connsiteY1"/>
                </a:cxn>
                <a:cxn ang="0">
                  <a:pos x="connsiteX2" y="connsiteY2"/>
                </a:cxn>
                <a:cxn ang="0">
                  <a:pos x="connsiteX3" y="connsiteY3"/>
                </a:cxn>
              </a:cxnLst>
              <a:rect l="l" t="t" r="r" b="b"/>
              <a:pathLst>
                <a:path w="204617" h="127149">
                  <a:moveTo>
                    <a:pt x="0" y="0"/>
                  </a:moveTo>
                  <a:lnTo>
                    <a:pt x="204618" y="127149"/>
                  </a:lnTo>
                  <a:lnTo>
                    <a:pt x="204618" y="0"/>
                  </a:lnTo>
                  <a:lnTo>
                    <a:pt x="0" y="0"/>
                  </a:lnTo>
                  <a:close/>
                </a:path>
              </a:pathLst>
            </a:custGeom>
            <a:solidFill>
              <a:schemeClr val="bg2">
                <a:lumMod val="50000"/>
              </a:schemeClr>
            </a:solidFill>
            <a:ln w="26723" cap="flat">
              <a:noFill/>
              <a:prstDash val="solid"/>
              <a:miter/>
            </a:ln>
          </p:spPr>
          <p:txBody>
            <a:bodyPr rtlCol="0" anchor="ctr"/>
            <a:lstStyle/>
            <a:p>
              <a:endParaRPr lang="fr-FR"/>
            </a:p>
          </p:txBody>
        </p:sp>
        <p:pic>
          <p:nvPicPr>
            <p:cNvPr id="23" name="Image 22">
              <a:extLst>
                <a:ext uri="{FF2B5EF4-FFF2-40B4-BE49-F238E27FC236}">
                  <a16:creationId xmlns:a16="http://schemas.microsoft.com/office/drawing/2014/main" id="{6C3666F1-D630-4BF5-8C33-E0A783F8B2C0}"/>
                </a:ext>
              </a:extLst>
            </p:cNvPr>
            <p:cNvPicPr>
              <a:picLocks noChangeAspect="1"/>
            </p:cNvPicPr>
            <p:nvPr/>
          </p:nvPicPr>
          <p:blipFill>
            <a:blip r:embed="rId3"/>
            <a:stretch>
              <a:fillRect/>
            </a:stretch>
          </p:blipFill>
          <p:spPr>
            <a:xfrm>
              <a:off x="796496" y="345291"/>
              <a:ext cx="970520" cy="2345726"/>
            </a:xfrm>
            <a:custGeom>
              <a:avLst/>
              <a:gdLst>
                <a:gd name="connsiteX0" fmla="*/ 0 w 970520"/>
                <a:gd name="connsiteY0" fmla="*/ 1 h 2345726"/>
                <a:gd name="connsiteX1" fmla="*/ 970520 w 970520"/>
                <a:gd name="connsiteY1" fmla="*/ 1 h 2345726"/>
                <a:gd name="connsiteX2" fmla="*/ 970520 w 970520"/>
                <a:gd name="connsiteY2" fmla="*/ 2345727 h 2345726"/>
                <a:gd name="connsiteX3" fmla="*/ 0 w 970520"/>
                <a:gd name="connsiteY3" fmla="*/ 2345727 h 2345726"/>
              </a:gdLst>
              <a:ahLst/>
              <a:cxnLst>
                <a:cxn ang="0">
                  <a:pos x="connsiteX0" y="connsiteY0"/>
                </a:cxn>
                <a:cxn ang="0">
                  <a:pos x="connsiteX1" y="connsiteY1"/>
                </a:cxn>
                <a:cxn ang="0">
                  <a:pos x="connsiteX2" y="connsiteY2"/>
                </a:cxn>
                <a:cxn ang="0">
                  <a:pos x="connsiteX3" y="connsiteY3"/>
                </a:cxn>
              </a:cxnLst>
              <a:rect l="l" t="t" r="r" b="b"/>
              <a:pathLst>
                <a:path w="970520" h="2345726">
                  <a:moveTo>
                    <a:pt x="0" y="1"/>
                  </a:moveTo>
                  <a:lnTo>
                    <a:pt x="970520" y="1"/>
                  </a:lnTo>
                  <a:lnTo>
                    <a:pt x="970520" y="2345727"/>
                  </a:lnTo>
                  <a:lnTo>
                    <a:pt x="0" y="2345727"/>
                  </a:lnTo>
                  <a:close/>
                </a:path>
              </a:pathLst>
            </a:custGeom>
          </p:spPr>
        </p:pic>
        <p:sp>
          <p:nvSpPr>
            <p:cNvPr id="24" name="Forme libre 30">
              <a:extLst>
                <a:ext uri="{FF2B5EF4-FFF2-40B4-BE49-F238E27FC236}">
                  <a16:creationId xmlns:a16="http://schemas.microsoft.com/office/drawing/2014/main" id="{3386D816-95EA-461D-9023-D60E238EF575}"/>
                </a:ext>
              </a:extLst>
            </p:cNvPr>
            <p:cNvSpPr/>
            <p:nvPr/>
          </p:nvSpPr>
          <p:spPr>
            <a:xfrm>
              <a:off x="894356" y="503116"/>
              <a:ext cx="723037" cy="2069036"/>
            </a:xfrm>
            <a:custGeom>
              <a:avLst/>
              <a:gdLst>
                <a:gd name="connsiteX0" fmla="*/ 0 w 723037"/>
                <a:gd name="connsiteY0" fmla="*/ 2069037 h 2069036"/>
                <a:gd name="connsiteX1" fmla="*/ 541334 w 723037"/>
                <a:gd name="connsiteY1" fmla="*/ 2069037 h 2069036"/>
                <a:gd name="connsiteX2" fmla="*/ 541334 w 723037"/>
                <a:gd name="connsiteY2" fmla="*/ 1213913 h 2069036"/>
                <a:gd name="connsiteX3" fmla="*/ 723037 w 723037"/>
                <a:gd name="connsiteY3" fmla="*/ 1034519 h 2069036"/>
                <a:gd name="connsiteX4" fmla="*/ 541334 w 723037"/>
                <a:gd name="connsiteY4" fmla="*/ 855124 h 2069036"/>
                <a:gd name="connsiteX5" fmla="*/ 541334 w 723037"/>
                <a:gd name="connsiteY5" fmla="*/ 0 h 2069036"/>
                <a:gd name="connsiteX6" fmla="*/ 0 w 723037"/>
                <a:gd name="connsiteY6" fmla="*/ 0 h 2069036"/>
                <a:gd name="connsiteX7" fmla="*/ 0 w 723037"/>
                <a:gd name="connsiteY7" fmla="*/ 2069037 h 20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3037" h="2069036">
                  <a:moveTo>
                    <a:pt x="0" y="2069037"/>
                  </a:moveTo>
                  <a:lnTo>
                    <a:pt x="541334" y="2069037"/>
                  </a:lnTo>
                  <a:lnTo>
                    <a:pt x="541334" y="1213913"/>
                  </a:lnTo>
                  <a:lnTo>
                    <a:pt x="723037" y="1034519"/>
                  </a:lnTo>
                  <a:lnTo>
                    <a:pt x="541334" y="855124"/>
                  </a:lnTo>
                  <a:lnTo>
                    <a:pt x="541334" y="0"/>
                  </a:lnTo>
                  <a:lnTo>
                    <a:pt x="0" y="0"/>
                  </a:lnTo>
                  <a:lnTo>
                    <a:pt x="0" y="2069037"/>
                  </a:lnTo>
                  <a:close/>
                </a:path>
              </a:pathLst>
            </a:custGeom>
            <a:solidFill>
              <a:srgbClr val="C6C7C9"/>
            </a:solidFill>
            <a:ln w="26723" cap="flat">
              <a:noFill/>
              <a:prstDash val="solid"/>
              <a:miter/>
            </a:ln>
          </p:spPr>
          <p:txBody>
            <a:bodyPr rtlCol="0" anchor="ctr"/>
            <a:lstStyle/>
            <a:p>
              <a:endParaRPr lang="fr-FR" dirty="0"/>
            </a:p>
          </p:txBody>
        </p:sp>
      </p:grpSp>
      <p:grpSp>
        <p:nvGrpSpPr>
          <p:cNvPr id="33" name="Graphique 5">
            <a:extLst>
              <a:ext uri="{FF2B5EF4-FFF2-40B4-BE49-F238E27FC236}">
                <a16:creationId xmlns:a16="http://schemas.microsoft.com/office/drawing/2014/main" id="{C7EF0E57-E38F-43B9-BD84-22B9EB620835}"/>
              </a:ext>
            </a:extLst>
          </p:cNvPr>
          <p:cNvGrpSpPr/>
          <p:nvPr/>
        </p:nvGrpSpPr>
        <p:grpSpPr>
          <a:xfrm>
            <a:off x="796626" y="4351318"/>
            <a:ext cx="858064" cy="1423473"/>
            <a:chOff x="796496" y="375967"/>
            <a:chExt cx="970520" cy="2385036"/>
          </a:xfrm>
        </p:grpSpPr>
        <p:sp>
          <p:nvSpPr>
            <p:cNvPr id="34" name="Forme libre 27">
              <a:extLst>
                <a:ext uri="{FF2B5EF4-FFF2-40B4-BE49-F238E27FC236}">
                  <a16:creationId xmlns:a16="http://schemas.microsoft.com/office/drawing/2014/main" id="{6DAEFCBF-E45F-43EC-8C06-FDE01D6DD3DB}"/>
                </a:ext>
              </a:extLst>
            </p:cNvPr>
            <p:cNvSpPr/>
            <p:nvPr/>
          </p:nvSpPr>
          <p:spPr>
            <a:xfrm>
              <a:off x="894356" y="375967"/>
              <a:ext cx="204617" cy="127149"/>
            </a:xfrm>
            <a:custGeom>
              <a:avLst/>
              <a:gdLst>
                <a:gd name="connsiteX0" fmla="*/ 0 w 204617"/>
                <a:gd name="connsiteY0" fmla="*/ 127149 h 127149"/>
                <a:gd name="connsiteX1" fmla="*/ 204618 w 204617"/>
                <a:gd name="connsiteY1" fmla="*/ 0 h 127149"/>
                <a:gd name="connsiteX2" fmla="*/ 204618 w 204617"/>
                <a:gd name="connsiteY2" fmla="*/ 127149 h 127149"/>
                <a:gd name="connsiteX3" fmla="*/ 0 w 204617"/>
                <a:gd name="connsiteY3" fmla="*/ 127149 h 127149"/>
              </a:gdLst>
              <a:ahLst/>
              <a:cxnLst>
                <a:cxn ang="0">
                  <a:pos x="connsiteX0" y="connsiteY0"/>
                </a:cxn>
                <a:cxn ang="0">
                  <a:pos x="connsiteX1" y="connsiteY1"/>
                </a:cxn>
                <a:cxn ang="0">
                  <a:pos x="connsiteX2" y="connsiteY2"/>
                </a:cxn>
                <a:cxn ang="0">
                  <a:pos x="connsiteX3" y="connsiteY3"/>
                </a:cxn>
              </a:cxnLst>
              <a:rect l="l" t="t" r="r" b="b"/>
              <a:pathLst>
                <a:path w="204617" h="127149">
                  <a:moveTo>
                    <a:pt x="0" y="127149"/>
                  </a:moveTo>
                  <a:lnTo>
                    <a:pt x="204618" y="0"/>
                  </a:lnTo>
                  <a:lnTo>
                    <a:pt x="204618" y="127149"/>
                  </a:lnTo>
                  <a:lnTo>
                    <a:pt x="0" y="127149"/>
                  </a:lnTo>
                  <a:close/>
                </a:path>
              </a:pathLst>
            </a:custGeom>
            <a:solidFill>
              <a:srgbClr val="87AA8A"/>
            </a:solidFill>
            <a:ln w="26723" cap="flat">
              <a:noFill/>
              <a:prstDash val="solid"/>
              <a:miter/>
            </a:ln>
          </p:spPr>
          <p:txBody>
            <a:bodyPr rtlCol="0" anchor="ctr"/>
            <a:lstStyle/>
            <a:p>
              <a:endParaRPr lang="fr-FR"/>
            </a:p>
          </p:txBody>
        </p:sp>
        <p:sp>
          <p:nvSpPr>
            <p:cNvPr id="35" name="Forme libre 28">
              <a:extLst>
                <a:ext uri="{FF2B5EF4-FFF2-40B4-BE49-F238E27FC236}">
                  <a16:creationId xmlns:a16="http://schemas.microsoft.com/office/drawing/2014/main" id="{021F5964-5BC4-4FE7-A32E-2333E46F93D4}"/>
                </a:ext>
              </a:extLst>
            </p:cNvPr>
            <p:cNvSpPr/>
            <p:nvPr/>
          </p:nvSpPr>
          <p:spPr>
            <a:xfrm>
              <a:off x="894356" y="2572152"/>
              <a:ext cx="204617" cy="127149"/>
            </a:xfrm>
            <a:custGeom>
              <a:avLst/>
              <a:gdLst>
                <a:gd name="connsiteX0" fmla="*/ 0 w 204617"/>
                <a:gd name="connsiteY0" fmla="*/ 0 h 127149"/>
                <a:gd name="connsiteX1" fmla="*/ 204618 w 204617"/>
                <a:gd name="connsiteY1" fmla="*/ 127149 h 127149"/>
                <a:gd name="connsiteX2" fmla="*/ 204618 w 204617"/>
                <a:gd name="connsiteY2" fmla="*/ 0 h 127149"/>
                <a:gd name="connsiteX3" fmla="*/ 0 w 204617"/>
                <a:gd name="connsiteY3" fmla="*/ 0 h 127149"/>
              </a:gdLst>
              <a:ahLst/>
              <a:cxnLst>
                <a:cxn ang="0">
                  <a:pos x="connsiteX0" y="connsiteY0"/>
                </a:cxn>
                <a:cxn ang="0">
                  <a:pos x="connsiteX1" y="connsiteY1"/>
                </a:cxn>
                <a:cxn ang="0">
                  <a:pos x="connsiteX2" y="connsiteY2"/>
                </a:cxn>
                <a:cxn ang="0">
                  <a:pos x="connsiteX3" y="connsiteY3"/>
                </a:cxn>
              </a:cxnLst>
              <a:rect l="l" t="t" r="r" b="b"/>
              <a:pathLst>
                <a:path w="204617" h="127149">
                  <a:moveTo>
                    <a:pt x="0" y="0"/>
                  </a:moveTo>
                  <a:lnTo>
                    <a:pt x="204618" y="127149"/>
                  </a:lnTo>
                  <a:lnTo>
                    <a:pt x="204618" y="0"/>
                  </a:lnTo>
                  <a:lnTo>
                    <a:pt x="0" y="0"/>
                  </a:lnTo>
                  <a:close/>
                </a:path>
              </a:pathLst>
            </a:custGeom>
            <a:solidFill>
              <a:srgbClr val="87AA8A"/>
            </a:solidFill>
            <a:ln w="26723" cap="flat">
              <a:noFill/>
              <a:prstDash val="solid"/>
              <a:miter/>
            </a:ln>
          </p:spPr>
          <p:txBody>
            <a:bodyPr rtlCol="0" anchor="ctr"/>
            <a:lstStyle/>
            <a:p>
              <a:endParaRPr lang="fr-FR"/>
            </a:p>
          </p:txBody>
        </p:sp>
        <p:pic>
          <p:nvPicPr>
            <p:cNvPr id="36" name="Image 35">
              <a:extLst>
                <a:ext uri="{FF2B5EF4-FFF2-40B4-BE49-F238E27FC236}">
                  <a16:creationId xmlns:a16="http://schemas.microsoft.com/office/drawing/2014/main" id="{FE573153-A584-4410-B0BA-0061EB3B6B36}"/>
                </a:ext>
              </a:extLst>
            </p:cNvPr>
            <p:cNvPicPr>
              <a:picLocks noChangeAspect="1"/>
            </p:cNvPicPr>
            <p:nvPr/>
          </p:nvPicPr>
          <p:blipFill>
            <a:blip r:embed="rId3"/>
            <a:stretch>
              <a:fillRect/>
            </a:stretch>
          </p:blipFill>
          <p:spPr>
            <a:xfrm>
              <a:off x="796496" y="415277"/>
              <a:ext cx="970520" cy="2345726"/>
            </a:xfrm>
            <a:custGeom>
              <a:avLst/>
              <a:gdLst>
                <a:gd name="connsiteX0" fmla="*/ 0 w 970520"/>
                <a:gd name="connsiteY0" fmla="*/ 1 h 2345726"/>
                <a:gd name="connsiteX1" fmla="*/ 970520 w 970520"/>
                <a:gd name="connsiteY1" fmla="*/ 1 h 2345726"/>
                <a:gd name="connsiteX2" fmla="*/ 970520 w 970520"/>
                <a:gd name="connsiteY2" fmla="*/ 2345727 h 2345726"/>
                <a:gd name="connsiteX3" fmla="*/ 0 w 970520"/>
                <a:gd name="connsiteY3" fmla="*/ 2345727 h 2345726"/>
              </a:gdLst>
              <a:ahLst/>
              <a:cxnLst>
                <a:cxn ang="0">
                  <a:pos x="connsiteX0" y="connsiteY0"/>
                </a:cxn>
                <a:cxn ang="0">
                  <a:pos x="connsiteX1" y="connsiteY1"/>
                </a:cxn>
                <a:cxn ang="0">
                  <a:pos x="connsiteX2" y="connsiteY2"/>
                </a:cxn>
                <a:cxn ang="0">
                  <a:pos x="connsiteX3" y="connsiteY3"/>
                </a:cxn>
              </a:cxnLst>
              <a:rect l="l" t="t" r="r" b="b"/>
              <a:pathLst>
                <a:path w="970520" h="2345726">
                  <a:moveTo>
                    <a:pt x="0" y="1"/>
                  </a:moveTo>
                  <a:lnTo>
                    <a:pt x="970520" y="1"/>
                  </a:lnTo>
                  <a:lnTo>
                    <a:pt x="970520" y="2345727"/>
                  </a:lnTo>
                  <a:lnTo>
                    <a:pt x="0" y="2345727"/>
                  </a:lnTo>
                  <a:close/>
                </a:path>
              </a:pathLst>
            </a:custGeom>
          </p:spPr>
        </p:pic>
        <p:sp>
          <p:nvSpPr>
            <p:cNvPr id="37" name="Forme libre 30">
              <a:extLst>
                <a:ext uri="{FF2B5EF4-FFF2-40B4-BE49-F238E27FC236}">
                  <a16:creationId xmlns:a16="http://schemas.microsoft.com/office/drawing/2014/main" id="{2EFD9374-7249-4692-BB86-18016C7946F3}"/>
                </a:ext>
              </a:extLst>
            </p:cNvPr>
            <p:cNvSpPr/>
            <p:nvPr/>
          </p:nvSpPr>
          <p:spPr>
            <a:xfrm>
              <a:off x="894356" y="503116"/>
              <a:ext cx="723037" cy="2069036"/>
            </a:xfrm>
            <a:custGeom>
              <a:avLst/>
              <a:gdLst>
                <a:gd name="connsiteX0" fmla="*/ 0 w 723037"/>
                <a:gd name="connsiteY0" fmla="*/ 2069037 h 2069036"/>
                <a:gd name="connsiteX1" fmla="*/ 541334 w 723037"/>
                <a:gd name="connsiteY1" fmla="*/ 2069037 h 2069036"/>
                <a:gd name="connsiteX2" fmla="*/ 541334 w 723037"/>
                <a:gd name="connsiteY2" fmla="*/ 1213913 h 2069036"/>
                <a:gd name="connsiteX3" fmla="*/ 723037 w 723037"/>
                <a:gd name="connsiteY3" fmla="*/ 1034519 h 2069036"/>
                <a:gd name="connsiteX4" fmla="*/ 541334 w 723037"/>
                <a:gd name="connsiteY4" fmla="*/ 855124 h 2069036"/>
                <a:gd name="connsiteX5" fmla="*/ 541334 w 723037"/>
                <a:gd name="connsiteY5" fmla="*/ 0 h 2069036"/>
                <a:gd name="connsiteX6" fmla="*/ 0 w 723037"/>
                <a:gd name="connsiteY6" fmla="*/ 0 h 2069036"/>
                <a:gd name="connsiteX7" fmla="*/ 0 w 723037"/>
                <a:gd name="connsiteY7" fmla="*/ 2069037 h 20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3037" h="2069036">
                  <a:moveTo>
                    <a:pt x="0" y="2069037"/>
                  </a:moveTo>
                  <a:lnTo>
                    <a:pt x="541334" y="2069037"/>
                  </a:lnTo>
                  <a:lnTo>
                    <a:pt x="541334" y="1213913"/>
                  </a:lnTo>
                  <a:lnTo>
                    <a:pt x="723037" y="1034519"/>
                  </a:lnTo>
                  <a:lnTo>
                    <a:pt x="541334" y="855124"/>
                  </a:lnTo>
                  <a:lnTo>
                    <a:pt x="541334" y="0"/>
                  </a:lnTo>
                  <a:lnTo>
                    <a:pt x="0" y="0"/>
                  </a:lnTo>
                  <a:lnTo>
                    <a:pt x="0" y="2069037"/>
                  </a:lnTo>
                  <a:close/>
                </a:path>
              </a:pathLst>
            </a:custGeom>
            <a:solidFill>
              <a:srgbClr val="8FC799"/>
            </a:solidFill>
            <a:ln w="26723" cap="flat">
              <a:noFill/>
              <a:prstDash val="solid"/>
              <a:miter/>
            </a:ln>
          </p:spPr>
          <p:txBody>
            <a:bodyPr rtlCol="0" anchor="ctr"/>
            <a:lstStyle/>
            <a:p>
              <a:endParaRPr lang="fr-FR" dirty="0"/>
            </a:p>
          </p:txBody>
        </p:sp>
      </p:grpSp>
      <p:grpSp>
        <p:nvGrpSpPr>
          <p:cNvPr id="38" name="Graphique 5">
            <a:extLst>
              <a:ext uri="{FF2B5EF4-FFF2-40B4-BE49-F238E27FC236}">
                <a16:creationId xmlns:a16="http://schemas.microsoft.com/office/drawing/2014/main" id="{064237F9-8AB6-4671-9A52-8F440E1809B4}"/>
              </a:ext>
            </a:extLst>
          </p:cNvPr>
          <p:cNvGrpSpPr/>
          <p:nvPr/>
        </p:nvGrpSpPr>
        <p:grpSpPr>
          <a:xfrm>
            <a:off x="814820" y="3308327"/>
            <a:ext cx="842655" cy="1328849"/>
            <a:chOff x="796496" y="375967"/>
            <a:chExt cx="970520" cy="2379396"/>
          </a:xfrm>
        </p:grpSpPr>
        <p:sp>
          <p:nvSpPr>
            <p:cNvPr id="39" name="Forme libre 27">
              <a:extLst>
                <a:ext uri="{FF2B5EF4-FFF2-40B4-BE49-F238E27FC236}">
                  <a16:creationId xmlns:a16="http://schemas.microsoft.com/office/drawing/2014/main" id="{A06CE028-3D63-4133-8CDD-33AB8D3CC8F0}"/>
                </a:ext>
              </a:extLst>
            </p:cNvPr>
            <p:cNvSpPr/>
            <p:nvPr/>
          </p:nvSpPr>
          <p:spPr>
            <a:xfrm>
              <a:off x="894356" y="375967"/>
              <a:ext cx="204617" cy="127149"/>
            </a:xfrm>
            <a:custGeom>
              <a:avLst/>
              <a:gdLst>
                <a:gd name="connsiteX0" fmla="*/ 0 w 204617"/>
                <a:gd name="connsiteY0" fmla="*/ 127149 h 127149"/>
                <a:gd name="connsiteX1" fmla="*/ 204618 w 204617"/>
                <a:gd name="connsiteY1" fmla="*/ 0 h 127149"/>
                <a:gd name="connsiteX2" fmla="*/ 204618 w 204617"/>
                <a:gd name="connsiteY2" fmla="*/ 127149 h 127149"/>
                <a:gd name="connsiteX3" fmla="*/ 0 w 204617"/>
                <a:gd name="connsiteY3" fmla="*/ 127149 h 127149"/>
              </a:gdLst>
              <a:ahLst/>
              <a:cxnLst>
                <a:cxn ang="0">
                  <a:pos x="connsiteX0" y="connsiteY0"/>
                </a:cxn>
                <a:cxn ang="0">
                  <a:pos x="connsiteX1" y="connsiteY1"/>
                </a:cxn>
                <a:cxn ang="0">
                  <a:pos x="connsiteX2" y="connsiteY2"/>
                </a:cxn>
                <a:cxn ang="0">
                  <a:pos x="connsiteX3" y="connsiteY3"/>
                </a:cxn>
              </a:cxnLst>
              <a:rect l="l" t="t" r="r" b="b"/>
              <a:pathLst>
                <a:path w="204617" h="127149">
                  <a:moveTo>
                    <a:pt x="0" y="127149"/>
                  </a:moveTo>
                  <a:lnTo>
                    <a:pt x="204618" y="0"/>
                  </a:lnTo>
                  <a:lnTo>
                    <a:pt x="204618" y="127149"/>
                  </a:lnTo>
                  <a:lnTo>
                    <a:pt x="0" y="127149"/>
                  </a:lnTo>
                  <a:close/>
                </a:path>
              </a:pathLst>
            </a:custGeom>
            <a:solidFill>
              <a:srgbClr val="BB3716"/>
            </a:solidFill>
            <a:ln w="26723" cap="flat">
              <a:noFill/>
              <a:prstDash val="solid"/>
              <a:miter/>
            </a:ln>
          </p:spPr>
          <p:txBody>
            <a:bodyPr rtlCol="0" anchor="ctr"/>
            <a:lstStyle/>
            <a:p>
              <a:endParaRPr lang="fr-FR"/>
            </a:p>
          </p:txBody>
        </p:sp>
        <p:sp>
          <p:nvSpPr>
            <p:cNvPr id="40" name="Forme libre 28">
              <a:extLst>
                <a:ext uri="{FF2B5EF4-FFF2-40B4-BE49-F238E27FC236}">
                  <a16:creationId xmlns:a16="http://schemas.microsoft.com/office/drawing/2014/main" id="{222D980C-AA0D-476D-A9AE-261CC3A31993}"/>
                </a:ext>
              </a:extLst>
            </p:cNvPr>
            <p:cNvSpPr/>
            <p:nvPr/>
          </p:nvSpPr>
          <p:spPr>
            <a:xfrm>
              <a:off x="894356" y="2572152"/>
              <a:ext cx="204617" cy="127149"/>
            </a:xfrm>
            <a:custGeom>
              <a:avLst/>
              <a:gdLst>
                <a:gd name="connsiteX0" fmla="*/ 0 w 204617"/>
                <a:gd name="connsiteY0" fmla="*/ 0 h 127149"/>
                <a:gd name="connsiteX1" fmla="*/ 204618 w 204617"/>
                <a:gd name="connsiteY1" fmla="*/ 127149 h 127149"/>
                <a:gd name="connsiteX2" fmla="*/ 204618 w 204617"/>
                <a:gd name="connsiteY2" fmla="*/ 0 h 127149"/>
                <a:gd name="connsiteX3" fmla="*/ 0 w 204617"/>
                <a:gd name="connsiteY3" fmla="*/ 0 h 127149"/>
              </a:gdLst>
              <a:ahLst/>
              <a:cxnLst>
                <a:cxn ang="0">
                  <a:pos x="connsiteX0" y="connsiteY0"/>
                </a:cxn>
                <a:cxn ang="0">
                  <a:pos x="connsiteX1" y="connsiteY1"/>
                </a:cxn>
                <a:cxn ang="0">
                  <a:pos x="connsiteX2" y="connsiteY2"/>
                </a:cxn>
                <a:cxn ang="0">
                  <a:pos x="connsiteX3" y="connsiteY3"/>
                </a:cxn>
              </a:cxnLst>
              <a:rect l="l" t="t" r="r" b="b"/>
              <a:pathLst>
                <a:path w="204617" h="127149">
                  <a:moveTo>
                    <a:pt x="0" y="0"/>
                  </a:moveTo>
                  <a:lnTo>
                    <a:pt x="204618" y="127149"/>
                  </a:lnTo>
                  <a:lnTo>
                    <a:pt x="204618" y="0"/>
                  </a:lnTo>
                  <a:lnTo>
                    <a:pt x="0" y="0"/>
                  </a:lnTo>
                  <a:close/>
                </a:path>
              </a:pathLst>
            </a:custGeom>
            <a:solidFill>
              <a:srgbClr val="BB3716"/>
            </a:solidFill>
            <a:ln w="26723" cap="flat">
              <a:noFill/>
              <a:prstDash val="solid"/>
              <a:miter/>
            </a:ln>
          </p:spPr>
          <p:txBody>
            <a:bodyPr rtlCol="0" anchor="ctr"/>
            <a:lstStyle/>
            <a:p>
              <a:endParaRPr lang="fr-FR"/>
            </a:p>
          </p:txBody>
        </p:sp>
        <p:pic>
          <p:nvPicPr>
            <p:cNvPr id="41" name="Image 40">
              <a:extLst>
                <a:ext uri="{FF2B5EF4-FFF2-40B4-BE49-F238E27FC236}">
                  <a16:creationId xmlns:a16="http://schemas.microsoft.com/office/drawing/2014/main" id="{26C05AA2-57B8-4C7C-AE8A-5A5B61DD6D02}"/>
                </a:ext>
              </a:extLst>
            </p:cNvPr>
            <p:cNvPicPr>
              <a:picLocks noChangeAspect="1"/>
            </p:cNvPicPr>
            <p:nvPr/>
          </p:nvPicPr>
          <p:blipFill>
            <a:blip r:embed="rId3"/>
            <a:stretch>
              <a:fillRect/>
            </a:stretch>
          </p:blipFill>
          <p:spPr>
            <a:xfrm>
              <a:off x="796496" y="409637"/>
              <a:ext cx="970520" cy="2345726"/>
            </a:xfrm>
            <a:custGeom>
              <a:avLst/>
              <a:gdLst>
                <a:gd name="connsiteX0" fmla="*/ 0 w 970520"/>
                <a:gd name="connsiteY0" fmla="*/ 1 h 2345726"/>
                <a:gd name="connsiteX1" fmla="*/ 970520 w 970520"/>
                <a:gd name="connsiteY1" fmla="*/ 1 h 2345726"/>
                <a:gd name="connsiteX2" fmla="*/ 970520 w 970520"/>
                <a:gd name="connsiteY2" fmla="*/ 2345727 h 2345726"/>
                <a:gd name="connsiteX3" fmla="*/ 0 w 970520"/>
                <a:gd name="connsiteY3" fmla="*/ 2345727 h 2345726"/>
              </a:gdLst>
              <a:ahLst/>
              <a:cxnLst>
                <a:cxn ang="0">
                  <a:pos x="connsiteX0" y="connsiteY0"/>
                </a:cxn>
                <a:cxn ang="0">
                  <a:pos x="connsiteX1" y="connsiteY1"/>
                </a:cxn>
                <a:cxn ang="0">
                  <a:pos x="connsiteX2" y="connsiteY2"/>
                </a:cxn>
                <a:cxn ang="0">
                  <a:pos x="connsiteX3" y="connsiteY3"/>
                </a:cxn>
              </a:cxnLst>
              <a:rect l="l" t="t" r="r" b="b"/>
              <a:pathLst>
                <a:path w="970520" h="2345726">
                  <a:moveTo>
                    <a:pt x="0" y="1"/>
                  </a:moveTo>
                  <a:lnTo>
                    <a:pt x="970520" y="1"/>
                  </a:lnTo>
                  <a:lnTo>
                    <a:pt x="970520" y="2345727"/>
                  </a:lnTo>
                  <a:lnTo>
                    <a:pt x="0" y="2345727"/>
                  </a:lnTo>
                  <a:close/>
                </a:path>
              </a:pathLst>
            </a:custGeom>
          </p:spPr>
        </p:pic>
        <p:sp>
          <p:nvSpPr>
            <p:cNvPr id="42" name="Forme libre 30">
              <a:extLst>
                <a:ext uri="{FF2B5EF4-FFF2-40B4-BE49-F238E27FC236}">
                  <a16:creationId xmlns:a16="http://schemas.microsoft.com/office/drawing/2014/main" id="{301BECF8-F15C-450F-A209-E52836FD3371}"/>
                </a:ext>
              </a:extLst>
            </p:cNvPr>
            <p:cNvSpPr/>
            <p:nvPr/>
          </p:nvSpPr>
          <p:spPr>
            <a:xfrm>
              <a:off x="894356" y="503116"/>
              <a:ext cx="723037" cy="2069036"/>
            </a:xfrm>
            <a:custGeom>
              <a:avLst/>
              <a:gdLst>
                <a:gd name="connsiteX0" fmla="*/ 0 w 723037"/>
                <a:gd name="connsiteY0" fmla="*/ 2069037 h 2069036"/>
                <a:gd name="connsiteX1" fmla="*/ 541334 w 723037"/>
                <a:gd name="connsiteY1" fmla="*/ 2069037 h 2069036"/>
                <a:gd name="connsiteX2" fmla="*/ 541334 w 723037"/>
                <a:gd name="connsiteY2" fmla="*/ 1213913 h 2069036"/>
                <a:gd name="connsiteX3" fmla="*/ 723037 w 723037"/>
                <a:gd name="connsiteY3" fmla="*/ 1034519 h 2069036"/>
                <a:gd name="connsiteX4" fmla="*/ 541334 w 723037"/>
                <a:gd name="connsiteY4" fmla="*/ 855124 h 2069036"/>
                <a:gd name="connsiteX5" fmla="*/ 541334 w 723037"/>
                <a:gd name="connsiteY5" fmla="*/ 0 h 2069036"/>
                <a:gd name="connsiteX6" fmla="*/ 0 w 723037"/>
                <a:gd name="connsiteY6" fmla="*/ 0 h 2069036"/>
                <a:gd name="connsiteX7" fmla="*/ 0 w 723037"/>
                <a:gd name="connsiteY7" fmla="*/ 2069037 h 20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3037" h="2069036">
                  <a:moveTo>
                    <a:pt x="0" y="2069037"/>
                  </a:moveTo>
                  <a:lnTo>
                    <a:pt x="541334" y="2069037"/>
                  </a:lnTo>
                  <a:lnTo>
                    <a:pt x="541334" y="1213913"/>
                  </a:lnTo>
                  <a:lnTo>
                    <a:pt x="723037" y="1034519"/>
                  </a:lnTo>
                  <a:lnTo>
                    <a:pt x="541334" y="855124"/>
                  </a:lnTo>
                  <a:lnTo>
                    <a:pt x="541334" y="0"/>
                  </a:lnTo>
                  <a:lnTo>
                    <a:pt x="0" y="0"/>
                  </a:lnTo>
                  <a:lnTo>
                    <a:pt x="0" y="2069037"/>
                  </a:lnTo>
                  <a:close/>
                </a:path>
              </a:pathLst>
            </a:custGeom>
            <a:solidFill>
              <a:srgbClr val="E53C16"/>
            </a:solidFill>
            <a:ln w="26723" cap="flat">
              <a:noFill/>
              <a:prstDash val="solid"/>
              <a:miter/>
            </a:ln>
          </p:spPr>
          <p:txBody>
            <a:bodyPr rtlCol="0" anchor="ctr"/>
            <a:lstStyle/>
            <a:p>
              <a:endParaRPr lang="fr-FR" dirty="0"/>
            </a:p>
          </p:txBody>
        </p:sp>
      </p:grpSp>
      <p:grpSp>
        <p:nvGrpSpPr>
          <p:cNvPr id="48" name="Graphique 5">
            <a:extLst>
              <a:ext uri="{FF2B5EF4-FFF2-40B4-BE49-F238E27FC236}">
                <a16:creationId xmlns:a16="http://schemas.microsoft.com/office/drawing/2014/main" id="{D5227318-65CA-4139-A2F7-674A49FF4E4D}"/>
              </a:ext>
            </a:extLst>
          </p:cNvPr>
          <p:cNvGrpSpPr/>
          <p:nvPr/>
        </p:nvGrpSpPr>
        <p:grpSpPr>
          <a:xfrm>
            <a:off x="806266" y="1042455"/>
            <a:ext cx="842655" cy="1316029"/>
            <a:chOff x="796496" y="375967"/>
            <a:chExt cx="970520" cy="2366828"/>
          </a:xfrm>
        </p:grpSpPr>
        <p:sp>
          <p:nvSpPr>
            <p:cNvPr id="49" name="Forme libre 9">
              <a:extLst>
                <a:ext uri="{FF2B5EF4-FFF2-40B4-BE49-F238E27FC236}">
                  <a16:creationId xmlns:a16="http://schemas.microsoft.com/office/drawing/2014/main" id="{653D7FDD-FD79-420A-AED7-5CC37A14F9DA}"/>
                </a:ext>
              </a:extLst>
            </p:cNvPr>
            <p:cNvSpPr/>
            <p:nvPr/>
          </p:nvSpPr>
          <p:spPr>
            <a:xfrm>
              <a:off x="894356" y="375967"/>
              <a:ext cx="204617" cy="127149"/>
            </a:xfrm>
            <a:custGeom>
              <a:avLst/>
              <a:gdLst>
                <a:gd name="connsiteX0" fmla="*/ 0 w 204617"/>
                <a:gd name="connsiteY0" fmla="*/ 127149 h 127149"/>
                <a:gd name="connsiteX1" fmla="*/ 204618 w 204617"/>
                <a:gd name="connsiteY1" fmla="*/ 0 h 127149"/>
                <a:gd name="connsiteX2" fmla="*/ 204618 w 204617"/>
                <a:gd name="connsiteY2" fmla="*/ 127149 h 127149"/>
                <a:gd name="connsiteX3" fmla="*/ 0 w 204617"/>
                <a:gd name="connsiteY3" fmla="*/ 127149 h 127149"/>
              </a:gdLst>
              <a:ahLst/>
              <a:cxnLst>
                <a:cxn ang="0">
                  <a:pos x="connsiteX0" y="connsiteY0"/>
                </a:cxn>
                <a:cxn ang="0">
                  <a:pos x="connsiteX1" y="connsiteY1"/>
                </a:cxn>
                <a:cxn ang="0">
                  <a:pos x="connsiteX2" y="connsiteY2"/>
                </a:cxn>
                <a:cxn ang="0">
                  <a:pos x="connsiteX3" y="connsiteY3"/>
                </a:cxn>
              </a:cxnLst>
              <a:rect l="l" t="t" r="r" b="b"/>
              <a:pathLst>
                <a:path w="204617" h="127149">
                  <a:moveTo>
                    <a:pt x="0" y="127149"/>
                  </a:moveTo>
                  <a:lnTo>
                    <a:pt x="204618" y="0"/>
                  </a:lnTo>
                  <a:lnTo>
                    <a:pt x="204618" y="127149"/>
                  </a:lnTo>
                  <a:lnTo>
                    <a:pt x="0" y="127149"/>
                  </a:lnTo>
                  <a:close/>
                </a:path>
              </a:pathLst>
            </a:custGeom>
            <a:solidFill>
              <a:srgbClr val="216B8C"/>
            </a:solidFill>
            <a:ln w="26723" cap="flat">
              <a:noFill/>
              <a:prstDash val="solid"/>
              <a:miter/>
            </a:ln>
          </p:spPr>
          <p:txBody>
            <a:bodyPr rtlCol="0" anchor="ctr"/>
            <a:lstStyle/>
            <a:p>
              <a:endParaRPr lang="fr-FR"/>
            </a:p>
          </p:txBody>
        </p:sp>
        <p:sp>
          <p:nvSpPr>
            <p:cNvPr id="50" name="Forme libre 10">
              <a:extLst>
                <a:ext uri="{FF2B5EF4-FFF2-40B4-BE49-F238E27FC236}">
                  <a16:creationId xmlns:a16="http://schemas.microsoft.com/office/drawing/2014/main" id="{7A27A5CD-F446-48B2-8C99-57AEEF033363}"/>
                </a:ext>
              </a:extLst>
            </p:cNvPr>
            <p:cNvSpPr/>
            <p:nvPr/>
          </p:nvSpPr>
          <p:spPr>
            <a:xfrm>
              <a:off x="894356" y="2572152"/>
              <a:ext cx="204617" cy="127149"/>
            </a:xfrm>
            <a:custGeom>
              <a:avLst/>
              <a:gdLst>
                <a:gd name="connsiteX0" fmla="*/ 0 w 204617"/>
                <a:gd name="connsiteY0" fmla="*/ 0 h 127149"/>
                <a:gd name="connsiteX1" fmla="*/ 204618 w 204617"/>
                <a:gd name="connsiteY1" fmla="*/ 127149 h 127149"/>
                <a:gd name="connsiteX2" fmla="*/ 204618 w 204617"/>
                <a:gd name="connsiteY2" fmla="*/ 0 h 127149"/>
                <a:gd name="connsiteX3" fmla="*/ 0 w 204617"/>
                <a:gd name="connsiteY3" fmla="*/ 0 h 127149"/>
              </a:gdLst>
              <a:ahLst/>
              <a:cxnLst>
                <a:cxn ang="0">
                  <a:pos x="connsiteX0" y="connsiteY0"/>
                </a:cxn>
                <a:cxn ang="0">
                  <a:pos x="connsiteX1" y="connsiteY1"/>
                </a:cxn>
                <a:cxn ang="0">
                  <a:pos x="connsiteX2" y="connsiteY2"/>
                </a:cxn>
                <a:cxn ang="0">
                  <a:pos x="connsiteX3" y="connsiteY3"/>
                </a:cxn>
              </a:cxnLst>
              <a:rect l="l" t="t" r="r" b="b"/>
              <a:pathLst>
                <a:path w="204617" h="127149">
                  <a:moveTo>
                    <a:pt x="0" y="0"/>
                  </a:moveTo>
                  <a:lnTo>
                    <a:pt x="204618" y="127149"/>
                  </a:lnTo>
                  <a:lnTo>
                    <a:pt x="204618" y="0"/>
                  </a:lnTo>
                  <a:lnTo>
                    <a:pt x="0" y="0"/>
                  </a:lnTo>
                  <a:close/>
                </a:path>
              </a:pathLst>
            </a:custGeom>
            <a:solidFill>
              <a:srgbClr val="216B8C"/>
            </a:solidFill>
            <a:ln w="26723" cap="flat">
              <a:noFill/>
              <a:prstDash val="solid"/>
              <a:miter/>
            </a:ln>
          </p:spPr>
          <p:txBody>
            <a:bodyPr rtlCol="0" anchor="ctr"/>
            <a:lstStyle/>
            <a:p>
              <a:endParaRPr lang="fr-FR"/>
            </a:p>
          </p:txBody>
        </p:sp>
        <p:pic>
          <p:nvPicPr>
            <p:cNvPr id="51" name="Image 50">
              <a:extLst>
                <a:ext uri="{FF2B5EF4-FFF2-40B4-BE49-F238E27FC236}">
                  <a16:creationId xmlns:a16="http://schemas.microsoft.com/office/drawing/2014/main" id="{5C3ECFA5-93F0-4851-BC62-35DB51BB1C97}"/>
                </a:ext>
              </a:extLst>
            </p:cNvPr>
            <p:cNvPicPr>
              <a:picLocks noChangeAspect="1"/>
            </p:cNvPicPr>
            <p:nvPr/>
          </p:nvPicPr>
          <p:blipFill>
            <a:blip r:embed="rId3"/>
            <a:stretch>
              <a:fillRect/>
            </a:stretch>
          </p:blipFill>
          <p:spPr>
            <a:xfrm>
              <a:off x="796496" y="397069"/>
              <a:ext cx="970520" cy="2345726"/>
            </a:xfrm>
            <a:custGeom>
              <a:avLst/>
              <a:gdLst>
                <a:gd name="connsiteX0" fmla="*/ 0 w 970520"/>
                <a:gd name="connsiteY0" fmla="*/ 1 h 2345726"/>
                <a:gd name="connsiteX1" fmla="*/ 970520 w 970520"/>
                <a:gd name="connsiteY1" fmla="*/ 1 h 2345726"/>
                <a:gd name="connsiteX2" fmla="*/ 970520 w 970520"/>
                <a:gd name="connsiteY2" fmla="*/ 2345727 h 2345726"/>
                <a:gd name="connsiteX3" fmla="*/ 0 w 970520"/>
                <a:gd name="connsiteY3" fmla="*/ 2345727 h 2345726"/>
              </a:gdLst>
              <a:ahLst/>
              <a:cxnLst>
                <a:cxn ang="0">
                  <a:pos x="connsiteX0" y="connsiteY0"/>
                </a:cxn>
                <a:cxn ang="0">
                  <a:pos x="connsiteX1" y="connsiteY1"/>
                </a:cxn>
                <a:cxn ang="0">
                  <a:pos x="connsiteX2" y="connsiteY2"/>
                </a:cxn>
                <a:cxn ang="0">
                  <a:pos x="connsiteX3" y="connsiteY3"/>
                </a:cxn>
              </a:cxnLst>
              <a:rect l="l" t="t" r="r" b="b"/>
              <a:pathLst>
                <a:path w="970520" h="2345726">
                  <a:moveTo>
                    <a:pt x="0" y="1"/>
                  </a:moveTo>
                  <a:lnTo>
                    <a:pt x="970520" y="1"/>
                  </a:lnTo>
                  <a:lnTo>
                    <a:pt x="970520" y="2345727"/>
                  </a:lnTo>
                  <a:lnTo>
                    <a:pt x="0" y="2345727"/>
                  </a:lnTo>
                  <a:close/>
                </a:path>
              </a:pathLst>
            </a:custGeom>
          </p:spPr>
        </p:pic>
        <p:sp>
          <p:nvSpPr>
            <p:cNvPr id="52" name="Forme libre 12">
              <a:extLst>
                <a:ext uri="{FF2B5EF4-FFF2-40B4-BE49-F238E27FC236}">
                  <a16:creationId xmlns:a16="http://schemas.microsoft.com/office/drawing/2014/main" id="{0A3518C5-6EFC-4C54-8437-6FB2E1EB4F3A}"/>
                </a:ext>
              </a:extLst>
            </p:cNvPr>
            <p:cNvSpPr/>
            <p:nvPr/>
          </p:nvSpPr>
          <p:spPr>
            <a:xfrm>
              <a:off x="894356" y="503116"/>
              <a:ext cx="723037" cy="2069036"/>
            </a:xfrm>
            <a:custGeom>
              <a:avLst/>
              <a:gdLst>
                <a:gd name="connsiteX0" fmla="*/ 0 w 723037"/>
                <a:gd name="connsiteY0" fmla="*/ 2069037 h 2069036"/>
                <a:gd name="connsiteX1" fmla="*/ 541334 w 723037"/>
                <a:gd name="connsiteY1" fmla="*/ 2069037 h 2069036"/>
                <a:gd name="connsiteX2" fmla="*/ 541334 w 723037"/>
                <a:gd name="connsiteY2" fmla="*/ 1213913 h 2069036"/>
                <a:gd name="connsiteX3" fmla="*/ 723037 w 723037"/>
                <a:gd name="connsiteY3" fmla="*/ 1034519 h 2069036"/>
                <a:gd name="connsiteX4" fmla="*/ 541334 w 723037"/>
                <a:gd name="connsiteY4" fmla="*/ 855124 h 2069036"/>
                <a:gd name="connsiteX5" fmla="*/ 541334 w 723037"/>
                <a:gd name="connsiteY5" fmla="*/ 0 h 2069036"/>
                <a:gd name="connsiteX6" fmla="*/ 0 w 723037"/>
                <a:gd name="connsiteY6" fmla="*/ 0 h 2069036"/>
                <a:gd name="connsiteX7" fmla="*/ 0 w 723037"/>
                <a:gd name="connsiteY7" fmla="*/ 2069037 h 20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3037" h="2069036">
                  <a:moveTo>
                    <a:pt x="0" y="2069037"/>
                  </a:moveTo>
                  <a:lnTo>
                    <a:pt x="541334" y="2069037"/>
                  </a:lnTo>
                  <a:lnTo>
                    <a:pt x="541334" y="1213913"/>
                  </a:lnTo>
                  <a:lnTo>
                    <a:pt x="723037" y="1034519"/>
                  </a:lnTo>
                  <a:lnTo>
                    <a:pt x="541334" y="855124"/>
                  </a:lnTo>
                  <a:lnTo>
                    <a:pt x="541334" y="0"/>
                  </a:lnTo>
                  <a:lnTo>
                    <a:pt x="0" y="0"/>
                  </a:lnTo>
                  <a:lnTo>
                    <a:pt x="0" y="2069037"/>
                  </a:lnTo>
                  <a:close/>
                </a:path>
              </a:pathLst>
            </a:custGeom>
            <a:solidFill>
              <a:srgbClr val="478FC8"/>
            </a:solidFill>
            <a:ln w="26723" cap="flat">
              <a:noFill/>
              <a:prstDash val="solid"/>
              <a:miter/>
            </a:ln>
          </p:spPr>
          <p:txBody>
            <a:bodyPr rtlCol="0" anchor="ctr"/>
            <a:lstStyle/>
            <a:p>
              <a:endParaRPr lang="fr-FR" dirty="0"/>
            </a:p>
          </p:txBody>
        </p:sp>
      </p:grpSp>
      <p:sp>
        <p:nvSpPr>
          <p:cNvPr id="53" name="ZoneTexte 52">
            <a:extLst>
              <a:ext uri="{FF2B5EF4-FFF2-40B4-BE49-F238E27FC236}">
                <a16:creationId xmlns:a16="http://schemas.microsoft.com/office/drawing/2014/main" id="{26F11C91-2AE9-4DEA-9851-F1938ECBC6AC}"/>
              </a:ext>
            </a:extLst>
          </p:cNvPr>
          <p:cNvSpPr txBox="1"/>
          <p:nvPr/>
        </p:nvSpPr>
        <p:spPr>
          <a:xfrm rot="16200000">
            <a:off x="146612" y="1572194"/>
            <a:ext cx="2020462" cy="246221"/>
          </a:xfrm>
          <a:prstGeom prst="rect">
            <a:avLst/>
          </a:prstGeom>
          <a:noFill/>
        </p:spPr>
        <p:txBody>
          <a:bodyPr wrap="square" rtlCol="0">
            <a:spAutoFit/>
          </a:bodyPr>
          <a:lstStyle/>
          <a:p>
            <a:pPr algn="ctr"/>
            <a:r>
              <a:rPr lang="fr-FR" sz="1000" dirty="0">
                <a:solidFill>
                  <a:schemeClr val="bg1"/>
                </a:solidFill>
                <a:effectLst>
                  <a:outerShdw blurRad="38100" dist="38100" dir="2700000" algn="tl">
                    <a:srgbClr val="000000">
                      <a:alpha val="43137"/>
                    </a:srgbClr>
                  </a:outerShdw>
                </a:effectLst>
              </a:rPr>
              <a:t>TECH &amp; SERVICES</a:t>
            </a:r>
          </a:p>
        </p:txBody>
      </p:sp>
      <p:sp>
        <p:nvSpPr>
          <p:cNvPr id="56" name="ZoneTexte 55">
            <a:extLst>
              <a:ext uri="{FF2B5EF4-FFF2-40B4-BE49-F238E27FC236}">
                <a16:creationId xmlns:a16="http://schemas.microsoft.com/office/drawing/2014/main" id="{0B59CA06-C1F4-43C3-A7F0-DE0F13EF9B1A}"/>
              </a:ext>
            </a:extLst>
          </p:cNvPr>
          <p:cNvSpPr txBox="1"/>
          <p:nvPr/>
        </p:nvSpPr>
        <p:spPr>
          <a:xfrm rot="16200000">
            <a:off x="137857" y="5011583"/>
            <a:ext cx="2020462" cy="246221"/>
          </a:xfrm>
          <a:prstGeom prst="rect">
            <a:avLst/>
          </a:prstGeom>
          <a:noFill/>
        </p:spPr>
        <p:txBody>
          <a:bodyPr wrap="square" rtlCol="0">
            <a:spAutoFit/>
          </a:bodyPr>
          <a:lstStyle/>
          <a:p>
            <a:pPr algn="ctr"/>
            <a:r>
              <a:rPr lang="fr-FR" sz="1000" dirty="0">
                <a:solidFill>
                  <a:schemeClr val="bg1"/>
                </a:solidFill>
                <a:effectLst>
                  <a:outerShdw blurRad="38100" dist="38100" dir="2700000" algn="tl">
                    <a:srgbClr val="000000">
                      <a:alpha val="43137"/>
                    </a:srgbClr>
                  </a:outerShdw>
                </a:effectLst>
              </a:rPr>
              <a:t>CLEANTECH</a:t>
            </a:r>
          </a:p>
        </p:txBody>
      </p:sp>
      <p:sp>
        <p:nvSpPr>
          <p:cNvPr id="57" name="ZoneTexte 56">
            <a:extLst>
              <a:ext uri="{FF2B5EF4-FFF2-40B4-BE49-F238E27FC236}">
                <a16:creationId xmlns:a16="http://schemas.microsoft.com/office/drawing/2014/main" id="{9EAFEA26-0AFF-411E-B9DB-3E098F3B9130}"/>
              </a:ext>
            </a:extLst>
          </p:cNvPr>
          <p:cNvSpPr txBox="1"/>
          <p:nvPr/>
        </p:nvSpPr>
        <p:spPr>
          <a:xfrm rot="16200000">
            <a:off x="122342" y="329851"/>
            <a:ext cx="2020462" cy="400110"/>
          </a:xfrm>
          <a:prstGeom prst="rect">
            <a:avLst/>
          </a:prstGeom>
          <a:noFill/>
        </p:spPr>
        <p:txBody>
          <a:bodyPr wrap="square" rtlCol="0">
            <a:spAutoFit/>
          </a:bodyPr>
          <a:lstStyle/>
          <a:p>
            <a:pPr algn="ctr"/>
            <a:r>
              <a:rPr lang="fr-FR" sz="1000" dirty="0">
                <a:solidFill>
                  <a:schemeClr val="bg1"/>
                </a:solidFill>
                <a:effectLst>
                  <a:outerShdw blurRad="38100" dist="38100" dir="2700000" algn="tl">
                    <a:srgbClr val="000000">
                      <a:alpha val="43137"/>
                    </a:srgbClr>
                  </a:outerShdw>
                </a:effectLst>
              </a:rPr>
              <a:t>INFRASTRUCTURES</a:t>
            </a:r>
          </a:p>
          <a:p>
            <a:pPr algn="ctr"/>
            <a:r>
              <a:rPr lang="fr-FR" sz="1000" dirty="0">
                <a:solidFill>
                  <a:schemeClr val="bg1"/>
                </a:solidFill>
                <a:effectLst>
                  <a:outerShdw blurRad="38100" dist="38100" dir="2700000" algn="tl">
                    <a:srgbClr val="000000">
                      <a:alpha val="43137"/>
                    </a:srgbClr>
                  </a:outerShdw>
                </a:effectLst>
              </a:rPr>
              <a:t>ET INDUSTRIE</a:t>
            </a:r>
          </a:p>
        </p:txBody>
      </p:sp>
      <p:grpSp>
        <p:nvGrpSpPr>
          <p:cNvPr id="43" name="Graphique 5">
            <a:extLst>
              <a:ext uri="{FF2B5EF4-FFF2-40B4-BE49-F238E27FC236}">
                <a16:creationId xmlns:a16="http://schemas.microsoft.com/office/drawing/2014/main" id="{ECAA1242-1C3E-4401-AA3F-C53F5D181138}"/>
              </a:ext>
            </a:extLst>
          </p:cNvPr>
          <p:cNvGrpSpPr/>
          <p:nvPr/>
        </p:nvGrpSpPr>
        <p:grpSpPr>
          <a:xfrm>
            <a:off x="812035" y="2178992"/>
            <a:ext cx="842655" cy="1328849"/>
            <a:chOff x="796496" y="375967"/>
            <a:chExt cx="970520" cy="2374480"/>
          </a:xfrm>
        </p:grpSpPr>
        <p:sp>
          <p:nvSpPr>
            <p:cNvPr id="44" name="Forme libre 27">
              <a:extLst>
                <a:ext uri="{FF2B5EF4-FFF2-40B4-BE49-F238E27FC236}">
                  <a16:creationId xmlns:a16="http://schemas.microsoft.com/office/drawing/2014/main" id="{3BE1FA1F-3848-40B7-8006-06E528F40477}"/>
                </a:ext>
              </a:extLst>
            </p:cNvPr>
            <p:cNvSpPr/>
            <p:nvPr/>
          </p:nvSpPr>
          <p:spPr>
            <a:xfrm>
              <a:off x="894356" y="375967"/>
              <a:ext cx="204617" cy="127149"/>
            </a:xfrm>
            <a:custGeom>
              <a:avLst/>
              <a:gdLst>
                <a:gd name="connsiteX0" fmla="*/ 0 w 204617"/>
                <a:gd name="connsiteY0" fmla="*/ 127149 h 127149"/>
                <a:gd name="connsiteX1" fmla="*/ 204618 w 204617"/>
                <a:gd name="connsiteY1" fmla="*/ 0 h 127149"/>
                <a:gd name="connsiteX2" fmla="*/ 204618 w 204617"/>
                <a:gd name="connsiteY2" fmla="*/ 127149 h 127149"/>
                <a:gd name="connsiteX3" fmla="*/ 0 w 204617"/>
                <a:gd name="connsiteY3" fmla="*/ 127149 h 127149"/>
              </a:gdLst>
              <a:ahLst/>
              <a:cxnLst>
                <a:cxn ang="0">
                  <a:pos x="connsiteX0" y="connsiteY0"/>
                </a:cxn>
                <a:cxn ang="0">
                  <a:pos x="connsiteX1" y="connsiteY1"/>
                </a:cxn>
                <a:cxn ang="0">
                  <a:pos x="connsiteX2" y="connsiteY2"/>
                </a:cxn>
                <a:cxn ang="0">
                  <a:pos x="connsiteX3" y="connsiteY3"/>
                </a:cxn>
              </a:cxnLst>
              <a:rect l="l" t="t" r="r" b="b"/>
              <a:pathLst>
                <a:path w="204617" h="127149">
                  <a:moveTo>
                    <a:pt x="0" y="127149"/>
                  </a:moveTo>
                  <a:lnTo>
                    <a:pt x="204618" y="0"/>
                  </a:lnTo>
                  <a:lnTo>
                    <a:pt x="204618" y="127149"/>
                  </a:lnTo>
                  <a:lnTo>
                    <a:pt x="0" y="127149"/>
                  </a:lnTo>
                  <a:close/>
                </a:path>
              </a:pathLst>
            </a:custGeom>
            <a:solidFill>
              <a:srgbClr val="83A630"/>
            </a:solidFill>
            <a:ln w="26723" cap="flat">
              <a:noFill/>
              <a:prstDash val="solid"/>
              <a:miter/>
            </a:ln>
          </p:spPr>
          <p:txBody>
            <a:bodyPr rtlCol="0" anchor="ctr"/>
            <a:lstStyle/>
            <a:p>
              <a:endParaRPr lang="fr-FR"/>
            </a:p>
          </p:txBody>
        </p:sp>
        <p:sp>
          <p:nvSpPr>
            <p:cNvPr id="45" name="Forme libre 28">
              <a:extLst>
                <a:ext uri="{FF2B5EF4-FFF2-40B4-BE49-F238E27FC236}">
                  <a16:creationId xmlns:a16="http://schemas.microsoft.com/office/drawing/2014/main" id="{23F55493-E334-4968-AF56-D9D70FA4BB33}"/>
                </a:ext>
              </a:extLst>
            </p:cNvPr>
            <p:cNvSpPr/>
            <p:nvPr/>
          </p:nvSpPr>
          <p:spPr>
            <a:xfrm>
              <a:off x="894356" y="2572152"/>
              <a:ext cx="204617" cy="127149"/>
            </a:xfrm>
            <a:custGeom>
              <a:avLst/>
              <a:gdLst>
                <a:gd name="connsiteX0" fmla="*/ 0 w 204617"/>
                <a:gd name="connsiteY0" fmla="*/ 0 h 127149"/>
                <a:gd name="connsiteX1" fmla="*/ 204618 w 204617"/>
                <a:gd name="connsiteY1" fmla="*/ 127149 h 127149"/>
                <a:gd name="connsiteX2" fmla="*/ 204618 w 204617"/>
                <a:gd name="connsiteY2" fmla="*/ 0 h 127149"/>
                <a:gd name="connsiteX3" fmla="*/ 0 w 204617"/>
                <a:gd name="connsiteY3" fmla="*/ 0 h 127149"/>
              </a:gdLst>
              <a:ahLst/>
              <a:cxnLst>
                <a:cxn ang="0">
                  <a:pos x="connsiteX0" y="connsiteY0"/>
                </a:cxn>
                <a:cxn ang="0">
                  <a:pos x="connsiteX1" y="connsiteY1"/>
                </a:cxn>
                <a:cxn ang="0">
                  <a:pos x="connsiteX2" y="connsiteY2"/>
                </a:cxn>
                <a:cxn ang="0">
                  <a:pos x="connsiteX3" y="connsiteY3"/>
                </a:cxn>
              </a:cxnLst>
              <a:rect l="l" t="t" r="r" b="b"/>
              <a:pathLst>
                <a:path w="204617" h="127149">
                  <a:moveTo>
                    <a:pt x="0" y="0"/>
                  </a:moveTo>
                  <a:lnTo>
                    <a:pt x="204618" y="127149"/>
                  </a:lnTo>
                  <a:lnTo>
                    <a:pt x="204618" y="0"/>
                  </a:lnTo>
                  <a:lnTo>
                    <a:pt x="0" y="0"/>
                  </a:lnTo>
                  <a:close/>
                </a:path>
              </a:pathLst>
            </a:custGeom>
            <a:solidFill>
              <a:srgbClr val="83A630"/>
            </a:solidFill>
            <a:ln w="26723" cap="flat">
              <a:noFill/>
              <a:prstDash val="solid"/>
              <a:miter/>
            </a:ln>
          </p:spPr>
          <p:txBody>
            <a:bodyPr rtlCol="0" anchor="ctr"/>
            <a:lstStyle/>
            <a:p>
              <a:endParaRPr lang="fr-FR"/>
            </a:p>
          </p:txBody>
        </p:sp>
        <p:pic>
          <p:nvPicPr>
            <p:cNvPr id="46" name="Image 45">
              <a:extLst>
                <a:ext uri="{FF2B5EF4-FFF2-40B4-BE49-F238E27FC236}">
                  <a16:creationId xmlns:a16="http://schemas.microsoft.com/office/drawing/2014/main" id="{25A38833-E5FA-45D3-AAC4-6757267191BB}"/>
                </a:ext>
              </a:extLst>
            </p:cNvPr>
            <p:cNvPicPr>
              <a:picLocks noChangeAspect="1"/>
            </p:cNvPicPr>
            <p:nvPr/>
          </p:nvPicPr>
          <p:blipFill>
            <a:blip r:embed="rId3">
              <a:biLevel thresh="50000"/>
            </a:blip>
            <a:stretch>
              <a:fillRect/>
            </a:stretch>
          </p:blipFill>
          <p:spPr>
            <a:xfrm>
              <a:off x="796496" y="404721"/>
              <a:ext cx="970520" cy="2345726"/>
            </a:xfrm>
            <a:custGeom>
              <a:avLst/>
              <a:gdLst>
                <a:gd name="connsiteX0" fmla="*/ 0 w 970520"/>
                <a:gd name="connsiteY0" fmla="*/ 1 h 2345726"/>
                <a:gd name="connsiteX1" fmla="*/ 970520 w 970520"/>
                <a:gd name="connsiteY1" fmla="*/ 1 h 2345726"/>
                <a:gd name="connsiteX2" fmla="*/ 970520 w 970520"/>
                <a:gd name="connsiteY2" fmla="*/ 2345727 h 2345726"/>
                <a:gd name="connsiteX3" fmla="*/ 0 w 970520"/>
                <a:gd name="connsiteY3" fmla="*/ 2345727 h 2345726"/>
              </a:gdLst>
              <a:ahLst/>
              <a:cxnLst>
                <a:cxn ang="0">
                  <a:pos x="connsiteX0" y="connsiteY0"/>
                </a:cxn>
                <a:cxn ang="0">
                  <a:pos x="connsiteX1" y="connsiteY1"/>
                </a:cxn>
                <a:cxn ang="0">
                  <a:pos x="connsiteX2" y="connsiteY2"/>
                </a:cxn>
                <a:cxn ang="0">
                  <a:pos x="connsiteX3" y="connsiteY3"/>
                </a:cxn>
              </a:cxnLst>
              <a:rect l="l" t="t" r="r" b="b"/>
              <a:pathLst>
                <a:path w="970520" h="2345726">
                  <a:moveTo>
                    <a:pt x="0" y="1"/>
                  </a:moveTo>
                  <a:lnTo>
                    <a:pt x="970520" y="1"/>
                  </a:lnTo>
                  <a:lnTo>
                    <a:pt x="970520" y="2345727"/>
                  </a:lnTo>
                  <a:lnTo>
                    <a:pt x="0" y="2345727"/>
                  </a:lnTo>
                  <a:close/>
                </a:path>
              </a:pathLst>
            </a:custGeom>
          </p:spPr>
        </p:pic>
        <p:sp>
          <p:nvSpPr>
            <p:cNvPr id="47" name="Forme libre 30">
              <a:extLst>
                <a:ext uri="{FF2B5EF4-FFF2-40B4-BE49-F238E27FC236}">
                  <a16:creationId xmlns:a16="http://schemas.microsoft.com/office/drawing/2014/main" id="{9C5CECDC-14C9-445D-9189-AD541AB4A0D4}"/>
                </a:ext>
              </a:extLst>
            </p:cNvPr>
            <p:cNvSpPr/>
            <p:nvPr/>
          </p:nvSpPr>
          <p:spPr>
            <a:xfrm>
              <a:off x="894356" y="503116"/>
              <a:ext cx="723037" cy="2069036"/>
            </a:xfrm>
            <a:custGeom>
              <a:avLst/>
              <a:gdLst>
                <a:gd name="connsiteX0" fmla="*/ 0 w 723037"/>
                <a:gd name="connsiteY0" fmla="*/ 2069037 h 2069036"/>
                <a:gd name="connsiteX1" fmla="*/ 541334 w 723037"/>
                <a:gd name="connsiteY1" fmla="*/ 2069037 h 2069036"/>
                <a:gd name="connsiteX2" fmla="*/ 541334 w 723037"/>
                <a:gd name="connsiteY2" fmla="*/ 1213913 h 2069036"/>
                <a:gd name="connsiteX3" fmla="*/ 723037 w 723037"/>
                <a:gd name="connsiteY3" fmla="*/ 1034519 h 2069036"/>
                <a:gd name="connsiteX4" fmla="*/ 541334 w 723037"/>
                <a:gd name="connsiteY4" fmla="*/ 855124 h 2069036"/>
                <a:gd name="connsiteX5" fmla="*/ 541334 w 723037"/>
                <a:gd name="connsiteY5" fmla="*/ 0 h 2069036"/>
                <a:gd name="connsiteX6" fmla="*/ 0 w 723037"/>
                <a:gd name="connsiteY6" fmla="*/ 0 h 2069036"/>
                <a:gd name="connsiteX7" fmla="*/ 0 w 723037"/>
                <a:gd name="connsiteY7" fmla="*/ 2069037 h 20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3037" h="2069036">
                  <a:moveTo>
                    <a:pt x="0" y="2069037"/>
                  </a:moveTo>
                  <a:lnTo>
                    <a:pt x="541334" y="2069037"/>
                  </a:lnTo>
                  <a:lnTo>
                    <a:pt x="541334" y="1213913"/>
                  </a:lnTo>
                  <a:lnTo>
                    <a:pt x="723037" y="1034519"/>
                  </a:lnTo>
                  <a:lnTo>
                    <a:pt x="541334" y="855124"/>
                  </a:lnTo>
                  <a:lnTo>
                    <a:pt x="541334" y="0"/>
                  </a:lnTo>
                  <a:lnTo>
                    <a:pt x="0" y="0"/>
                  </a:lnTo>
                  <a:lnTo>
                    <a:pt x="0" y="2069037"/>
                  </a:lnTo>
                  <a:close/>
                </a:path>
              </a:pathLst>
            </a:custGeom>
            <a:solidFill>
              <a:srgbClr val="A5C41C"/>
            </a:solidFill>
            <a:ln w="26723" cap="flat">
              <a:noFill/>
              <a:prstDash val="solid"/>
              <a:miter/>
            </a:ln>
          </p:spPr>
          <p:txBody>
            <a:bodyPr rtlCol="0" anchor="ctr"/>
            <a:lstStyle/>
            <a:p>
              <a:endParaRPr lang="fr-FR" dirty="0"/>
            </a:p>
          </p:txBody>
        </p:sp>
      </p:grpSp>
      <p:sp>
        <p:nvSpPr>
          <p:cNvPr id="54" name="ZoneTexte 53">
            <a:extLst>
              <a:ext uri="{FF2B5EF4-FFF2-40B4-BE49-F238E27FC236}">
                <a16:creationId xmlns:a16="http://schemas.microsoft.com/office/drawing/2014/main" id="{2F54616B-F5E5-451A-9F54-9BE46F8DCB8A}"/>
              </a:ext>
            </a:extLst>
          </p:cNvPr>
          <p:cNvSpPr txBox="1"/>
          <p:nvPr/>
        </p:nvSpPr>
        <p:spPr>
          <a:xfrm rot="16200000">
            <a:off x="137858" y="2733362"/>
            <a:ext cx="2020462" cy="246221"/>
          </a:xfrm>
          <a:prstGeom prst="rect">
            <a:avLst/>
          </a:prstGeom>
          <a:noFill/>
        </p:spPr>
        <p:txBody>
          <a:bodyPr wrap="square" rtlCol="0">
            <a:spAutoFit/>
          </a:bodyPr>
          <a:lstStyle/>
          <a:p>
            <a:pPr algn="ctr"/>
            <a:r>
              <a:rPr lang="fr-FR" sz="1000" dirty="0">
                <a:solidFill>
                  <a:schemeClr val="bg1"/>
                </a:solidFill>
                <a:effectLst>
                  <a:outerShdw blurRad="38100" dist="38100" dir="2700000" algn="tl">
                    <a:srgbClr val="000000">
                      <a:alpha val="43137"/>
                    </a:srgbClr>
                  </a:outerShdw>
                </a:effectLst>
              </a:rPr>
              <a:t>AGRI &amp; AGRO</a:t>
            </a:r>
          </a:p>
        </p:txBody>
      </p:sp>
      <p:sp>
        <p:nvSpPr>
          <p:cNvPr id="58" name="ZoneTexte 57">
            <a:extLst>
              <a:ext uri="{FF2B5EF4-FFF2-40B4-BE49-F238E27FC236}">
                <a16:creationId xmlns:a16="http://schemas.microsoft.com/office/drawing/2014/main" id="{6776E875-2D2A-4B3E-83A9-58537E34D907}"/>
              </a:ext>
            </a:extLst>
          </p:cNvPr>
          <p:cNvSpPr txBox="1"/>
          <p:nvPr/>
        </p:nvSpPr>
        <p:spPr>
          <a:xfrm rot="16200000">
            <a:off x="112143" y="6080412"/>
            <a:ext cx="2020462" cy="400110"/>
          </a:xfrm>
          <a:prstGeom prst="rect">
            <a:avLst/>
          </a:prstGeom>
          <a:noFill/>
        </p:spPr>
        <p:txBody>
          <a:bodyPr wrap="square" rtlCol="0">
            <a:spAutoFit/>
          </a:bodyPr>
          <a:lstStyle/>
          <a:p>
            <a:pPr algn="ctr"/>
            <a:r>
              <a:rPr lang="fr-FR" sz="1000" dirty="0">
                <a:solidFill>
                  <a:schemeClr val="bg1"/>
                </a:solidFill>
                <a:effectLst>
                  <a:outerShdw blurRad="38100" dist="38100" dir="2700000" algn="tl">
                    <a:srgbClr val="000000">
                      <a:alpha val="43137"/>
                    </a:srgbClr>
                  </a:outerShdw>
                </a:effectLst>
              </a:rPr>
              <a:t>MISSIONS </a:t>
            </a:r>
          </a:p>
          <a:p>
            <a:pPr algn="ctr"/>
            <a:r>
              <a:rPr lang="fr-FR" sz="1000" dirty="0">
                <a:solidFill>
                  <a:schemeClr val="bg1"/>
                </a:solidFill>
                <a:effectLst>
                  <a:outerShdw blurRad="38100" dist="38100" dir="2700000" algn="tl">
                    <a:srgbClr val="000000">
                      <a:alpha val="43137"/>
                    </a:srgbClr>
                  </a:outerShdw>
                </a:effectLst>
              </a:rPr>
              <a:t>MULTISECTORIELLES</a:t>
            </a:r>
          </a:p>
        </p:txBody>
      </p:sp>
      <p:pic>
        <p:nvPicPr>
          <p:cNvPr id="65" name="Image 64">
            <a:extLst>
              <a:ext uri="{FF2B5EF4-FFF2-40B4-BE49-F238E27FC236}">
                <a16:creationId xmlns:a16="http://schemas.microsoft.com/office/drawing/2014/main" id="{A3570263-7F13-4ADA-BC97-C7C62208A4C2}"/>
              </a:ext>
            </a:extLst>
          </p:cNvPr>
          <p:cNvPicPr>
            <a:picLocks noChangeAspect="1"/>
          </p:cNvPicPr>
          <p:nvPr/>
        </p:nvPicPr>
        <p:blipFill>
          <a:blip r:embed="rId4"/>
          <a:stretch>
            <a:fillRect/>
          </a:stretch>
        </p:blipFill>
        <p:spPr>
          <a:xfrm>
            <a:off x="8289696" y="6270254"/>
            <a:ext cx="2155826" cy="400780"/>
          </a:xfrm>
          <a:prstGeom prst="rect">
            <a:avLst/>
          </a:prstGeom>
        </p:spPr>
      </p:pic>
      <p:pic>
        <p:nvPicPr>
          <p:cNvPr id="66" name="Picture 4" descr="TEAM FRANCE EXPORT en Ile-de-France : votre solution export">
            <a:extLst>
              <a:ext uri="{FF2B5EF4-FFF2-40B4-BE49-F238E27FC236}">
                <a16:creationId xmlns:a16="http://schemas.microsoft.com/office/drawing/2014/main" id="{A5F4FA9B-48E2-42D2-8B7C-BF86B46D53B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52698" y="6184807"/>
            <a:ext cx="820896" cy="590159"/>
          </a:xfrm>
          <a:prstGeom prst="rect">
            <a:avLst/>
          </a:prstGeom>
          <a:noFill/>
          <a:extLst>
            <a:ext uri="{909E8E84-426E-40DD-AFC4-6F175D3DCCD1}">
              <a14:hiddenFill xmlns:a14="http://schemas.microsoft.com/office/drawing/2010/main">
                <a:solidFill>
                  <a:srgbClr val="FFFFFF"/>
                </a:solidFill>
              </a14:hiddenFill>
            </a:ext>
          </a:extLst>
        </p:spPr>
      </p:pic>
      <p:sp>
        <p:nvSpPr>
          <p:cNvPr id="68" name="Rectangle 67">
            <a:extLst>
              <a:ext uri="{FF2B5EF4-FFF2-40B4-BE49-F238E27FC236}">
                <a16:creationId xmlns:a16="http://schemas.microsoft.com/office/drawing/2014/main" id="{E12D5332-667D-4582-8083-8465F0CBB48B}"/>
              </a:ext>
            </a:extLst>
          </p:cNvPr>
          <p:cNvSpPr/>
          <p:nvPr/>
        </p:nvSpPr>
        <p:spPr>
          <a:xfrm>
            <a:off x="1888346" y="5143151"/>
            <a:ext cx="6096000" cy="276999"/>
          </a:xfrm>
          <a:prstGeom prst="rect">
            <a:avLst/>
          </a:prstGeom>
        </p:spPr>
        <p:txBody>
          <a:bodyPr>
            <a:spAutoFit/>
          </a:bodyPr>
          <a:lstStyle/>
          <a:p>
            <a:pPr lvl="0"/>
            <a:r>
              <a:rPr lang="fr-FR" sz="1200" b="1" dirty="0">
                <a:solidFill>
                  <a:srgbClr val="424B55"/>
                </a:solidFill>
              </a:rPr>
              <a:t>Contact :</a:t>
            </a:r>
            <a:r>
              <a:rPr lang="fr-FR" sz="1200" dirty="0">
                <a:solidFill>
                  <a:srgbClr val="000000"/>
                </a:solidFill>
                <a:latin typeface="Calibri" panose="020F0502020204030204" pitchFamily="34" charset="0"/>
              </a:rPr>
              <a:t> </a:t>
            </a:r>
            <a:r>
              <a:rPr lang="fr-FR" sz="1200" dirty="0">
                <a:solidFill>
                  <a:srgbClr val="424B55"/>
                </a:solidFill>
              </a:rPr>
              <a:t>Maria MOUHSINE / E-mail : mmouhsine@cfcim.org / Tél. : +212 (0)5 43 96 49</a:t>
            </a:r>
          </a:p>
        </p:txBody>
      </p:sp>
      <p:sp>
        <p:nvSpPr>
          <p:cNvPr id="69" name="Rectangle 68">
            <a:extLst>
              <a:ext uri="{FF2B5EF4-FFF2-40B4-BE49-F238E27FC236}">
                <a16:creationId xmlns:a16="http://schemas.microsoft.com/office/drawing/2014/main" id="{E013FB7F-AFD5-4851-B8C8-B2B6E8F59B21}"/>
              </a:ext>
            </a:extLst>
          </p:cNvPr>
          <p:cNvSpPr/>
          <p:nvPr/>
        </p:nvSpPr>
        <p:spPr>
          <a:xfrm>
            <a:off x="1783200" y="210202"/>
            <a:ext cx="9776716" cy="2301317"/>
          </a:xfrm>
          <a:prstGeom prst="rect">
            <a:avLst/>
          </a:prstGeom>
          <a:solidFill>
            <a:schemeClr val="bg1"/>
          </a:solidFill>
          <a:ln>
            <a:noFill/>
          </a:ln>
          <a:effectLst>
            <a:outerShdw blurRad="215900" dist="38100" dir="840000" sx="101000" sy="101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0" name="ZoneTexte 69">
            <a:extLst>
              <a:ext uri="{FF2B5EF4-FFF2-40B4-BE49-F238E27FC236}">
                <a16:creationId xmlns:a16="http://schemas.microsoft.com/office/drawing/2014/main" id="{B6B3554C-B013-4ABA-9076-96F06F272791}"/>
              </a:ext>
            </a:extLst>
          </p:cNvPr>
          <p:cNvSpPr txBox="1"/>
          <p:nvPr/>
        </p:nvSpPr>
        <p:spPr>
          <a:xfrm>
            <a:off x="1897500" y="293537"/>
            <a:ext cx="9385300" cy="1477328"/>
          </a:xfrm>
          <a:prstGeom prst="rect">
            <a:avLst/>
          </a:prstGeom>
          <a:noFill/>
        </p:spPr>
        <p:txBody>
          <a:bodyPr wrap="square" rtlCol="0">
            <a:spAutoFit/>
          </a:bodyPr>
          <a:lstStyle/>
          <a:p>
            <a:pPr lvl="0"/>
            <a:r>
              <a:rPr lang="fr-FR" sz="1600" b="1" dirty="0">
                <a:solidFill>
                  <a:srgbClr val="00447B"/>
                </a:solidFill>
              </a:rPr>
              <a:t>Mission Collective Pèche et Aquaculture </a:t>
            </a:r>
          </a:p>
          <a:p>
            <a:pPr lvl="0"/>
            <a:r>
              <a:rPr lang="fr-FR" sz="1200" b="1" dirty="0">
                <a:solidFill>
                  <a:srgbClr val="ED154E"/>
                </a:solidFill>
              </a:rPr>
              <a:t>22-24 Mars 2022- A Casablanca</a:t>
            </a:r>
          </a:p>
          <a:p>
            <a:pPr lvl="0"/>
            <a:endParaRPr lang="fr-FR" sz="600" b="1" dirty="0">
              <a:solidFill>
                <a:srgbClr val="A5C41C"/>
              </a:solidFill>
            </a:endParaRPr>
          </a:p>
          <a:p>
            <a:pPr algn="just" fontAlgn="t"/>
            <a:endParaRPr lang="fr-FR" sz="800" dirty="0"/>
          </a:p>
          <a:p>
            <a:pPr algn="just" fontAlgn="t"/>
            <a:r>
              <a:rPr lang="fr-FR" sz="1000" dirty="0"/>
              <a:t>Cette mission constitue une opportunité pour les opérateurs français du secteur afin de développer des affaires au Maroc, étant donné que </a:t>
            </a:r>
            <a:r>
              <a:rPr lang="fr-FR" sz="1000"/>
              <a:t>le Pays </a:t>
            </a:r>
            <a:r>
              <a:rPr lang="fr-FR" sz="1000" dirty="0"/>
              <a:t>ambitionne de multiplier dans le cadre de sa stratégie nationale "</a:t>
            </a:r>
            <a:r>
              <a:rPr lang="fr-FR" sz="1000" dirty="0" err="1"/>
              <a:t>Halieutis</a:t>
            </a:r>
            <a:r>
              <a:rPr lang="fr-FR" sz="1000" dirty="0"/>
              <a:t> II" (2020-2030), les unités de valorisation des produits de la mer clés en main et moderniser les unités déjà existantes. </a:t>
            </a:r>
          </a:p>
          <a:p>
            <a:pPr algn="just" fontAlgn="t"/>
            <a:endParaRPr lang="fr-FR" sz="800" dirty="0"/>
          </a:p>
          <a:p>
            <a:pPr algn="just" fontAlgn="t"/>
            <a:r>
              <a:rPr lang="fr-FR" sz="1000" b="1" dirty="0"/>
              <a:t>Opportunités d'affaires</a:t>
            </a:r>
            <a:r>
              <a:rPr lang="fr-FR" sz="1000" dirty="0"/>
              <a:t> : Il existe de réels besoins en machines et process agroindustriels pour la transformation des produits de la pêche, en savoir-faire et formation, en équipement pour l'aquaculture et aliments pour les élevages aquacoles... </a:t>
            </a:r>
            <a:endParaRPr lang="fr-MA" sz="1000" dirty="0"/>
          </a:p>
        </p:txBody>
      </p:sp>
      <p:sp>
        <p:nvSpPr>
          <p:cNvPr id="73" name="ZoneTexte 72">
            <a:extLst>
              <a:ext uri="{FF2B5EF4-FFF2-40B4-BE49-F238E27FC236}">
                <a16:creationId xmlns:a16="http://schemas.microsoft.com/office/drawing/2014/main" id="{919BEBBA-604C-470B-B7F9-CF65CDE70F71}"/>
              </a:ext>
            </a:extLst>
          </p:cNvPr>
          <p:cNvSpPr txBox="1"/>
          <p:nvPr/>
        </p:nvSpPr>
        <p:spPr>
          <a:xfrm rot="16200000">
            <a:off x="129546" y="3771095"/>
            <a:ext cx="2020462" cy="400110"/>
          </a:xfrm>
          <a:prstGeom prst="rect">
            <a:avLst/>
          </a:prstGeom>
          <a:noFill/>
        </p:spPr>
        <p:txBody>
          <a:bodyPr wrap="square" rtlCol="0">
            <a:spAutoFit/>
          </a:bodyPr>
          <a:lstStyle/>
          <a:p>
            <a:pPr algn="ctr"/>
            <a:r>
              <a:rPr lang="fr-FR" sz="1000" dirty="0">
                <a:solidFill>
                  <a:schemeClr val="bg1"/>
                </a:solidFill>
                <a:effectLst>
                  <a:outerShdw blurRad="38100" dist="38100" dir="2700000" algn="tl">
                    <a:srgbClr val="000000">
                      <a:alpha val="43137"/>
                    </a:srgbClr>
                  </a:outerShdw>
                </a:effectLst>
              </a:rPr>
              <a:t>SANTE, BIEN ETRE, </a:t>
            </a:r>
          </a:p>
          <a:p>
            <a:pPr algn="ctr"/>
            <a:r>
              <a:rPr lang="fr-FR" sz="1000" dirty="0">
                <a:solidFill>
                  <a:schemeClr val="bg1"/>
                </a:solidFill>
                <a:effectLst>
                  <a:outerShdw blurRad="38100" dist="38100" dir="2700000" algn="tl">
                    <a:srgbClr val="000000">
                      <a:alpha val="43137"/>
                    </a:srgbClr>
                  </a:outerShdw>
                </a:effectLst>
              </a:rPr>
              <a:t>TOURISME &amp; BTP</a:t>
            </a:r>
          </a:p>
        </p:txBody>
      </p:sp>
      <p:sp>
        <p:nvSpPr>
          <p:cNvPr id="55" name="ZoneTexte 54">
            <a:extLst>
              <a:ext uri="{FF2B5EF4-FFF2-40B4-BE49-F238E27FC236}">
                <a16:creationId xmlns:a16="http://schemas.microsoft.com/office/drawing/2014/main" id="{A6DD4F77-C3EA-44EB-896B-825FEADDAB2E}"/>
              </a:ext>
            </a:extLst>
          </p:cNvPr>
          <p:cNvSpPr txBox="1"/>
          <p:nvPr/>
        </p:nvSpPr>
        <p:spPr>
          <a:xfrm rot="16200000">
            <a:off x="8661995" y="2415697"/>
            <a:ext cx="6765130" cy="246221"/>
          </a:xfrm>
          <a:prstGeom prst="rect">
            <a:avLst/>
          </a:prstGeom>
          <a:noFill/>
        </p:spPr>
        <p:txBody>
          <a:bodyPr wrap="square">
            <a:spAutoFit/>
          </a:bodyPr>
          <a:lstStyle/>
          <a:p>
            <a:pPr marL="899160"/>
            <a:r>
              <a:rPr lang="fr-FR" sz="1000" dirty="0">
                <a:solidFill>
                  <a:srgbClr val="002060"/>
                </a:solidFill>
              </a:rPr>
              <a:t>CFCIM/PR03/A4/PROC01/FCH05 Version 01</a:t>
            </a:r>
            <a:endParaRPr lang="fr-MA" sz="1000" dirty="0">
              <a:solidFill>
                <a:srgbClr val="002060"/>
              </a:solidFill>
            </a:endParaRPr>
          </a:p>
        </p:txBody>
      </p:sp>
    </p:spTree>
    <p:extLst>
      <p:ext uri="{BB962C8B-B14F-4D97-AF65-F5344CB8AC3E}">
        <p14:creationId xmlns:p14="http://schemas.microsoft.com/office/powerpoint/2010/main" val="26746505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a:extLst>
              <a:ext uri="{FF2B5EF4-FFF2-40B4-BE49-F238E27FC236}">
                <a16:creationId xmlns:a16="http://schemas.microsoft.com/office/drawing/2014/main" id="{0F66FA04-3815-4857-850B-FB6DEDEE54AE}"/>
              </a:ext>
            </a:extLst>
          </p:cNvPr>
          <p:cNvSpPr/>
          <p:nvPr/>
        </p:nvSpPr>
        <p:spPr>
          <a:xfrm>
            <a:off x="1332629" y="-49023"/>
            <a:ext cx="10859371" cy="69070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 name="Image 11" descr="Une image contenant extérieur, rue, assis, homme&#10;&#10;Description générée automatiquement">
            <a:extLst>
              <a:ext uri="{FF2B5EF4-FFF2-40B4-BE49-F238E27FC236}">
                <a16:creationId xmlns:a16="http://schemas.microsoft.com/office/drawing/2014/main" id="{6883A7C4-0BCA-442C-9D2C-4A5BA89FC525}"/>
              </a:ext>
            </a:extLst>
          </p:cNvPr>
          <p:cNvPicPr>
            <a:picLocks noChangeAspect="1"/>
          </p:cNvPicPr>
          <p:nvPr/>
        </p:nvPicPr>
        <p:blipFill rotWithShape="1">
          <a:blip r:embed="rId2"/>
          <a:srcRect l="3953" r="87746"/>
          <a:stretch/>
        </p:blipFill>
        <p:spPr>
          <a:xfrm>
            <a:off x="0" y="-49023"/>
            <a:ext cx="1098973" cy="6956047"/>
          </a:xfrm>
          <a:prstGeom prst="rect">
            <a:avLst/>
          </a:prstGeom>
        </p:spPr>
      </p:pic>
      <p:grpSp>
        <p:nvGrpSpPr>
          <p:cNvPr id="15" name="Graphique 5">
            <a:extLst>
              <a:ext uri="{FF2B5EF4-FFF2-40B4-BE49-F238E27FC236}">
                <a16:creationId xmlns:a16="http://schemas.microsoft.com/office/drawing/2014/main" id="{C2A53D1B-1CCC-429E-AED3-2292377895D7}"/>
              </a:ext>
            </a:extLst>
          </p:cNvPr>
          <p:cNvGrpSpPr/>
          <p:nvPr/>
        </p:nvGrpSpPr>
        <p:grpSpPr>
          <a:xfrm>
            <a:off x="806266" y="-98490"/>
            <a:ext cx="842655" cy="1343681"/>
            <a:chOff x="796496" y="375967"/>
            <a:chExt cx="970520" cy="2371908"/>
          </a:xfrm>
        </p:grpSpPr>
        <p:sp>
          <p:nvSpPr>
            <p:cNvPr id="16" name="Forme libre 7">
              <a:extLst>
                <a:ext uri="{FF2B5EF4-FFF2-40B4-BE49-F238E27FC236}">
                  <a16:creationId xmlns:a16="http://schemas.microsoft.com/office/drawing/2014/main" id="{23357A1E-DFB5-4A08-ADD5-C4237ADE4391}"/>
                </a:ext>
              </a:extLst>
            </p:cNvPr>
            <p:cNvSpPr/>
            <p:nvPr/>
          </p:nvSpPr>
          <p:spPr>
            <a:xfrm>
              <a:off x="894356" y="375967"/>
              <a:ext cx="204617" cy="127149"/>
            </a:xfrm>
            <a:custGeom>
              <a:avLst/>
              <a:gdLst>
                <a:gd name="connsiteX0" fmla="*/ 0 w 204617"/>
                <a:gd name="connsiteY0" fmla="*/ 127149 h 127149"/>
                <a:gd name="connsiteX1" fmla="*/ 204618 w 204617"/>
                <a:gd name="connsiteY1" fmla="*/ 0 h 127149"/>
                <a:gd name="connsiteX2" fmla="*/ 204618 w 204617"/>
                <a:gd name="connsiteY2" fmla="*/ 127149 h 127149"/>
                <a:gd name="connsiteX3" fmla="*/ 0 w 204617"/>
                <a:gd name="connsiteY3" fmla="*/ 127149 h 127149"/>
              </a:gdLst>
              <a:ahLst/>
              <a:cxnLst>
                <a:cxn ang="0">
                  <a:pos x="connsiteX0" y="connsiteY0"/>
                </a:cxn>
                <a:cxn ang="0">
                  <a:pos x="connsiteX1" y="connsiteY1"/>
                </a:cxn>
                <a:cxn ang="0">
                  <a:pos x="connsiteX2" y="connsiteY2"/>
                </a:cxn>
                <a:cxn ang="0">
                  <a:pos x="connsiteX3" y="connsiteY3"/>
                </a:cxn>
              </a:cxnLst>
              <a:rect l="l" t="t" r="r" b="b"/>
              <a:pathLst>
                <a:path w="204617" h="127149">
                  <a:moveTo>
                    <a:pt x="0" y="127149"/>
                  </a:moveTo>
                  <a:lnTo>
                    <a:pt x="204618" y="0"/>
                  </a:lnTo>
                  <a:lnTo>
                    <a:pt x="204618" y="127149"/>
                  </a:lnTo>
                  <a:lnTo>
                    <a:pt x="0" y="127149"/>
                  </a:lnTo>
                  <a:close/>
                </a:path>
              </a:pathLst>
            </a:custGeom>
            <a:solidFill>
              <a:srgbClr val="1C3948"/>
            </a:solidFill>
            <a:ln w="26723" cap="flat">
              <a:noFill/>
              <a:prstDash val="solid"/>
              <a:miter/>
            </a:ln>
          </p:spPr>
          <p:txBody>
            <a:bodyPr rtlCol="0" anchor="ctr"/>
            <a:lstStyle/>
            <a:p>
              <a:endParaRPr lang="fr-FR"/>
            </a:p>
          </p:txBody>
        </p:sp>
        <p:sp>
          <p:nvSpPr>
            <p:cNvPr id="17" name="Forme libre 9">
              <a:extLst>
                <a:ext uri="{FF2B5EF4-FFF2-40B4-BE49-F238E27FC236}">
                  <a16:creationId xmlns:a16="http://schemas.microsoft.com/office/drawing/2014/main" id="{ABFE30AA-1656-4920-876E-FD25553818B8}"/>
                </a:ext>
              </a:extLst>
            </p:cNvPr>
            <p:cNvSpPr/>
            <p:nvPr/>
          </p:nvSpPr>
          <p:spPr>
            <a:xfrm>
              <a:off x="894356" y="2572152"/>
              <a:ext cx="204617" cy="127149"/>
            </a:xfrm>
            <a:custGeom>
              <a:avLst/>
              <a:gdLst>
                <a:gd name="connsiteX0" fmla="*/ 0 w 204617"/>
                <a:gd name="connsiteY0" fmla="*/ 0 h 127149"/>
                <a:gd name="connsiteX1" fmla="*/ 204618 w 204617"/>
                <a:gd name="connsiteY1" fmla="*/ 127149 h 127149"/>
                <a:gd name="connsiteX2" fmla="*/ 204618 w 204617"/>
                <a:gd name="connsiteY2" fmla="*/ 0 h 127149"/>
                <a:gd name="connsiteX3" fmla="*/ 0 w 204617"/>
                <a:gd name="connsiteY3" fmla="*/ 0 h 127149"/>
              </a:gdLst>
              <a:ahLst/>
              <a:cxnLst>
                <a:cxn ang="0">
                  <a:pos x="connsiteX0" y="connsiteY0"/>
                </a:cxn>
                <a:cxn ang="0">
                  <a:pos x="connsiteX1" y="connsiteY1"/>
                </a:cxn>
                <a:cxn ang="0">
                  <a:pos x="connsiteX2" y="connsiteY2"/>
                </a:cxn>
                <a:cxn ang="0">
                  <a:pos x="connsiteX3" y="connsiteY3"/>
                </a:cxn>
              </a:cxnLst>
              <a:rect l="l" t="t" r="r" b="b"/>
              <a:pathLst>
                <a:path w="204617" h="127149">
                  <a:moveTo>
                    <a:pt x="0" y="0"/>
                  </a:moveTo>
                  <a:lnTo>
                    <a:pt x="204618" y="127149"/>
                  </a:lnTo>
                  <a:lnTo>
                    <a:pt x="204618" y="0"/>
                  </a:lnTo>
                  <a:lnTo>
                    <a:pt x="0" y="0"/>
                  </a:lnTo>
                  <a:close/>
                </a:path>
              </a:pathLst>
            </a:custGeom>
            <a:solidFill>
              <a:srgbClr val="1C3948"/>
            </a:solidFill>
            <a:ln w="26723" cap="flat">
              <a:noFill/>
              <a:prstDash val="solid"/>
              <a:miter/>
            </a:ln>
          </p:spPr>
          <p:txBody>
            <a:bodyPr rtlCol="0" anchor="ctr"/>
            <a:lstStyle/>
            <a:p>
              <a:endParaRPr lang="fr-FR"/>
            </a:p>
          </p:txBody>
        </p:sp>
        <p:pic>
          <p:nvPicPr>
            <p:cNvPr id="18" name="Image 17">
              <a:extLst>
                <a:ext uri="{FF2B5EF4-FFF2-40B4-BE49-F238E27FC236}">
                  <a16:creationId xmlns:a16="http://schemas.microsoft.com/office/drawing/2014/main" id="{3A031D3C-3D25-4D14-8B45-5623038D6B77}"/>
                </a:ext>
              </a:extLst>
            </p:cNvPr>
            <p:cNvPicPr>
              <a:picLocks noChangeAspect="1"/>
            </p:cNvPicPr>
            <p:nvPr/>
          </p:nvPicPr>
          <p:blipFill>
            <a:blip r:embed="rId3"/>
            <a:stretch>
              <a:fillRect/>
            </a:stretch>
          </p:blipFill>
          <p:spPr>
            <a:xfrm>
              <a:off x="796496" y="402149"/>
              <a:ext cx="970520" cy="2345726"/>
            </a:xfrm>
            <a:custGeom>
              <a:avLst/>
              <a:gdLst>
                <a:gd name="connsiteX0" fmla="*/ 0 w 970520"/>
                <a:gd name="connsiteY0" fmla="*/ 1 h 2345726"/>
                <a:gd name="connsiteX1" fmla="*/ 970520 w 970520"/>
                <a:gd name="connsiteY1" fmla="*/ 1 h 2345726"/>
                <a:gd name="connsiteX2" fmla="*/ 970520 w 970520"/>
                <a:gd name="connsiteY2" fmla="*/ 2345727 h 2345726"/>
                <a:gd name="connsiteX3" fmla="*/ 0 w 970520"/>
                <a:gd name="connsiteY3" fmla="*/ 2345727 h 2345726"/>
              </a:gdLst>
              <a:ahLst/>
              <a:cxnLst>
                <a:cxn ang="0">
                  <a:pos x="connsiteX0" y="connsiteY0"/>
                </a:cxn>
                <a:cxn ang="0">
                  <a:pos x="connsiteX1" y="connsiteY1"/>
                </a:cxn>
                <a:cxn ang="0">
                  <a:pos x="connsiteX2" y="connsiteY2"/>
                </a:cxn>
                <a:cxn ang="0">
                  <a:pos x="connsiteX3" y="connsiteY3"/>
                </a:cxn>
              </a:cxnLst>
              <a:rect l="l" t="t" r="r" b="b"/>
              <a:pathLst>
                <a:path w="970520" h="2345726">
                  <a:moveTo>
                    <a:pt x="0" y="1"/>
                  </a:moveTo>
                  <a:lnTo>
                    <a:pt x="970520" y="1"/>
                  </a:lnTo>
                  <a:lnTo>
                    <a:pt x="970520" y="2345727"/>
                  </a:lnTo>
                  <a:lnTo>
                    <a:pt x="0" y="2345727"/>
                  </a:lnTo>
                  <a:close/>
                </a:path>
              </a:pathLst>
            </a:custGeom>
          </p:spPr>
        </p:pic>
        <p:sp>
          <p:nvSpPr>
            <p:cNvPr id="19" name="Forme libre 12">
              <a:extLst>
                <a:ext uri="{FF2B5EF4-FFF2-40B4-BE49-F238E27FC236}">
                  <a16:creationId xmlns:a16="http://schemas.microsoft.com/office/drawing/2014/main" id="{B5752FF0-DCBE-44F1-9A18-8A8F9105A823}"/>
                </a:ext>
              </a:extLst>
            </p:cNvPr>
            <p:cNvSpPr/>
            <p:nvPr/>
          </p:nvSpPr>
          <p:spPr>
            <a:xfrm>
              <a:off x="894356" y="503116"/>
              <a:ext cx="723037" cy="2069036"/>
            </a:xfrm>
            <a:custGeom>
              <a:avLst/>
              <a:gdLst>
                <a:gd name="connsiteX0" fmla="*/ 0 w 723037"/>
                <a:gd name="connsiteY0" fmla="*/ 2069037 h 2069036"/>
                <a:gd name="connsiteX1" fmla="*/ 541334 w 723037"/>
                <a:gd name="connsiteY1" fmla="*/ 2069037 h 2069036"/>
                <a:gd name="connsiteX2" fmla="*/ 541334 w 723037"/>
                <a:gd name="connsiteY2" fmla="*/ 1213913 h 2069036"/>
                <a:gd name="connsiteX3" fmla="*/ 723037 w 723037"/>
                <a:gd name="connsiteY3" fmla="*/ 1034519 h 2069036"/>
                <a:gd name="connsiteX4" fmla="*/ 541334 w 723037"/>
                <a:gd name="connsiteY4" fmla="*/ 855124 h 2069036"/>
                <a:gd name="connsiteX5" fmla="*/ 541334 w 723037"/>
                <a:gd name="connsiteY5" fmla="*/ 0 h 2069036"/>
                <a:gd name="connsiteX6" fmla="*/ 0 w 723037"/>
                <a:gd name="connsiteY6" fmla="*/ 0 h 2069036"/>
                <a:gd name="connsiteX7" fmla="*/ 0 w 723037"/>
                <a:gd name="connsiteY7" fmla="*/ 2069037 h 20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3037" h="2069036">
                  <a:moveTo>
                    <a:pt x="0" y="2069037"/>
                  </a:moveTo>
                  <a:lnTo>
                    <a:pt x="541334" y="2069037"/>
                  </a:lnTo>
                  <a:lnTo>
                    <a:pt x="541334" y="1213913"/>
                  </a:lnTo>
                  <a:lnTo>
                    <a:pt x="723037" y="1034519"/>
                  </a:lnTo>
                  <a:lnTo>
                    <a:pt x="541334" y="855124"/>
                  </a:lnTo>
                  <a:lnTo>
                    <a:pt x="541334" y="0"/>
                  </a:lnTo>
                  <a:lnTo>
                    <a:pt x="0" y="0"/>
                  </a:lnTo>
                  <a:lnTo>
                    <a:pt x="0" y="2069037"/>
                  </a:lnTo>
                  <a:close/>
                </a:path>
              </a:pathLst>
            </a:custGeom>
            <a:solidFill>
              <a:srgbClr val="424B55"/>
            </a:solidFill>
            <a:ln w="26723" cap="flat">
              <a:noFill/>
              <a:prstDash val="solid"/>
              <a:miter/>
            </a:ln>
          </p:spPr>
          <p:txBody>
            <a:bodyPr rtlCol="0" anchor="ctr"/>
            <a:lstStyle/>
            <a:p>
              <a:endParaRPr lang="fr-FR" dirty="0"/>
            </a:p>
          </p:txBody>
        </p:sp>
      </p:grpSp>
      <p:grpSp>
        <p:nvGrpSpPr>
          <p:cNvPr id="20" name="Graphique 5">
            <a:extLst>
              <a:ext uri="{FF2B5EF4-FFF2-40B4-BE49-F238E27FC236}">
                <a16:creationId xmlns:a16="http://schemas.microsoft.com/office/drawing/2014/main" id="{2BD90867-B4E8-4DB8-BE1B-D856EC4C5159}"/>
              </a:ext>
            </a:extLst>
          </p:cNvPr>
          <p:cNvGrpSpPr/>
          <p:nvPr/>
        </p:nvGrpSpPr>
        <p:grpSpPr>
          <a:xfrm>
            <a:off x="808708" y="5588305"/>
            <a:ext cx="820897" cy="1334844"/>
            <a:chOff x="796496" y="345291"/>
            <a:chExt cx="970520" cy="2354010"/>
          </a:xfrm>
        </p:grpSpPr>
        <p:sp>
          <p:nvSpPr>
            <p:cNvPr id="21" name="Forme libre 27">
              <a:extLst>
                <a:ext uri="{FF2B5EF4-FFF2-40B4-BE49-F238E27FC236}">
                  <a16:creationId xmlns:a16="http://schemas.microsoft.com/office/drawing/2014/main" id="{3C4839DF-28B4-41B7-A810-7F2C1335D4EF}"/>
                </a:ext>
              </a:extLst>
            </p:cNvPr>
            <p:cNvSpPr/>
            <p:nvPr/>
          </p:nvSpPr>
          <p:spPr>
            <a:xfrm>
              <a:off x="894356" y="375967"/>
              <a:ext cx="204617" cy="127149"/>
            </a:xfrm>
            <a:custGeom>
              <a:avLst/>
              <a:gdLst>
                <a:gd name="connsiteX0" fmla="*/ 0 w 204617"/>
                <a:gd name="connsiteY0" fmla="*/ 127149 h 127149"/>
                <a:gd name="connsiteX1" fmla="*/ 204618 w 204617"/>
                <a:gd name="connsiteY1" fmla="*/ 0 h 127149"/>
                <a:gd name="connsiteX2" fmla="*/ 204618 w 204617"/>
                <a:gd name="connsiteY2" fmla="*/ 127149 h 127149"/>
                <a:gd name="connsiteX3" fmla="*/ 0 w 204617"/>
                <a:gd name="connsiteY3" fmla="*/ 127149 h 127149"/>
              </a:gdLst>
              <a:ahLst/>
              <a:cxnLst>
                <a:cxn ang="0">
                  <a:pos x="connsiteX0" y="connsiteY0"/>
                </a:cxn>
                <a:cxn ang="0">
                  <a:pos x="connsiteX1" y="connsiteY1"/>
                </a:cxn>
                <a:cxn ang="0">
                  <a:pos x="connsiteX2" y="connsiteY2"/>
                </a:cxn>
                <a:cxn ang="0">
                  <a:pos x="connsiteX3" y="connsiteY3"/>
                </a:cxn>
              </a:cxnLst>
              <a:rect l="l" t="t" r="r" b="b"/>
              <a:pathLst>
                <a:path w="204617" h="127149">
                  <a:moveTo>
                    <a:pt x="0" y="127149"/>
                  </a:moveTo>
                  <a:lnTo>
                    <a:pt x="204618" y="0"/>
                  </a:lnTo>
                  <a:lnTo>
                    <a:pt x="204618" y="127149"/>
                  </a:lnTo>
                  <a:lnTo>
                    <a:pt x="0" y="127149"/>
                  </a:lnTo>
                  <a:close/>
                </a:path>
              </a:pathLst>
            </a:custGeom>
            <a:solidFill>
              <a:schemeClr val="bg2">
                <a:lumMod val="50000"/>
              </a:schemeClr>
            </a:solidFill>
            <a:ln w="26723" cap="flat">
              <a:noFill/>
              <a:prstDash val="solid"/>
              <a:miter/>
            </a:ln>
          </p:spPr>
          <p:txBody>
            <a:bodyPr rtlCol="0" anchor="ctr"/>
            <a:lstStyle/>
            <a:p>
              <a:endParaRPr lang="fr-FR"/>
            </a:p>
          </p:txBody>
        </p:sp>
        <p:sp>
          <p:nvSpPr>
            <p:cNvPr id="22" name="Forme libre 28">
              <a:extLst>
                <a:ext uri="{FF2B5EF4-FFF2-40B4-BE49-F238E27FC236}">
                  <a16:creationId xmlns:a16="http://schemas.microsoft.com/office/drawing/2014/main" id="{CC458723-ABFE-4D61-8C2C-B565C61CA7BE}"/>
                </a:ext>
              </a:extLst>
            </p:cNvPr>
            <p:cNvSpPr/>
            <p:nvPr/>
          </p:nvSpPr>
          <p:spPr>
            <a:xfrm>
              <a:off x="894356" y="2572152"/>
              <a:ext cx="204617" cy="127149"/>
            </a:xfrm>
            <a:custGeom>
              <a:avLst/>
              <a:gdLst>
                <a:gd name="connsiteX0" fmla="*/ 0 w 204617"/>
                <a:gd name="connsiteY0" fmla="*/ 0 h 127149"/>
                <a:gd name="connsiteX1" fmla="*/ 204618 w 204617"/>
                <a:gd name="connsiteY1" fmla="*/ 127149 h 127149"/>
                <a:gd name="connsiteX2" fmla="*/ 204618 w 204617"/>
                <a:gd name="connsiteY2" fmla="*/ 0 h 127149"/>
                <a:gd name="connsiteX3" fmla="*/ 0 w 204617"/>
                <a:gd name="connsiteY3" fmla="*/ 0 h 127149"/>
              </a:gdLst>
              <a:ahLst/>
              <a:cxnLst>
                <a:cxn ang="0">
                  <a:pos x="connsiteX0" y="connsiteY0"/>
                </a:cxn>
                <a:cxn ang="0">
                  <a:pos x="connsiteX1" y="connsiteY1"/>
                </a:cxn>
                <a:cxn ang="0">
                  <a:pos x="connsiteX2" y="connsiteY2"/>
                </a:cxn>
                <a:cxn ang="0">
                  <a:pos x="connsiteX3" y="connsiteY3"/>
                </a:cxn>
              </a:cxnLst>
              <a:rect l="l" t="t" r="r" b="b"/>
              <a:pathLst>
                <a:path w="204617" h="127149">
                  <a:moveTo>
                    <a:pt x="0" y="0"/>
                  </a:moveTo>
                  <a:lnTo>
                    <a:pt x="204618" y="127149"/>
                  </a:lnTo>
                  <a:lnTo>
                    <a:pt x="204618" y="0"/>
                  </a:lnTo>
                  <a:lnTo>
                    <a:pt x="0" y="0"/>
                  </a:lnTo>
                  <a:close/>
                </a:path>
              </a:pathLst>
            </a:custGeom>
            <a:solidFill>
              <a:schemeClr val="bg2">
                <a:lumMod val="50000"/>
              </a:schemeClr>
            </a:solidFill>
            <a:ln w="26723" cap="flat">
              <a:noFill/>
              <a:prstDash val="solid"/>
              <a:miter/>
            </a:ln>
          </p:spPr>
          <p:txBody>
            <a:bodyPr rtlCol="0" anchor="ctr"/>
            <a:lstStyle/>
            <a:p>
              <a:endParaRPr lang="fr-FR"/>
            </a:p>
          </p:txBody>
        </p:sp>
        <p:pic>
          <p:nvPicPr>
            <p:cNvPr id="23" name="Image 22">
              <a:extLst>
                <a:ext uri="{FF2B5EF4-FFF2-40B4-BE49-F238E27FC236}">
                  <a16:creationId xmlns:a16="http://schemas.microsoft.com/office/drawing/2014/main" id="{6C3666F1-D630-4BF5-8C33-E0A783F8B2C0}"/>
                </a:ext>
              </a:extLst>
            </p:cNvPr>
            <p:cNvPicPr>
              <a:picLocks noChangeAspect="1"/>
            </p:cNvPicPr>
            <p:nvPr/>
          </p:nvPicPr>
          <p:blipFill>
            <a:blip r:embed="rId3"/>
            <a:stretch>
              <a:fillRect/>
            </a:stretch>
          </p:blipFill>
          <p:spPr>
            <a:xfrm>
              <a:off x="796496" y="345291"/>
              <a:ext cx="970520" cy="2345726"/>
            </a:xfrm>
            <a:custGeom>
              <a:avLst/>
              <a:gdLst>
                <a:gd name="connsiteX0" fmla="*/ 0 w 970520"/>
                <a:gd name="connsiteY0" fmla="*/ 1 h 2345726"/>
                <a:gd name="connsiteX1" fmla="*/ 970520 w 970520"/>
                <a:gd name="connsiteY1" fmla="*/ 1 h 2345726"/>
                <a:gd name="connsiteX2" fmla="*/ 970520 w 970520"/>
                <a:gd name="connsiteY2" fmla="*/ 2345727 h 2345726"/>
                <a:gd name="connsiteX3" fmla="*/ 0 w 970520"/>
                <a:gd name="connsiteY3" fmla="*/ 2345727 h 2345726"/>
              </a:gdLst>
              <a:ahLst/>
              <a:cxnLst>
                <a:cxn ang="0">
                  <a:pos x="connsiteX0" y="connsiteY0"/>
                </a:cxn>
                <a:cxn ang="0">
                  <a:pos x="connsiteX1" y="connsiteY1"/>
                </a:cxn>
                <a:cxn ang="0">
                  <a:pos x="connsiteX2" y="connsiteY2"/>
                </a:cxn>
                <a:cxn ang="0">
                  <a:pos x="connsiteX3" y="connsiteY3"/>
                </a:cxn>
              </a:cxnLst>
              <a:rect l="l" t="t" r="r" b="b"/>
              <a:pathLst>
                <a:path w="970520" h="2345726">
                  <a:moveTo>
                    <a:pt x="0" y="1"/>
                  </a:moveTo>
                  <a:lnTo>
                    <a:pt x="970520" y="1"/>
                  </a:lnTo>
                  <a:lnTo>
                    <a:pt x="970520" y="2345727"/>
                  </a:lnTo>
                  <a:lnTo>
                    <a:pt x="0" y="2345727"/>
                  </a:lnTo>
                  <a:close/>
                </a:path>
              </a:pathLst>
            </a:custGeom>
          </p:spPr>
        </p:pic>
        <p:sp>
          <p:nvSpPr>
            <p:cNvPr id="24" name="Forme libre 30">
              <a:extLst>
                <a:ext uri="{FF2B5EF4-FFF2-40B4-BE49-F238E27FC236}">
                  <a16:creationId xmlns:a16="http://schemas.microsoft.com/office/drawing/2014/main" id="{3386D816-95EA-461D-9023-D60E238EF575}"/>
                </a:ext>
              </a:extLst>
            </p:cNvPr>
            <p:cNvSpPr/>
            <p:nvPr/>
          </p:nvSpPr>
          <p:spPr>
            <a:xfrm>
              <a:off x="894356" y="503116"/>
              <a:ext cx="723037" cy="2069036"/>
            </a:xfrm>
            <a:custGeom>
              <a:avLst/>
              <a:gdLst>
                <a:gd name="connsiteX0" fmla="*/ 0 w 723037"/>
                <a:gd name="connsiteY0" fmla="*/ 2069037 h 2069036"/>
                <a:gd name="connsiteX1" fmla="*/ 541334 w 723037"/>
                <a:gd name="connsiteY1" fmla="*/ 2069037 h 2069036"/>
                <a:gd name="connsiteX2" fmla="*/ 541334 w 723037"/>
                <a:gd name="connsiteY2" fmla="*/ 1213913 h 2069036"/>
                <a:gd name="connsiteX3" fmla="*/ 723037 w 723037"/>
                <a:gd name="connsiteY3" fmla="*/ 1034519 h 2069036"/>
                <a:gd name="connsiteX4" fmla="*/ 541334 w 723037"/>
                <a:gd name="connsiteY4" fmla="*/ 855124 h 2069036"/>
                <a:gd name="connsiteX5" fmla="*/ 541334 w 723037"/>
                <a:gd name="connsiteY5" fmla="*/ 0 h 2069036"/>
                <a:gd name="connsiteX6" fmla="*/ 0 w 723037"/>
                <a:gd name="connsiteY6" fmla="*/ 0 h 2069036"/>
                <a:gd name="connsiteX7" fmla="*/ 0 w 723037"/>
                <a:gd name="connsiteY7" fmla="*/ 2069037 h 20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3037" h="2069036">
                  <a:moveTo>
                    <a:pt x="0" y="2069037"/>
                  </a:moveTo>
                  <a:lnTo>
                    <a:pt x="541334" y="2069037"/>
                  </a:lnTo>
                  <a:lnTo>
                    <a:pt x="541334" y="1213913"/>
                  </a:lnTo>
                  <a:lnTo>
                    <a:pt x="723037" y="1034519"/>
                  </a:lnTo>
                  <a:lnTo>
                    <a:pt x="541334" y="855124"/>
                  </a:lnTo>
                  <a:lnTo>
                    <a:pt x="541334" y="0"/>
                  </a:lnTo>
                  <a:lnTo>
                    <a:pt x="0" y="0"/>
                  </a:lnTo>
                  <a:lnTo>
                    <a:pt x="0" y="2069037"/>
                  </a:lnTo>
                  <a:close/>
                </a:path>
              </a:pathLst>
            </a:custGeom>
            <a:solidFill>
              <a:srgbClr val="C6C7C9"/>
            </a:solidFill>
            <a:ln w="26723" cap="flat">
              <a:noFill/>
              <a:prstDash val="solid"/>
              <a:miter/>
            </a:ln>
          </p:spPr>
          <p:txBody>
            <a:bodyPr rtlCol="0" anchor="ctr"/>
            <a:lstStyle/>
            <a:p>
              <a:endParaRPr lang="fr-FR" dirty="0"/>
            </a:p>
          </p:txBody>
        </p:sp>
      </p:grpSp>
      <p:grpSp>
        <p:nvGrpSpPr>
          <p:cNvPr id="33" name="Graphique 5">
            <a:extLst>
              <a:ext uri="{FF2B5EF4-FFF2-40B4-BE49-F238E27FC236}">
                <a16:creationId xmlns:a16="http://schemas.microsoft.com/office/drawing/2014/main" id="{C7EF0E57-E38F-43B9-BD84-22B9EB620835}"/>
              </a:ext>
            </a:extLst>
          </p:cNvPr>
          <p:cNvGrpSpPr/>
          <p:nvPr/>
        </p:nvGrpSpPr>
        <p:grpSpPr>
          <a:xfrm>
            <a:off x="796626" y="4351318"/>
            <a:ext cx="858064" cy="1423473"/>
            <a:chOff x="796496" y="375967"/>
            <a:chExt cx="970520" cy="2385036"/>
          </a:xfrm>
        </p:grpSpPr>
        <p:sp>
          <p:nvSpPr>
            <p:cNvPr id="34" name="Forme libre 27">
              <a:extLst>
                <a:ext uri="{FF2B5EF4-FFF2-40B4-BE49-F238E27FC236}">
                  <a16:creationId xmlns:a16="http://schemas.microsoft.com/office/drawing/2014/main" id="{6DAEFCBF-E45F-43EC-8C06-FDE01D6DD3DB}"/>
                </a:ext>
              </a:extLst>
            </p:cNvPr>
            <p:cNvSpPr/>
            <p:nvPr/>
          </p:nvSpPr>
          <p:spPr>
            <a:xfrm>
              <a:off x="894356" y="375967"/>
              <a:ext cx="204617" cy="127149"/>
            </a:xfrm>
            <a:custGeom>
              <a:avLst/>
              <a:gdLst>
                <a:gd name="connsiteX0" fmla="*/ 0 w 204617"/>
                <a:gd name="connsiteY0" fmla="*/ 127149 h 127149"/>
                <a:gd name="connsiteX1" fmla="*/ 204618 w 204617"/>
                <a:gd name="connsiteY1" fmla="*/ 0 h 127149"/>
                <a:gd name="connsiteX2" fmla="*/ 204618 w 204617"/>
                <a:gd name="connsiteY2" fmla="*/ 127149 h 127149"/>
                <a:gd name="connsiteX3" fmla="*/ 0 w 204617"/>
                <a:gd name="connsiteY3" fmla="*/ 127149 h 127149"/>
              </a:gdLst>
              <a:ahLst/>
              <a:cxnLst>
                <a:cxn ang="0">
                  <a:pos x="connsiteX0" y="connsiteY0"/>
                </a:cxn>
                <a:cxn ang="0">
                  <a:pos x="connsiteX1" y="connsiteY1"/>
                </a:cxn>
                <a:cxn ang="0">
                  <a:pos x="connsiteX2" y="connsiteY2"/>
                </a:cxn>
                <a:cxn ang="0">
                  <a:pos x="connsiteX3" y="connsiteY3"/>
                </a:cxn>
              </a:cxnLst>
              <a:rect l="l" t="t" r="r" b="b"/>
              <a:pathLst>
                <a:path w="204617" h="127149">
                  <a:moveTo>
                    <a:pt x="0" y="127149"/>
                  </a:moveTo>
                  <a:lnTo>
                    <a:pt x="204618" y="0"/>
                  </a:lnTo>
                  <a:lnTo>
                    <a:pt x="204618" y="127149"/>
                  </a:lnTo>
                  <a:lnTo>
                    <a:pt x="0" y="127149"/>
                  </a:lnTo>
                  <a:close/>
                </a:path>
              </a:pathLst>
            </a:custGeom>
            <a:solidFill>
              <a:srgbClr val="87AA8A"/>
            </a:solidFill>
            <a:ln w="26723" cap="flat">
              <a:noFill/>
              <a:prstDash val="solid"/>
              <a:miter/>
            </a:ln>
          </p:spPr>
          <p:txBody>
            <a:bodyPr rtlCol="0" anchor="ctr"/>
            <a:lstStyle/>
            <a:p>
              <a:endParaRPr lang="fr-FR"/>
            </a:p>
          </p:txBody>
        </p:sp>
        <p:sp>
          <p:nvSpPr>
            <p:cNvPr id="35" name="Forme libre 28">
              <a:extLst>
                <a:ext uri="{FF2B5EF4-FFF2-40B4-BE49-F238E27FC236}">
                  <a16:creationId xmlns:a16="http://schemas.microsoft.com/office/drawing/2014/main" id="{021F5964-5BC4-4FE7-A32E-2333E46F93D4}"/>
                </a:ext>
              </a:extLst>
            </p:cNvPr>
            <p:cNvSpPr/>
            <p:nvPr/>
          </p:nvSpPr>
          <p:spPr>
            <a:xfrm>
              <a:off x="894356" y="2572152"/>
              <a:ext cx="204617" cy="127149"/>
            </a:xfrm>
            <a:custGeom>
              <a:avLst/>
              <a:gdLst>
                <a:gd name="connsiteX0" fmla="*/ 0 w 204617"/>
                <a:gd name="connsiteY0" fmla="*/ 0 h 127149"/>
                <a:gd name="connsiteX1" fmla="*/ 204618 w 204617"/>
                <a:gd name="connsiteY1" fmla="*/ 127149 h 127149"/>
                <a:gd name="connsiteX2" fmla="*/ 204618 w 204617"/>
                <a:gd name="connsiteY2" fmla="*/ 0 h 127149"/>
                <a:gd name="connsiteX3" fmla="*/ 0 w 204617"/>
                <a:gd name="connsiteY3" fmla="*/ 0 h 127149"/>
              </a:gdLst>
              <a:ahLst/>
              <a:cxnLst>
                <a:cxn ang="0">
                  <a:pos x="connsiteX0" y="connsiteY0"/>
                </a:cxn>
                <a:cxn ang="0">
                  <a:pos x="connsiteX1" y="connsiteY1"/>
                </a:cxn>
                <a:cxn ang="0">
                  <a:pos x="connsiteX2" y="connsiteY2"/>
                </a:cxn>
                <a:cxn ang="0">
                  <a:pos x="connsiteX3" y="connsiteY3"/>
                </a:cxn>
              </a:cxnLst>
              <a:rect l="l" t="t" r="r" b="b"/>
              <a:pathLst>
                <a:path w="204617" h="127149">
                  <a:moveTo>
                    <a:pt x="0" y="0"/>
                  </a:moveTo>
                  <a:lnTo>
                    <a:pt x="204618" y="127149"/>
                  </a:lnTo>
                  <a:lnTo>
                    <a:pt x="204618" y="0"/>
                  </a:lnTo>
                  <a:lnTo>
                    <a:pt x="0" y="0"/>
                  </a:lnTo>
                  <a:close/>
                </a:path>
              </a:pathLst>
            </a:custGeom>
            <a:solidFill>
              <a:srgbClr val="87AA8A"/>
            </a:solidFill>
            <a:ln w="26723" cap="flat">
              <a:noFill/>
              <a:prstDash val="solid"/>
              <a:miter/>
            </a:ln>
          </p:spPr>
          <p:txBody>
            <a:bodyPr rtlCol="0" anchor="ctr"/>
            <a:lstStyle/>
            <a:p>
              <a:endParaRPr lang="fr-FR"/>
            </a:p>
          </p:txBody>
        </p:sp>
        <p:pic>
          <p:nvPicPr>
            <p:cNvPr id="36" name="Image 35">
              <a:extLst>
                <a:ext uri="{FF2B5EF4-FFF2-40B4-BE49-F238E27FC236}">
                  <a16:creationId xmlns:a16="http://schemas.microsoft.com/office/drawing/2014/main" id="{FE573153-A584-4410-B0BA-0061EB3B6B36}"/>
                </a:ext>
              </a:extLst>
            </p:cNvPr>
            <p:cNvPicPr>
              <a:picLocks noChangeAspect="1"/>
            </p:cNvPicPr>
            <p:nvPr/>
          </p:nvPicPr>
          <p:blipFill>
            <a:blip r:embed="rId3"/>
            <a:stretch>
              <a:fillRect/>
            </a:stretch>
          </p:blipFill>
          <p:spPr>
            <a:xfrm>
              <a:off x="796496" y="415277"/>
              <a:ext cx="970520" cy="2345726"/>
            </a:xfrm>
            <a:custGeom>
              <a:avLst/>
              <a:gdLst>
                <a:gd name="connsiteX0" fmla="*/ 0 w 970520"/>
                <a:gd name="connsiteY0" fmla="*/ 1 h 2345726"/>
                <a:gd name="connsiteX1" fmla="*/ 970520 w 970520"/>
                <a:gd name="connsiteY1" fmla="*/ 1 h 2345726"/>
                <a:gd name="connsiteX2" fmla="*/ 970520 w 970520"/>
                <a:gd name="connsiteY2" fmla="*/ 2345727 h 2345726"/>
                <a:gd name="connsiteX3" fmla="*/ 0 w 970520"/>
                <a:gd name="connsiteY3" fmla="*/ 2345727 h 2345726"/>
              </a:gdLst>
              <a:ahLst/>
              <a:cxnLst>
                <a:cxn ang="0">
                  <a:pos x="connsiteX0" y="connsiteY0"/>
                </a:cxn>
                <a:cxn ang="0">
                  <a:pos x="connsiteX1" y="connsiteY1"/>
                </a:cxn>
                <a:cxn ang="0">
                  <a:pos x="connsiteX2" y="connsiteY2"/>
                </a:cxn>
                <a:cxn ang="0">
                  <a:pos x="connsiteX3" y="connsiteY3"/>
                </a:cxn>
              </a:cxnLst>
              <a:rect l="l" t="t" r="r" b="b"/>
              <a:pathLst>
                <a:path w="970520" h="2345726">
                  <a:moveTo>
                    <a:pt x="0" y="1"/>
                  </a:moveTo>
                  <a:lnTo>
                    <a:pt x="970520" y="1"/>
                  </a:lnTo>
                  <a:lnTo>
                    <a:pt x="970520" y="2345727"/>
                  </a:lnTo>
                  <a:lnTo>
                    <a:pt x="0" y="2345727"/>
                  </a:lnTo>
                  <a:close/>
                </a:path>
              </a:pathLst>
            </a:custGeom>
          </p:spPr>
        </p:pic>
        <p:sp>
          <p:nvSpPr>
            <p:cNvPr id="37" name="Forme libre 30">
              <a:extLst>
                <a:ext uri="{FF2B5EF4-FFF2-40B4-BE49-F238E27FC236}">
                  <a16:creationId xmlns:a16="http://schemas.microsoft.com/office/drawing/2014/main" id="{2EFD9374-7249-4692-BB86-18016C7946F3}"/>
                </a:ext>
              </a:extLst>
            </p:cNvPr>
            <p:cNvSpPr/>
            <p:nvPr/>
          </p:nvSpPr>
          <p:spPr>
            <a:xfrm>
              <a:off x="894356" y="503116"/>
              <a:ext cx="723037" cy="2069036"/>
            </a:xfrm>
            <a:custGeom>
              <a:avLst/>
              <a:gdLst>
                <a:gd name="connsiteX0" fmla="*/ 0 w 723037"/>
                <a:gd name="connsiteY0" fmla="*/ 2069037 h 2069036"/>
                <a:gd name="connsiteX1" fmla="*/ 541334 w 723037"/>
                <a:gd name="connsiteY1" fmla="*/ 2069037 h 2069036"/>
                <a:gd name="connsiteX2" fmla="*/ 541334 w 723037"/>
                <a:gd name="connsiteY2" fmla="*/ 1213913 h 2069036"/>
                <a:gd name="connsiteX3" fmla="*/ 723037 w 723037"/>
                <a:gd name="connsiteY3" fmla="*/ 1034519 h 2069036"/>
                <a:gd name="connsiteX4" fmla="*/ 541334 w 723037"/>
                <a:gd name="connsiteY4" fmla="*/ 855124 h 2069036"/>
                <a:gd name="connsiteX5" fmla="*/ 541334 w 723037"/>
                <a:gd name="connsiteY5" fmla="*/ 0 h 2069036"/>
                <a:gd name="connsiteX6" fmla="*/ 0 w 723037"/>
                <a:gd name="connsiteY6" fmla="*/ 0 h 2069036"/>
                <a:gd name="connsiteX7" fmla="*/ 0 w 723037"/>
                <a:gd name="connsiteY7" fmla="*/ 2069037 h 20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3037" h="2069036">
                  <a:moveTo>
                    <a:pt x="0" y="2069037"/>
                  </a:moveTo>
                  <a:lnTo>
                    <a:pt x="541334" y="2069037"/>
                  </a:lnTo>
                  <a:lnTo>
                    <a:pt x="541334" y="1213913"/>
                  </a:lnTo>
                  <a:lnTo>
                    <a:pt x="723037" y="1034519"/>
                  </a:lnTo>
                  <a:lnTo>
                    <a:pt x="541334" y="855124"/>
                  </a:lnTo>
                  <a:lnTo>
                    <a:pt x="541334" y="0"/>
                  </a:lnTo>
                  <a:lnTo>
                    <a:pt x="0" y="0"/>
                  </a:lnTo>
                  <a:lnTo>
                    <a:pt x="0" y="2069037"/>
                  </a:lnTo>
                  <a:close/>
                </a:path>
              </a:pathLst>
            </a:custGeom>
            <a:solidFill>
              <a:srgbClr val="8FC799"/>
            </a:solidFill>
            <a:ln w="26723" cap="flat">
              <a:noFill/>
              <a:prstDash val="solid"/>
              <a:miter/>
            </a:ln>
          </p:spPr>
          <p:txBody>
            <a:bodyPr rtlCol="0" anchor="ctr"/>
            <a:lstStyle/>
            <a:p>
              <a:endParaRPr lang="fr-FR" dirty="0"/>
            </a:p>
          </p:txBody>
        </p:sp>
      </p:grpSp>
      <p:grpSp>
        <p:nvGrpSpPr>
          <p:cNvPr id="38" name="Graphique 5">
            <a:extLst>
              <a:ext uri="{FF2B5EF4-FFF2-40B4-BE49-F238E27FC236}">
                <a16:creationId xmlns:a16="http://schemas.microsoft.com/office/drawing/2014/main" id="{064237F9-8AB6-4671-9A52-8F440E1809B4}"/>
              </a:ext>
            </a:extLst>
          </p:cNvPr>
          <p:cNvGrpSpPr/>
          <p:nvPr/>
        </p:nvGrpSpPr>
        <p:grpSpPr>
          <a:xfrm>
            <a:off x="814820" y="3308327"/>
            <a:ext cx="842655" cy="1328849"/>
            <a:chOff x="796496" y="375967"/>
            <a:chExt cx="970520" cy="2379396"/>
          </a:xfrm>
        </p:grpSpPr>
        <p:sp>
          <p:nvSpPr>
            <p:cNvPr id="39" name="Forme libre 27">
              <a:extLst>
                <a:ext uri="{FF2B5EF4-FFF2-40B4-BE49-F238E27FC236}">
                  <a16:creationId xmlns:a16="http://schemas.microsoft.com/office/drawing/2014/main" id="{A06CE028-3D63-4133-8CDD-33AB8D3CC8F0}"/>
                </a:ext>
              </a:extLst>
            </p:cNvPr>
            <p:cNvSpPr/>
            <p:nvPr/>
          </p:nvSpPr>
          <p:spPr>
            <a:xfrm>
              <a:off x="894356" y="375967"/>
              <a:ext cx="204617" cy="127149"/>
            </a:xfrm>
            <a:custGeom>
              <a:avLst/>
              <a:gdLst>
                <a:gd name="connsiteX0" fmla="*/ 0 w 204617"/>
                <a:gd name="connsiteY0" fmla="*/ 127149 h 127149"/>
                <a:gd name="connsiteX1" fmla="*/ 204618 w 204617"/>
                <a:gd name="connsiteY1" fmla="*/ 0 h 127149"/>
                <a:gd name="connsiteX2" fmla="*/ 204618 w 204617"/>
                <a:gd name="connsiteY2" fmla="*/ 127149 h 127149"/>
                <a:gd name="connsiteX3" fmla="*/ 0 w 204617"/>
                <a:gd name="connsiteY3" fmla="*/ 127149 h 127149"/>
              </a:gdLst>
              <a:ahLst/>
              <a:cxnLst>
                <a:cxn ang="0">
                  <a:pos x="connsiteX0" y="connsiteY0"/>
                </a:cxn>
                <a:cxn ang="0">
                  <a:pos x="connsiteX1" y="connsiteY1"/>
                </a:cxn>
                <a:cxn ang="0">
                  <a:pos x="connsiteX2" y="connsiteY2"/>
                </a:cxn>
                <a:cxn ang="0">
                  <a:pos x="connsiteX3" y="connsiteY3"/>
                </a:cxn>
              </a:cxnLst>
              <a:rect l="l" t="t" r="r" b="b"/>
              <a:pathLst>
                <a:path w="204617" h="127149">
                  <a:moveTo>
                    <a:pt x="0" y="127149"/>
                  </a:moveTo>
                  <a:lnTo>
                    <a:pt x="204618" y="0"/>
                  </a:lnTo>
                  <a:lnTo>
                    <a:pt x="204618" y="127149"/>
                  </a:lnTo>
                  <a:lnTo>
                    <a:pt x="0" y="127149"/>
                  </a:lnTo>
                  <a:close/>
                </a:path>
              </a:pathLst>
            </a:custGeom>
            <a:solidFill>
              <a:srgbClr val="BB3716"/>
            </a:solidFill>
            <a:ln w="26723" cap="flat">
              <a:noFill/>
              <a:prstDash val="solid"/>
              <a:miter/>
            </a:ln>
          </p:spPr>
          <p:txBody>
            <a:bodyPr rtlCol="0" anchor="ctr"/>
            <a:lstStyle/>
            <a:p>
              <a:endParaRPr lang="fr-FR"/>
            </a:p>
          </p:txBody>
        </p:sp>
        <p:sp>
          <p:nvSpPr>
            <p:cNvPr id="40" name="Forme libre 28">
              <a:extLst>
                <a:ext uri="{FF2B5EF4-FFF2-40B4-BE49-F238E27FC236}">
                  <a16:creationId xmlns:a16="http://schemas.microsoft.com/office/drawing/2014/main" id="{222D980C-AA0D-476D-A9AE-261CC3A31993}"/>
                </a:ext>
              </a:extLst>
            </p:cNvPr>
            <p:cNvSpPr/>
            <p:nvPr/>
          </p:nvSpPr>
          <p:spPr>
            <a:xfrm>
              <a:off x="894356" y="2572152"/>
              <a:ext cx="204617" cy="127149"/>
            </a:xfrm>
            <a:custGeom>
              <a:avLst/>
              <a:gdLst>
                <a:gd name="connsiteX0" fmla="*/ 0 w 204617"/>
                <a:gd name="connsiteY0" fmla="*/ 0 h 127149"/>
                <a:gd name="connsiteX1" fmla="*/ 204618 w 204617"/>
                <a:gd name="connsiteY1" fmla="*/ 127149 h 127149"/>
                <a:gd name="connsiteX2" fmla="*/ 204618 w 204617"/>
                <a:gd name="connsiteY2" fmla="*/ 0 h 127149"/>
                <a:gd name="connsiteX3" fmla="*/ 0 w 204617"/>
                <a:gd name="connsiteY3" fmla="*/ 0 h 127149"/>
              </a:gdLst>
              <a:ahLst/>
              <a:cxnLst>
                <a:cxn ang="0">
                  <a:pos x="connsiteX0" y="connsiteY0"/>
                </a:cxn>
                <a:cxn ang="0">
                  <a:pos x="connsiteX1" y="connsiteY1"/>
                </a:cxn>
                <a:cxn ang="0">
                  <a:pos x="connsiteX2" y="connsiteY2"/>
                </a:cxn>
                <a:cxn ang="0">
                  <a:pos x="connsiteX3" y="connsiteY3"/>
                </a:cxn>
              </a:cxnLst>
              <a:rect l="l" t="t" r="r" b="b"/>
              <a:pathLst>
                <a:path w="204617" h="127149">
                  <a:moveTo>
                    <a:pt x="0" y="0"/>
                  </a:moveTo>
                  <a:lnTo>
                    <a:pt x="204618" y="127149"/>
                  </a:lnTo>
                  <a:lnTo>
                    <a:pt x="204618" y="0"/>
                  </a:lnTo>
                  <a:lnTo>
                    <a:pt x="0" y="0"/>
                  </a:lnTo>
                  <a:close/>
                </a:path>
              </a:pathLst>
            </a:custGeom>
            <a:solidFill>
              <a:srgbClr val="BB3716"/>
            </a:solidFill>
            <a:ln w="26723" cap="flat">
              <a:noFill/>
              <a:prstDash val="solid"/>
              <a:miter/>
            </a:ln>
          </p:spPr>
          <p:txBody>
            <a:bodyPr rtlCol="0" anchor="ctr"/>
            <a:lstStyle/>
            <a:p>
              <a:endParaRPr lang="fr-FR"/>
            </a:p>
          </p:txBody>
        </p:sp>
        <p:pic>
          <p:nvPicPr>
            <p:cNvPr id="41" name="Image 40">
              <a:extLst>
                <a:ext uri="{FF2B5EF4-FFF2-40B4-BE49-F238E27FC236}">
                  <a16:creationId xmlns:a16="http://schemas.microsoft.com/office/drawing/2014/main" id="{26C05AA2-57B8-4C7C-AE8A-5A5B61DD6D02}"/>
                </a:ext>
              </a:extLst>
            </p:cNvPr>
            <p:cNvPicPr>
              <a:picLocks noChangeAspect="1"/>
            </p:cNvPicPr>
            <p:nvPr/>
          </p:nvPicPr>
          <p:blipFill>
            <a:blip r:embed="rId3"/>
            <a:stretch>
              <a:fillRect/>
            </a:stretch>
          </p:blipFill>
          <p:spPr>
            <a:xfrm>
              <a:off x="796496" y="409637"/>
              <a:ext cx="970520" cy="2345726"/>
            </a:xfrm>
            <a:custGeom>
              <a:avLst/>
              <a:gdLst>
                <a:gd name="connsiteX0" fmla="*/ 0 w 970520"/>
                <a:gd name="connsiteY0" fmla="*/ 1 h 2345726"/>
                <a:gd name="connsiteX1" fmla="*/ 970520 w 970520"/>
                <a:gd name="connsiteY1" fmla="*/ 1 h 2345726"/>
                <a:gd name="connsiteX2" fmla="*/ 970520 w 970520"/>
                <a:gd name="connsiteY2" fmla="*/ 2345727 h 2345726"/>
                <a:gd name="connsiteX3" fmla="*/ 0 w 970520"/>
                <a:gd name="connsiteY3" fmla="*/ 2345727 h 2345726"/>
              </a:gdLst>
              <a:ahLst/>
              <a:cxnLst>
                <a:cxn ang="0">
                  <a:pos x="connsiteX0" y="connsiteY0"/>
                </a:cxn>
                <a:cxn ang="0">
                  <a:pos x="connsiteX1" y="connsiteY1"/>
                </a:cxn>
                <a:cxn ang="0">
                  <a:pos x="connsiteX2" y="connsiteY2"/>
                </a:cxn>
                <a:cxn ang="0">
                  <a:pos x="connsiteX3" y="connsiteY3"/>
                </a:cxn>
              </a:cxnLst>
              <a:rect l="l" t="t" r="r" b="b"/>
              <a:pathLst>
                <a:path w="970520" h="2345726">
                  <a:moveTo>
                    <a:pt x="0" y="1"/>
                  </a:moveTo>
                  <a:lnTo>
                    <a:pt x="970520" y="1"/>
                  </a:lnTo>
                  <a:lnTo>
                    <a:pt x="970520" y="2345727"/>
                  </a:lnTo>
                  <a:lnTo>
                    <a:pt x="0" y="2345727"/>
                  </a:lnTo>
                  <a:close/>
                </a:path>
              </a:pathLst>
            </a:custGeom>
          </p:spPr>
        </p:pic>
        <p:sp>
          <p:nvSpPr>
            <p:cNvPr id="42" name="Forme libre 30">
              <a:extLst>
                <a:ext uri="{FF2B5EF4-FFF2-40B4-BE49-F238E27FC236}">
                  <a16:creationId xmlns:a16="http://schemas.microsoft.com/office/drawing/2014/main" id="{301BECF8-F15C-450F-A209-E52836FD3371}"/>
                </a:ext>
              </a:extLst>
            </p:cNvPr>
            <p:cNvSpPr/>
            <p:nvPr/>
          </p:nvSpPr>
          <p:spPr>
            <a:xfrm>
              <a:off x="894356" y="503116"/>
              <a:ext cx="723037" cy="2069036"/>
            </a:xfrm>
            <a:custGeom>
              <a:avLst/>
              <a:gdLst>
                <a:gd name="connsiteX0" fmla="*/ 0 w 723037"/>
                <a:gd name="connsiteY0" fmla="*/ 2069037 h 2069036"/>
                <a:gd name="connsiteX1" fmla="*/ 541334 w 723037"/>
                <a:gd name="connsiteY1" fmla="*/ 2069037 h 2069036"/>
                <a:gd name="connsiteX2" fmla="*/ 541334 w 723037"/>
                <a:gd name="connsiteY2" fmla="*/ 1213913 h 2069036"/>
                <a:gd name="connsiteX3" fmla="*/ 723037 w 723037"/>
                <a:gd name="connsiteY3" fmla="*/ 1034519 h 2069036"/>
                <a:gd name="connsiteX4" fmla="*/ 541334 w 723037"/>
                <a:gd name="connsiteY4" fmla="*/ 855124 h 2069036"/>
                <a:gd name="connsiteX5" fmla="*/ 541334 w 723037"/>
                <a:gd name="connsiteY5" fmla="*/ 0 h 2069036"/>
                <a:gd name="connsiteX6" fmla="*/ 0 w 723037"/>
                <a:gd name="connsiteY6" fmla="*/ 0 h 2069036"/>
                <a:gd name="connsiteX7" fmla="*/ 0 w 723037"/>
                <a:gd name="connsiteY7" fmla="*/ 2069037 h 20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3037" h="2069036">
                  <a:moveTo>
                    <a:pt x="0" y="2069037"/>
                  </a:moveTo>
                  <a:lnTo>
                    <a:pt x="541334" y="2069037"/>
                  </a:lnTo>
                  <a:lnTo>
                    <a:pt x="541334" y="1213913"/>
                  </a:lnTo>
                  <a:lnTo>
                    <a:pt x="723037" y="1034519"/>
                  </a:lnTo>
                  <a:lnTo>
                    <a:pt x="541334" y="855124"/>
                  </a:lnTo>
                  <a:lnTo>
                    <a:pt x="541334" y="0"/>
                  </a:lnTo>
                  <a:lnTo>
                    <a:pt x="0" y="0"/>
                  </a:lnTo>
                  <a:lnTo>
                    <a:pt x="0" y="2069037"/>
                  </a:lnTo>
                  <a:close/>
                </a:path>
              </a:pathLst>
            </a:custGeom>
            <a:solidFill>
              <a:srgbClr val="E53C16"/>
            </a:solidFill>
            <a:ln w="26723" cap="flat">
              <a:noFill/>
              <a:prstDash val="solid"/>
              <a:miter/>
            </a:ln>
          </p:spPr>
          <p:txBody>
            <a:bodyPr rtlCol="0" anchor="ctr"/>
            <a:lstStyle/>
            <a:p>
              <a:endParaRPr lang="fr-FR" dirty="0"/>
            </a:p>
          </p:txBody>
        </p:sp>
      </p:grpSp>
      <p:grpSp>
        <p:nvGrpSpPr>
          <p:cNvPr id="48" name="Graphique 5">
            <a:extLst>
              <a:ext uri="{FF2B5EF4-FFF2-40B4-BE49-F238E27FC236}">
                <a16:creationId xmlns:a16="http://schemas.microsoft.com/office/drawing/2014/main" id="{D5227318-65CA-4139-A2F7-674A49FF4E4D}"/>
              </a:ext>
            </a:extLst>
          </p:cNvPr>
          <p:cNvGrpSpPr/>
          <p:nvPr/>
        </p:nvGrpSpPr>
        <p:grpSpPr>
          <a:xfrm>
            <a:off x="806266" y="1042455"/>
            <a:ext cx="842655" cy="1316029"/>
            <a:chOff x="796496" y="375967"/>
            <a:chExt cx="970520" cy="2366828"/>
          </a:xfrm>
        </p:grpSpPr>
        <p:sp>
          <p:nvSpPr>
            <p:cNvPr id="49" name="Forme libre 9">
              <a:extLst>
                <a:ext uri="{FF2B5EF4-FFF2-40B4-BE49-F238E27FC236}">
                  <a16:creationId xmlns:a16="http://schemas.microsoft.com/office/drawing/2014/main" id="{653D7FDD-FD79-420A-AED7-5CC37A14F9DA}"/>
                </a:ext>
              </a:extLst>
            </p:cNvPr>
            <p:cNvSpPr/>
            <p:nvPr/>
          </p:nvSpPr>
          <p:spPr>
            <a:xfrm>
              <a:off x="894356" y="375967"/>
              <a:ext cx="204617" cy="127149"/>
            </a:xfrm>
            <a:custGeom>
              <a:avLst/>
              <a:gdLst>
                <a:gd name="connsiteX0" fmla="*/ 0 w 204617"/>
                <a:gd name="connsiteY0" fmla="*/ 127149 h 127149"/>
                <a:gd name="connsiteX1" fmla="*/ 204618 w 204617"/>
                <a:gd name="connsiteY1" fmla="*/ 0 h 127149"/>
                <a:gd name="connsiteX2" fmla="*/ 204618 w 204617"/>
                <a:gd name="connsiteY2" fmla="*/ 127149 h 127149"/>
                <a:gd name="connsiteX3" fmla="*/ 0 w 204617"/>
                <a:gd name="connsiteY3" fmla="*/ 127149 h 127149"/>
              </a:gdLst>
              <a:ahLst/>
              <a:cxnLst>
                <a:cxn ang="0">
                  <a:pos x="connsiteX0" y="connsiteY0"/>
                </a:cxn>
                <a:cxn ang="0">
                  <a:pos x="connsiteX1" y="connsiteY1"/>
                </a:cxn>
                <a:cxn ang="0">
                  <a:pos x="connsiteX2" y="connsiteY2"/>
                </a:cxn>
                <a:cxn ang="0">
                  <a:pos x="connsiteX3" y="connsiteY3"/>
                </a:cxn>
              </a:cxnLst>
              <a:rect l="l" t="t" r="r" b="b"/>
              <a:pathLst>
                <a:path w="204617" h="127149">
                  <a:moveTo>
                    <a:pt x="0" y="127149"/>
                  </a:moveTo>
                  <a:lnTo>
                    <a:pt x="204618" y="0"/>
                  </a:lnTo>
                  <a:lnTo>
                    <a:pt x="204618" y="127149"/>
                  </a:lnTo>
                  <a:lnTo>
                    <a:pt x="0" y="127149"/>
                  </a:lnTo>
                  <a:close/>
                </a:path>
              </a:pathLst>
            </a:custGeom>
            <a:solidFill>
              <a:srgbClr val="216B8C"/>
            </a:solidFill>
            <a:ln w="26723" cap="flat">
              <a:noFill/>
              <a:prstDash val="solid"/>
              <a:miter/>
            </a:ln>
          </p:spPr>
          <p:txBody>
            <a:bodyPr rtlCol="0" anchor="ctr"/>
            <a:lstStyle/>
            <a:p>
              <a:endParaRPr lang="fr-FR"/>
            </a:p>
          </p:txBody>
        </p:sp>
        <p:sp>
          <p:nvSpPr>
            <p:cNvPr id="50" name="Forme libre 10">
              <a:extLst>
                <a:ext uri="{FF2B5EF4-FFF2-40B4-BE49-F238E27FC236}">
                  <a16:creationId xmlns:a16="http://schemas.microsoft.com/office/drawing/2014/main" id="{7A27A5CD-F446-48B2-8C99-57AEEF033363}"/>
                </a:ext>
              </a:extLst>
            </p:cNvPr>
            <p:cNvSpPr/>
            <p:nvPr/>
          </p:nvSpPr>
          <p:spPr>
            <a:xfrm>
              <a:off x="894356" y="2572152"/>
              <a:ext cx="204617" cy="127149"/>
            </a:xfrm>
            <a:custGeom>
              <a:avLst/>
              <a:gdLst>
                <a:gd name="connsiteX0" fmla="*/ 0 w 204617"/>
                <a:gd name="connsiteY0" fmla="*/ 0 h 127149"/>
                <a:gd name="connsiteX1" fmla="*/ 204618 w 204617"/>
                <a:gd name="connsiteY1" fmla="*/ 127149 h 127149"/>
                <a:gd name="connsiteX2" fmla="*/ 204618 w 204617"/>
                <a:gd name="connsiteY2" fmla="*/ 0 h 127149"/>
                <a:gd name="connsiteX3" fmla="*/ 0 w 204617"/>
                <a:gd name="connsiteY3" fmla="*/ 0 h 127149"/>
              </a:gdLst>
              <a:ahLst/>
              <a:cxnLst>
                <a:cxn ang="0">
                  <a:pos x="connsiteX0" y="connsiteY0"/>
                </a:cxn>
                <a:cxn ang="0">
                  <a:pos x="connsiteX1" y="connsiteY1"/>
                </a:cxn>
                <a:cxn ang="0">
                  <a:pos x="connsiteX2" y="connsiteY2"/>
                </a:cxn>
                <a:cxn ang="0">
                  <a:pos x="connsiteX3" y="connsiteY3"/>
                </a:cxn>
              </a:cxnLst>
              <a:rect l="l" t="t" r="r" b="b"/>
              <a:pathLst>
                <a:path w="204617" h="127149">
                  <a:moveTo>
                    <a:pt x="0" y="0"/>
                  </a:moveTo>
                  <a:lnTo>
                    <a:pt x="204618" y="127149"/>
                  </a:lnTo>
                  <a:lnTo>
                    <a:pt x="204618" y="0"/>
                  </a:lnTo>
                  <a:lnTo>
                    <a:pt x="0" y="0"/>
                  </a:lnTo>
                  <a:close/>
                </a:path>
              </a:pathLst>
            </a:custGeom>
            <a:solidFill>
              <a:srgbClr val="216B8C"/>
            </a:solidFill>
            <a:ln w="26723" cap="flat">
              <a:noFill/>
              <a:prstDash val="solid"/>
              <a:miter/>
            </a:ln>
          </p:spPr>
          <p:txBody>
            <a:bodyPr rtlCol="0" anchor="ctr"/>
            <a:lstStyle/>
            <a:p>
              <a:endParaRPr lang="fr-FR"/>
            </a:p>
          </p:txBody>
        </p:sp>
        <p:pic>
          <p:nvPicPr>
            <p:cNvPr id="51" name="Image 50">
              <a:extLst>
                <a:ext uri="{FF2B5EF4-FFF2-40B4-BE49-F238E27FC236}">
                  <a16:creationId xmlns:a16="http://schemas.microsoft.com/office/drawing/2014/main" id="{5C3ECFA5-93F0-4851-BC62-35DB51BB1C97}"/>
                </a:ext>
              </a:extLst>
            </p:cNvPr>
            <p:cNvPicPr>
              <a:picLocks noChangeAspect="1"/>
            </p:cNvPicPr>
            <p:nvPr/>
          </p:nvPicPr>
          <p:blipFill>
            <a:blip r:embed="rId3"/>
            <a:stretch>
              <a:fillRect/>
            </a:stretch>
          </p:blipFill>
          <p:spPr>
            <a:xfrm>
              <a:off x="796496" y="397069"/>
              <a:ext cx="970520" cy="2345726"/>
            </a:xfrm>
            <a:custGeom>
              <a:avLst/>
              <a:gdLst>
                <a:gd name="connsiteX0" fmla="*/ 0 w 970520"/>
                <a:gd name="connsiteY0" fmla="*/ 1 h 2345726"/>
                <a:gd name="connsiteX1" fmla="*/ 970520 w 970520"/>
                <a:gd name="connsiteY1" fmla="*/ 1 h 2345726"/>
                <a:gd name="connsiteX2" fmla="*/ 970520 w 970520"/>
                <a:gd name="connsiteY2" fmla="*/ 2345727 h 2345726"/>
                <a:gd name="connsiteX3" fmla="*/ 0 w 970520"/>
                <a:gd name="connsiteY3" fmla="*/ 2345727 h 2345726"/>
              </a:gdLst>
              <a:ahLst/>
              <a:cxnLst>
                <a:cxn ang="0">
                  <a:pos x="connsiteX0" y="connsiteY0"/>
                </a:cxn>
                <a:cxn ang="0">
                  <a:pos x="connsiteX1" y="connsiteY1"/>
                </a:cxn>
                <a:cxn ang="0">
                  <a:pos x="connsiteX2" y="connsiteY2"/>
                </a:cxn>
                <a:cxn ang="0">
                  <a:pos x="connsiteX3" y="connsiteY3"/>
                </a:cxn>
              </a:cxnLst>
              <a:rect l="l" t="t" r="r" b="b"/>
              <a:pathLst>
                <a:path w="970520" h="2345726">
                  <a:moveTo>
                    <a:pt x="0" y="1"/>
                  </a:moveTo>
                  <a:lnTo>
                    <a:pt x="970520" y="1"/>
                  </a:lnTo>
                  <a:lnTo>
                    <a:pt x="970520" y="2345727"/>
                  </a:lnTo>
                  <a:lnTo>
                    <a:pt x="0" y="2345727"/>
                  </a:lnTo>
                  <a:close/>
                </a:path>
              </a:pathLst>
            </a:custGeom>
          </p:spPr>
        </p:pic>
        <p:sp>
          <p:nvSpPr>
            <p:cNvPr id="52" name="Forme libre 12">
              <a:extLst>
                <a:ext uri="{FF2B5EF4-FFF2-40B4-BE49-F238E27FC236}">
                  <a16:creationId xmlns:a16="http://schemas.microsoft.com/office/drawing/2014/main" id="{0A3518C5-6EFC-4C54-8437-6FB2E1EB4F3A}"/>
                </a:ext>
              </a:extLst>
            </p:cNvPr>
            <p:cNvSpPr/>
            <p:nvPr/>
          </p:nvSpPr>
          <p:spPr>
            <a:xfrm>
              <a:off x="894356" y="503116"/>
              <a:ext cx="723037" cy="2069036"/>
            </a:xfrm>
            <a:custGeom>
              <a:avLst/>
              <a:gdLst>
                <a:gd name="connsiteX0" fmla="*/ 0 w 723037"/>
                <a:gd name="connsiteY0" fmla="*/ 2069037 h 2069036"/>
                <a:gd name="connsiteX1" fmla="*/ 541334 w 723037"/>
                <a:gd name="connsiteY1" fmla="*/ 2069037 h 2069036"/>
                <a:gd name="connsiteX2" fmla="*/ 541334 w 723037"/>
                <a:gd name="connsiteY2" fmla="*/ 1213913 h 2069036"/>
                <a:gd name="connsiteX3" fmla="*/ 723037 w 723037"/>
                <a:gd name="connsiteY3" fmla="*/ 1034519 h 2069036"/>
                <a:gd name="connsiteX4" fmla="*/ 541334 w 723037"/>
                <a:gd name="connsiteY4" fmla="*/ 855124 h 2069036"/>
                <a:gd name="connsiteX5" fmla="*/ 541334 w 723037"/>
                <a:gd name="connsiteY5" fmla="*/ 0 h 2069036"/>
                <a:gd name="connsiteX6" fmla="*/ 0 w 723037"/>
                <a:gd name="connsiteY6" fmla="*/ 0 h 2069036"/>
                <a:gd name="connsiteX7" fmla="*/ 0 w 723037"/>
                <a:gd name="connsiteY7" fmla="*/ 2069037 h 20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3037" h="2069036">
                  <a:moveTo>
                    <a:pt x="0" y="2069037"/>
                  </a:moveTo>
                  <a:lnTo>
                    <a:pt x="541334" y="2069037"/>
                  </a:lnTo>
                  <a:lnTo>
                    <a:pt x="541334" y="1213913"/>
                  </a:lnTo>
                  <a:lnTo>
                    <a:pt x="723037" y="1034519"/>
                  </a:lnTo>
                  <a:lnTo>
                    <a:pt x="541334" y="855124"/>
                  </a:lnTo>
                  <a:lnTo>
                    <a:pt x="541334" y="0"/>
                  </a:lnTo>
                  <a:lnTo>
                    <a:pt x="0" y="0"/>
                  </a:lnTo>
                  <a:lnTo>
                    <a:pt x="0" y="2069037"/>
                  </a:lnTo>
                  <a:close/>
                </a:path>
              </a:pathLst>
            </a:custGeom>
            <a:solidFill>
              <a:srgbClr val="478FC8"/>
            </a:solidFill>
            <a:ln w="26723" cap="flat">
              <a:noFill/>
              <a:prstDash val="solid"/>
              <a:miter/>
            </a:ln>
          </p:spPr>
          <p:txBody>
            <a:bodyPr rtlCol="0" anchor="ctr"/>
            <a:lstStyle/>
            <a:p>
              <a:endParaRPr lang="fr-FR" dirty="0"/>
            </a:p>
          </p:txBody>
        </p:sp>
      </p:grpSp>
      <p:sp>
        <p:nvSpPr>
          <p:cNvPr id="53" name="ZoneTexte 52">
            <a:extLst>
              <a:ext uri="{FF2B5EF4-FFF2-40B4-BE49-F238E27FC236}">
                <a16:creationId xmlns:a16="http://schemas.microsoft.com/office/drawing/2014/main" id="{26F11C91-2AE9-4DEA-9851-F1938ECBC6AC}"/>
              </a:ext>
            </a:extLst>
          </p:cNvPr>
          <p:cNvSpPr txBox="1"/>
          <p:nvPr/>
        </p:nvSpPr>
        <p:spPr>
          <a:xfrm rot="16200000">
            <a:off x="146612" y="1572194"/>
            <a:ext cx="2020462" cy="246221"/>
          </a:xfrm>
          <a:prstGeom prst="rect">
            <a:avLst/>
          </a:prstGeom>
          <a:noFill/>
        </p:spPr>
        <p:txBody>
          <a:bodyPr wrap="square" rtlCol="0">
            <a:spAutoFit/>
          </a:bodyPr>
          <a:lstStyle/>
          <a:p>
            <a:pPr algn="ctr"/>
            <a:r>
              <a:rPr lang="fr-FR" sz="1000" dirty="0">
                <a:solidFill>
                  <a:schemeClr val="bg1"/>
                </a:solidFill>
                <a:effectLst>
                  <a:outerShdw blurRad="38100" dist="38100" dir="2700000" algn="tl">
                    <a:srgbClr val="000000">
                      <a:alpha val="43137"/>
                    </a:srgbClr>
                  </a:outerShdw>
                </a:effectLst>
              </a:rPr>
              <a:t>TECH &amp; SERVICES</a:t>
            </a:r>
          </a:p>
        </p:txBody>
      </p:sp>
      <p:sp>
        <p:nvSpPr>
          <p:cNvPr id="56" name="ZoneTexte 55">
            <a:extLst>
              <a:ext uri="{FF2B5EF4-FFF2-40B4-BE49-F238E27FC236}">
                <a16:creationId xmlns:a16="http://schemas.microsoft.com/office/drawing/2014/main" id="{0B59CA06-C1F4-43C3-A7F0-DE0F13EF9B1A}"/>
              </a:ext>
            </a:extLst>
          </p:cNvPr>
          <p:cNvSpPr txBox="1"/>
          <p:nvPr/>
        </p:nvSpPr>
        <p:spPr>
          <a:xfrm rot="16200000">
            <a:off x="137858" y="5011583"/>
            <a:ext cx="2020462" cy="246221"/>
          </a:xfrm>
          <a:prstGeom prst="rect">
            <a:avLst/>
          </a:prstGeom>
          <a:noFill/>
        </p:spPr>
        <p:txBody>
          <a:bodyPr wrap="square" rtlCol="0">
            <a:spAutoFit/>
          </a:bodyPr>
          <a:lstStyle/>
          <a:p>
            <a:pPr algn="ctr"/>
            <a:r>
              <a:rPr lang="fr-FR" sz="1000" dirty="0">
                <a:solidFill>
                  <a:schemeClr val="bg1"/>
                </a:solidFill>
                <a:effectLst>
                  <a:outerShdw blurRad="38100" dist="38100" dir="2700000" algn="tl">
                    <a:srgbClr val="000000">
                      <a:alpha val="43137"/>
                    </a:srgbClr>
                  </a:outerShdw>
                </a:effectLst>
              </a:rPr>
              <a:t>CLEANTECH</a:t>
            </a:r>
          </a:p>
        </p:txBody>
      </p:sp>
      <p:sp>
        <p:nvSpPr>
          <p:cNvPr id="57" name="ZoneTexte 56">
            <a:extLst>
              <a:ext uri="{FF2B5EF4-FFF2-40B4-BE49-F238E27FC236}">
                <a16:creationId xmlns:a16="http://schemas.microsoft.com/office/drawing/2014/main" id="{9EAFEA26-0AFF-411E-B9DB-3E098F3B9130}"/>
              </a:ext>
            </a:extLst>
          </p:cNvPr>
          <p:cNvSpPr txBox="1"/>
          <p:nvPr/>
        </p:nvSpPr>
        <p:spPr>
          <a:xfrm rot="16200000">
            <a:off x="122342" y="329851"/>
            <a:ext cx="2020462" cy="400110"/>
          </a:xfrm>
          <a:prstGeom prst="rect">
            <a:avLst/>
          </a:prstGeom>
          <a:noFill/>
        </p:spPr>
        <p:txBody>
          <a:bodyPr wrap="square" rtlCol="0">
            <a:spAutoFit/>
          </a:bodyPr>
          <a:lstStyle/>
          <a:p>
            <a:pPr algn="ctr"/>
            <a:r>
              <a:rPr lang="fr-FR" sz="1000" dirty="0">
                <a:solidFill>
                  <a:schemeClr val="bg1"/>
                </a:solidFill>
                <a:effectLst>
                  <a:outerShdw blurRad="38100" dist="38100" dir="2700000" algn="tl">
                    <a:srgbClr val="000000">
                      <a:alpha val="43137"/>
                    </a:srgbClr>
                  </a:outerShdw>
                </a:effectLst>
              </a:rPr>
              <a:t>INFRASTRUCTURES</a:t>
            </a:r>
          </a:p>
          <a:p>
            <a:pPr algn="ctr"/>
            <a:r>
              <a:rPr lang="fr-FR" sz="1000" dirty="0">
                <a:solidFill>
                  <a:schemeClr val="bg1"/>
                </a:solidFill>
                <a:effectLst>
                  <a:outerShdw blurRad="38100" dist="38100" dir="2700000" algn="tl">
                    <a:srgbClr val="000000">
                      <a:alpha val="43137"/>
                    </a:srgbClr>
                  </a:outerShdw>
                </a:effectLst>
              </a:rPr>
              <a:t>ET INDUSTRIE</a:t>
            </a:r>
          </a:p>
        </p:txBody>
      </p:sp>
      <p:grpSp>
        <p:nvGrpSpPr>
          <p:cNvPr id="43" name="Graphique 5">
            <a:extLst>
              <a:ext uri="{FF2B5EF4-FFF2-40B4-BE49-F238E27FC236}">
                <a16:creationId xmlns:a16="http://schemas.microsoft.com/office/drawing/2014/main" id="{ECAA1242-1C3E-4401-AA3F-C53F5D181138}"/>
              </a:ext>
            </a:extLst>
          </p:cNvPr>
          <p:cNvGrpSpPr/>
          <p:nvPr/>
        </p:nvGrpSpPr>
        <p:grpSpPr>
          <a:xfrm>
            <a:off x="812035" y="2178992"/>
            <a:ext cx="842655" cy="1328849"/>
            <a:chOff x="796496" y="375967"/>
            <a:chExt cx="970520" cy="2374480"/>
          </a:xfrm>
        </p:grpSpPr>
        <p:sp>
          <p:nvSpPr>
            <p:cNvPr id="44" name="Forme libre 27">
              <a:extLst>
                <a:ext uri="{FF2B5EF4-FFF2-40B4-BE49-F238E27FC236}">
                  <a16:creationId xmlns:a16="http://schemas.microsoft.com/office/drawing/2014/main" id="{3BE1FA1F-3848-40B7-8006-06E528F40477}"/>
                </a:ext>
              </a:extLst>
            </p:cNvPr>
            <p:cNvSpPr/>
            <p:nvPr/>
          </p:nvSpPr>
          <p:spPr>
            <a:xfrm>
              <a:off x="894356" y="375967"/>
              <a:ext cx="204617" cy="127149"/>
            </a:xfrm>
            <a:custGeom>
              <a:avLst/>
              <a:gdLst>
                <a:gd name="connsiteX0" fmla="*/ 0 w 204617"/>
                <a:gd name="connsiteY0" fmla="*/ 127149 h 127149"/>
                <a:gd name="connsiteX1" fmla="*/ 204618 w 204617"/>
                <a:gd name="connsiteY1" fmla="*/ 0 h 127149"/>
                <a:gd name="connsiteX2" fmla="*/ 204618 w 204617"/>
                <a:gd name="connsiteY2" fmla="*/ 127149 h 127149"/>
                <a:gd name="connsiteX3" fmla="*/ 0 w 204617"/>
                <a:gd name="connsiteY3" fmla="*/ 127149 h 127149"/>
              </a:gdLst>
              <a:ahLst/>
              <a:cxnLst>
                <a:cxn ang="0">
                  <a:pos x="connsiteX0" y="connsiteY0"/>
                </a:cxn>
                <a:cxn ang="0">
                  <a:pos x="connsiteX1" y="connsiteY1"/>
                </a:cxn>
                <a:cxn ang="0">
                  <a:pos x="connsiteX2" y="connsiteY2"/>
                </a:cxn>
                <a:cxn ang="0">
                  <a:pos x="connsiteX3" y="connsiteY3"/>
                </a:cxn>
              </a:cxnLst>
              <a:rect l="l" t="t" r="r" b="b"/>
              <a:pathLst>
                <a:path w="204617" h="127149">
                  <a:moveTo>
                    <a:pt x="0" y="127149"/>
                  </a:moveTo>
                  <a:lnTo>
                    <a:pt x="204618" y="0"/>
                  </a:lnTo>
                  <a:lnTo>
                    <a:pt x="204618" y="127149"/>
                  </a:lnTo>
                  <a:lnTo>
                    <a:pt x="0" y="127149"/>
                  </a:lnTo>
                  <a:close/>
                </a:path>
              </a:pathLst>
            </a:custGeom>
            <a:solidFill>
              <a:srgbClr val="83A630"/>
            </a:solidFill>
            <a:ln w="26723" cap="flat">
              <a:noFill/>
              <a:prstDash val="solid"/>
              <a:miter/>
            </a:ln>
          </p:spPr>
          <p:txBody>
            <a:bodyPr rtlCol="0" anchor="ctr"/>
            <a:lstStyle/>
            <a:p>
              <a:endParaRPr lang="fr-FR"/>
            </a:p>
          </p:txBody>
        </p:sp>
        <p:sp>
          <p:nvSpPr>
            <p:cNvPr id="45" name="Forme libre 28">
              <a:extLst>
                <a:ext uri="{FF2B5EF4-FFF2-40B4-BE49-F238E27FC236}">
                  <a16:creationId xmlns:a16="http://schemas.microsoft.com/office/drawing/2014/main" id="{23F55493-E334-4968-AF56-D9D70FA4BB33}"/>
                </a:ext>
              </a:extLst>
            </p:cNvPr>
            <p:cNvSpPr/>
            <p:nvPr/>
          </p:nvSpPr>
          <p:spPr>
            <a:xfrm>
              <a:off x="894356" y="2572152"/>
              <a:ext cx="204617" cy="127149"/>
            </a:xfrm>
            <a:custGeom>
              <a:avLst/>
              <a:gdLst>
                <a:gd name="connsiteX0" fmla="*/ 0 w 204617"/>
                <a:gd name="connsiteY0" fmla="*/ 0 h 127149"/>
                <a:gd name="connsiteX1" fmla="*/ 204618 w 204617"/>
                <a:gd name="connsiteY1" fmla="*/ 127149 h 127149"/>
                <a:gd name="connsiteX2" fmla="*/ 204618 w 204617"/>
                <a:gd name="connsiteY2" fmla="*/ 0 h 127149"/>
                <a:gd name="connsiteX3" fmla="*/ 0 w 204617"/>
                <a:gd name="connsiteY3" fmla="*/ 0 h 127149"/>
              </a:gdLst>
              <a:ahLst/>
              <a:cxnLst>
                <a:cxn ang="0">
                  <a:pos x="connsiteX0" y="connsiteY0"/>
                </a:cxn>
                <a:cxn ang="0">
                  <a:pos x="connsiteX1" y="connsiteY1"/>
                </a:cxn>
                <a:cxn ang="0">
                  <a:pos x="connsiteX2" y="connsiteY2"/>
                </a:cxn>
                <a:cxn ang="0">
                  <a:pos x="connsiteX3" y="connsiteY3"/>
                </a:cxn>
              </a:cxnLst>
              <a:rect l="l" t="t" r="r" b="b"/>
              <a:pathLst>
                <a:path w="204617" h="127149">
                  <a:moveTo>
                    <a:pt x="0" y="0"/>
                  </a:moveTo>
                  <a:lnTo>
                    <a:pt x="204618" y="127149"/>
                  </a:lnTo>
                  <a:lnTo>
                    <a:pt x="204618" y="0"/>
                  </a:lnTo>
                  <a:lnTo>
                    <a:pt x="0" y="0"/>
                  </a:lnTo>
                  <a:close/>
                </a:path>
              </a:pathLst>
            </a:custGeom>
            <a:solidFill>
              <a:srgbClr val="83A630"/>
            </a:solidFill>
            <a:ln w="26723" cap="flat">
              <a:noFill/>
              <a:prstDash val="solid"/>
              <a:miter/>
            </a:ln>
          </p:spPr>
          <p:txBody>
            <a:bodyPr rtlCol="0" anchor="ctr"/>
            <a:lstStyle/>
            <a:p>
              <a:endParaRPr lang="fr-FR"/>
            </a:p>
          </p:txBody>
        </p:sp>
        <p:pic>
          <p:nvPicPr>
            <p:cNvPr id="46" name="Image 45">
              <a:extLst>
                <a:ext uri="{FF2B5EF4-FFF2-40B4-BE49-F238E27FC236}">
                  <a16:creationId xmlns:a16="http://schemas.microsoft.com/office/drawing/2014/main" id="{25A38833-E5FA-45D3-AAC4-6757267191BB}"/>
                </a:ext>
              </a:extLst>
            </p:cNvPr>
            <p:cNvPicPr>
              <a:picLocks noChangeAspect="1"/>
            </p:cNvPicPr>
            <p:nvPr/>
          </p:nvPicPr>
          <p:blipFill>
            <a:blip r:embed="rId3">
              <a:biLevel thresh="50000"/>
            </a:blip>
            <a:stretch>
              <a:fillRect/>
            </a:stretch>
          </p:blipFill>
          <p:spPr>
            <a:xfrm>
              <a:off x="796496" y="404721"/>
              <a:ext cx="970520" cy="2345726"/>
            </a:xfrm>
            <a:custGeom>
              <a:avLst/>
              <a:gdLst>
                <a:gd name="connsiteX0" fmla="*/ 0 w 970520"/>
                <a:gd name="connsiteY0" fmla="*/ 1 h 2345726"/>
                <a:gd name="connsiteX1" fmla="*/ 970520 w 970520"/>
                <a:gd name="connsiteY1" fmla="*/ 1 h 2345726"/>
                <a:gd name="connsiteX2" fmla="*/ 970520 w 970520"/>
                <a:gd name="connsiteY2" fmla="*/ 2345727 h 2345726"/>
                <a:gd name="connsiteX3" fmla="*/ 0 w 970520"/>
                <a:gd name="connsiteY3" fmla="*/ 2345727 h 2345726"/>
              </a:gdLst>
              <a:ahLst/>
              <a:cxnLst>
                <a:cxn ang="0">
                  <a:pos x="connsiteX0" y="connsiteY0"/>
                </a:cxn>
                <a:cxn ang="0">
                  <a:pos x="connsiteX1" y="connsiteY1"/>
                </a:cxn>
                <a:cxn ang="0">
                  <a:pos x="connsiteX2" y="connsiteY2"/>
                </a:cxn>
                <a:cxn ang="0">
                  <a:pos x="connsiteX3" y="connsiteY3"/>
                </a:cxn>
              </a:cxnLst>
              <a:rect l="l" t="t" r="r" b="b"/>
              <a:pathLst>
                <a:path w="970520" h="2345726">
                  <a:moveTo>
                    <a:pt x="0" y="1"/>
                  </a:moveTo>
                  <a:lnTo>
                    <a:pt x="970520" y="1"/>
                  </a:lnTo>
                  <a:lnTo>
                    <a:pt x="970520" y="2345727"/>
                  </a:lnTo>
                  <a:lnTo>
                    <a:pt x="0" y="2345727"/>
                  </a:lnTo>
                  <a:close/>
                </a:path>
              </a:pathLst>
            </a:custGeom>
          </p:spPr>
        </p:pic>
        <p:sp>
          <p:nvSpPr>
            <p:cNvPr id="47" name="Forme libre 30">
              <a:extLst>
                <a:ext uri="{FF2B5EF4-FFF2-40B4-BE49-F238E27FC236}">
                  <a16:creationId xmlns:a16="http://schemas.microsoft.com/office/drawing/2014/main" id="{9C5CECDC-14C9-445D-9189-AD541AB4A0D4}"/>
                </a:ext>
              </a:extLst>
            </p:cNvPr>
            <p:cNvSpPr/>
            <p:nvPr/>
          </p:nvSpPr>
          <p:spPr>
            <a:xfrm>
              <a:off x="894356" y="503116"/>
              <a:ext cx="723037" cy="2069036"/>
            </a:xfrm>
            <a:custGeom>
              <a:avLst/>
              <a:gdLst>
                <a:gd name="connsiteX0" fmla="*/ 0 w 723037"/>
                <a:gd name="connsiteY0" fmla="*/ 2069037 h 2069036"/>
                <a:gd name="connsiteX1" fmla="*/ 541334 w 723037"/>
                <a:gd name="connsiteY1" fmla="*/ 2069037 h 2069036"/>
                <a:gd name="connsiteX2" fmla="*/ 541334 w 723037"/>
                <a:gd name="connsiteY2" fmla="*/ 1213913 h 2069036"/>
                <a:gd name="connsiteX3" fmla="*/ 723037 w 723037"/>
                <a:gd name="connsiteY3" fmla="*/ 1034519 h 2069036"/>
                <a:gd name="connsiteX4" fmla="*/ 541334 w 723037"/>
                <a:gd name="connsiteY4" fmla="*/ 855124 h 2069036"/>
                <a:gd name="connsiteX5" fmla="*/ 541334 w 723037"/>
                <a:gd name="connsiteY5" fmla="*/ 0 h 2069036"/>
                <a:gd name="connsiteX6" fmla="*/ 0 w 723037"/>
                <a:gd name="connsiteY6" fmla="*/ 0 h 2069036"/>
                <a:gd name="connsiteX7" fmla="*/ 0 w 723037"/>
                <a:gd name="connsiteY7" fmla="*/ 2069037 h 20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3037" h="2069036">
                  <a:moveTo>
                    <a:pt x="0" y="2069037"/>
                  </a:moveTo>
                  <a:lnTo>
                    <a:pt x="541334" y="2069037"/>
                  </a:lnTo>
                  <a:lnTo>
                    <a:pt x="541334" y="1213913"/>
                  </a:lnTo>
                  <a:lnTo>
                    <a:pt x="723037" y="1034519"/>
                  </a:lnTo>
                  <a:lnTo>
                    <a:pt x="541334" y="855124"/>
                  </a:lnTo>
                  <a:lnTo>
                    <a:pt x="541334" y="0"/>
                  </a:lnTo>
                  <a:lnTo>
                    <a:pt x="0" y="0"/>
                  </a:lnTo>
                  <a:lnTo>
                    <a:pt x="0" y="2069037"/>
                  </a:lnTo>
                  <a:close/>
                </a:path>
              </a:pathLst>
            </a:custGeom>
            <a:solidFill>
              <a:srgbClr val="A5C41C"/>
            </a:solidFill>
            <a:ln w="26723" cap="flat">
              <a:noFill/>
              <a:prstDash val="solid"/>
              <a:miter/>
            </a:ln>
          </p:spPr>
          <p:txBody>
            <a:bodyPr rtlCol="0" anchor="ctr"/>
            <a:lstStyle/>
            <a:p>
              <a:endParaRPr lang="fr-FR" dirty="0"/>
            </a:p>
          </p:txBody>
        </p:sp>
      </p:grpSp>
      <p:sp>
        <p:nvSpPr>
          <p:cNvPr id="54" name="ZoneTexte 53">
            <a:extLst>
              <a:ext uri="{FF2B5EF4-FFF2-40B4-BE49-F238E27FC236}">
                <a16:creationId xmlns:a16="http://schemas.microsoft.com/office/drawing/2014/main" id="{2F54616B-F5E5-451A-9F54-9BE46F8DCB8A}"/>
              </a:ext>
            </a:extLst>
          </p:cNvPr>
          <p:cNvSpPr txBox="1"/>
          <p:nvPr/>
        </p:nvSpPr>
        <p:spPr>
          <a:xfrm rot="16200000">
            <a:off x="137859" y="2733362"/>
            <a:ext cx="2020462" cy="246221"/>
          </a:xfrm>
          <a:prstGeom prst="rect">
            <a:avLst/>
          </a:prstGeom>
          <a:noFill/>
        </p:spPr>
        <p:txBody>
          <a:bodyPr wrap="square" rtlCol="0">
            <a:spAutoFit/>
          </a:bodyPr>
          <a:lstStyle/>
          <a:p>
            <a:pPr algn="ctr"/>
            <a:r>
              <a:rPr lang="fr-FR" sz="1000" dirty="0">
                <a:solidFill>
                  <a:schemeClr val="bg1"/>
                </a:solidFill>
                <a:effectLst>
                  <a:outerShdw blurRad="38100" dist="38100" dir="2700000" algn="tl">
                    <a:srgbClr val="000000">
                      <a:alpha val="43137"/>
                    </a:srgbClr>
                  </a:outerShdw>
                </a:effectLst>
              </a:rPr>
              <a:t>AGRI &amp; AGRO</a:t>
            </a:r>
          </a:p>
        </p:txBody>
      </p:sp>
      <p:sp>
        <p:nvSpPr>
          <p:cNvPr id="58" name="ZoneTexte 57">
            <a:extLst>
              <a:ext uri="{FF2B5EF4-FFF2-40B4-BE49-F238E27FC236}">
                <a16:creationId xmlns:a16="http://schemas.microsoft.com/office/drawing/2014/main" id="{6776E875-2D2A-4B3E-83A9-58537E34D907}"/>
              </a:ext>
            </a:extLst>
          </p:cNvPr>
          <p:cNvSpPr txBox="1"/>
          <p:nvPr/>
        </p:nvSpPr>
        <p:spPr>
          <a:xfrm rot="16200000">
            <a:off x="112143" y="6080412"/>
            <a:ext cx="2020462" cy="400110"/>
          </a:xfrm>
          <a:prstGeom prst="rect">
            <a:avLst/>
          </a:prstGeom>
          <a:noFill/>
        </p:spPr>
        <p:txBody>
          <a:bodyPr wrap="square" rtlCol="0">
            <a:spAutoFit/>
          </a:bodyPr>
          <a:lstStyle/>
          <a:p>
            <a:pPr algn="ctr"/>
            <a:r>
              <a:rPr lang="fr-FR" sz="1000" dirty="0">
                <a:solidFill>
                  <a:schemeClr val="bg1"/>
                </a:solidFill>
                <a:effectLst>
                  <a:outerShdw blurRad="38100" dist="38100" dir="2700000" algn="tl">
                    <a:srgbClr val="000000">
                      <a:alpha val="43137"/>
                    </a:srgbClr>
                  </a:outerShdw>
                </a:effectLst>
              </a:rPr>
              <a:t>MISSIONS </a:t>
            </a:r>
          </a:p>
          <a:p>
            <a:pPr algn="ctr"/>
            <a:r>
              <a:rPr lang="fr-FR" sz="1000" dirty="0">
                <a:solidFill>
                  <a:schemeClr val="bg1"/>
                </a:solidFill>
                <a:effectLst>
                  <a:outerShdw blurRad="38100" dist="38100" dir="2700000" algn="tl">
                    <a:srgbClr val="000000">
                      <a:alpha val="43137"/>
                    </a:srgbClr>
                  </a:outerShdw>
                </a:effectLst>
              </a:rPr>
              <a:t>MULTISECTORIELLES</a:t>
            </a:r>
          </a:p>
        </p:txBody>
      </p:sp>
      <p:sp>
        <p:nvSpPr>
          <p:cNvPr id="63" name="Rectangle 62">
            <a:extLst>
              <a:ext uri="{FF2B5EF4-FFF2-40B4-BE49-F238E27FC236}">
                <a16:creationId xmlns:a16="http://schemas.microsoft.com/office/drawing/2014/main" id="{32FE042B-64A3-499B-BF2F-0CAED500DEFE}"/>
              </a:ext>
            </a:extLst>
          </p:cNvPr>
          <p:cNvSpPr/>
          <p:nvPr/>
        </p:nvSpPr>
        <p:spPr>
          <a:xfrm>
            <a:off x="1791420" y="161640"/>
            <a:ext cx="9789196" cy="1304296"/>
          </a:xfrm>
          <a:prstGeom prst="rect">
            <a:avLst/>
          </a:prstGeom>
          <a:solidFill>
            <a:schemeClr val="bg1"/>
          </a:solidFill>
          <a:ln>
            <a:noFill/>
          </a:ln>
          <a:effectLst>
            <a:outerShdw blurRad="215900" dist="38100" dir="840000" sx="101000" sy="101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4" name="ZoneTexte 63">
            <a:extLst>
              <a:ext uri="{FF2B5EF4-FFF2-40B4-BE49-F238E27FC236}">
                <a16:creationId xmlns:a16="http://schemas.microsoft.com/office/drawing/2014/main" id="{8AB4A322-17B5-4E37-8F94-1070DFCBF06B}"/>
              </a:ext>
            </a:extLst>
          </p:cNvPr>
          <p:cNvSpPr txBox="1"/>
          <p:nvPr/>
        </p:nvSpPr>
        <p:spPr>
          <a:xfrm>
            <a:off x="1899382" y="255123"/>
            <a:ext cx="9404013" cy="1061829"/>
          </a:xfrm>
          <a:prstGeom prst="rect">
            <a:avLst/>
          </a:prstGeom>
          <a:noFill/>
        </p:spPr>
        <p:txBody>
          <a:bodyPr wrap="square" rtlCol="0">
            <a:spAutoFit/>
          </a:bodyPr>
          <a:lstStyle/>
          <a:p>
            <a:pPr algn="just"/>
            <a:r>
              <a:rPr lang="fr-FR" sz="1600" b="1" dirty="0" err="1">
                <a:solidFill>
                  <a:srgbClr val="00447B"/>
                </a:solidFill>
              </a:rPr>
              <a:t>Tastin'France</a:t>
            </a:r>
            <a:r>
              <a:rPr lang="fr-FR" sz="1600" b="1" dirty="0">
                <a:solidFill>
                  <a:srgbClr val="00447B"/>
                </a:solidFill>
              </a:rPr>
              <a:t> - Journée de promotion et de dégustation des vins &amp; spiritueux français au Maroc</a:t>
            </a:r>
          </a:p>
          <a:p>
            <a:pPr algn="just"/>
            <a:r>
              <a:rPr lang="fr-FR" sz="1200" b="1" dirty="0">
                <a:solidFill>
                  <a:srgbClr val="ED154E"/>
                </a:solidFill>
              </a:rPr>
              <a:t>30 juin 2022- A Casablanca</a:t>
            </a:r>
          </a:p>
          <a:p>
            <a:pPr lvl="0" algn="just"/>
            <a:endParaRPr lang="fr-FR" sz="500" b="1" dirty="0">
              <a:solidFill>
                <a:srgbClr val="A5C41C"/>
              </a:solidFill>
            </a:endParaRPr>
          </a:p>
          <a:p>
            <a:pPr algn="just" fontAlgn="t"/>
            <a:r>
              <a:rPr lang="fr-FR" sz="1000" u="none" strike="noStrike" dirty="0">
                <a:effectLst/>
              </a:rPr>
              <a:t>En 2020, le Maroc a importé 20 513 077 litres de vins, tous types confondus. La France représente le 1er fournisseur du Maroc avec une valeur de 12 983 573 € soit près de 54% des importations totales, suivi de l’Espagne avec une part de 39%. En termes de volume, la France dépasse de loin l’Espagne avec une quantité de 18 384 496 L contre 1 866 352 L pour la France. Cet écart prouve que l’offre française est particulièrement appréciée pour sa qualité même si les prix peuvent être relativement élevés. </a:t>
            </a:r>
            <a:endParaRPr lang="fr-FR" sz="1050" b="1" dirty="0">
              <a:solidFill>
                <a:srgbClr val="A5C41C"/>
              </a:solidFill>
            </a:endParaRPr>
          </a:p>
        </p:txBody>
      </p:sp>
      <p:pic>
        <p:nvPicPr>
          <p:cNvPr id="65" name="Image 64">
            <a:extLst>
              <a:ext uri="{FF2B5EF4-FFF2-40B4-BE49-F238E27FC236}">
                <a16:creationId xmlns:a16="http://schemas.microsoft.com/office/drawing/2014/main" id="{A3570263-7F13-4ADA-BC97-C7C62208A4C2}"/>
              </a:ext>
            </a:extLst>
          </p:cNvPr>
          <p:cNvPicPr>
            <a:picLocks noChangeAspect="1"/>
          </p:cNvPicPr>
          <p:nvPr/>
        </p:nvPicPr>
        <p:blipFill>
          <a:blip r:embed="rId4"/>
          <a:stretch>
            <a:fillRect/>
          </a:stretch>
        </p:blipFill>
        <p:spPr>
          <a:xfrm>
            <a:off x="8289696" y="6270254"/>
            <a:ext cx="2155826" cy="400780"/>
          </a:xfrm>
          <a:prstGeom prst="rect">
            <a:avLst/>
          </a:prstGeom>
        </p:spPr>
      </p:pic>
      <p:pic>
        <p:nvPicPr>
          <p:cNvPr id="66" name="Picture 4" descr="TEAM FRANCE EXPORT en Ile-de-France : votre solution export">
            <a:extLst>
              <a:ext uri="{FF2B5EF4-FFF2-40B4-BE49-F238E27FC236}">
                <a16:creationId xmlns:a16="http://schemas.microsoft.com/office/drawing/2014/main" id="{A5F4FA9B-48E2-42D2-8B7C-BF86B46D53B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52698" y="6184807"/>
            <a:ext cx="820896" cy="590159"/>
          </a:xfrm>
          <a:prstGeom prst="rect">
            <a:avLst/>
          </a:prstGeom>
          <a:noFill/>
          <a:extLst>
            <a:ext uri="{909E8E84-426E-40DD-AFC4-6F175D3DCCD1}">
              <a14:hiddenFill xmlns:a14="http://schemas.microsoft.com/office/drawing/2010/main">
                <a:solidFill>
                  <a:srgbClr val="FFFFFF"/>
                </a:solidFill>
              </a14:hiddenFill>
            </a:ext>
          </a:extLst>
        </p:spPr>
      </p:pic>
      <p:sp>
        <p:nvSpPr>
          <p:cNvPr id="62" name="Rectangle 61">
            <a:extLst>
              <a:ext uri="{FF2B5EF4-FFF2-40B4-BE49-F238E27FC236}">
                <a16:creationId xmlns:a16="http://schemas.microsoft.com/office/drawing/2014/main" id="{B0B76B12-948B-4D0C-8560-9B8419C87021}"/>
              </a:ext>
            </a:extLst>
          </p:cNvPr>
          <p:cNvSpPr/>
          <p:nvPr/>
        </p:nvSpPr>
        <p:spPr>
          <a:xfrm>
            <a:off x="1797189" y="1674189"/>
            <a:ext cx="9803856" cy="1705148"/>
          </a:xfrm>
          <a:prstGeom prst="rect">
            <a:avLst/>
          </a:prstGeom>
          <a:solidFill>
            <a:schemeClr val="bg1"/>
          </a:solidFill>
          <a:ln>
            <a:noFill/>
          </a:ln>
          <a:effectLst>
            <a:outerShdw blurRad="215900" dist="38100" dir="840000" sx="101000" sy="101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7" name="ZoneTexte 66">
            <a:extLst>
              <a:ext uri="{FF2B5EF4-FFF2-40B4-BE49-F238E27FC236}">
                <a16:creationId xmlns:a16="http://schemas.microsoft.com/office/drawing/2014/main" id="{942C6EF5-AD01-4DBC-88DD-9D193E8F75CC}"/>
              </a:ext>
            </a:extLst>
          </p:cNvPr>
          <p:cNvSpPr txBox="1"/>
          <p:nvPr/>
        </p:nvSpPr>
        <p:spPr>
          <a:xfrm>
            <a:off x="1911488" y="1744823"/>
            <a:ext cx="9438494" cy="1523494"/>
          </a:xfrm>
          <a:prstGeom prst="rect">
            <a:avLst/>
          </a:prstGeom>
          <a:noFill/>
        </p:spPr>
        <p:txBody>
          <a:bodyPr wrap="square" rtlCol="0">
            <a:spAutoFit/>
          </a:bodyPr>
          <a:lstStyle/>
          <a:p>
            <a:pPr lvl="0"/>
            <a:r>
              <a:rPr lang="fr-FR" sz="1600" b="1" dirty="0">
                <a:solidFill>
                  <a:srgbClr val="00447B"/>
                </a:solidFill>
              </a:rPr>
              <a:t>Mission Collective Salon </a:t>
            </a:r>
            <a:r>
              <a:rPr lang="fr-FR" sz="1600" b="1" dirty="0" err="1">
                <a:solidFill>
                  <a:srgbClr val="00447B"/>
                </a:solidFill>
              </a:rPr>
              <a:t>Dawajine</a:t>
            </a:r>
            <a:r>
              <a:rPr lang="fr-FR" sz="1600" b="1" dirty="0">
                <a:solidFill>
                  <a:srgbClr val="00447B"/>
                </a:solidFill>
              </a:rPr>
              <a:t>. </a:t>
            </a:r>
            <a:r>
              <a:rPr lang="fr-FR" sz="1200" i="1" dirty="0">
                <a:solidFill>
                  <a:srgbClr val="00447B"/>
                </a:solidFill>
              </a:rPr>
              <a:t>Sous réserve de la tenue du salon</a:t>
            </a:r>
            <a:endParaRPr lang="fr-FR" sz="1200" b="1" dirty="0">
              <a:solidFill>
                <a:srgbClr val="00447B"/>
              </a:solidFill>
            </a:endParaRPr>
          </a:p>
          <a:p>
            <a:pPr lvl="0"/>
            <a:r>
              <a:rPr lang="fr-FR" sz="1200" b="1" dirty="0">
                <a:solidFill>
                  <a:srgbClr val="ED154E"/>
                </a:solidFill>
              </a:rPr>
              <a:t>Novembre 2022 – A Casablanca</a:t>
            </a:r>
          </a:p>
          <a:p>
            <a:pPr lvl="0" algn="just"/>
            <a:endParaRPr lang="fr-FR" sz="500" b="1" dirty="0">
              <a:solidFill>
                <a:srgbClr val="A5C41C"/>
              </a:solidFill>
            </a:endParaRPr>
          </a:p>
          <a:p>
            <a:pPr algn="just" fontAlgn="t"/>
            <a:r>
              <a:rPr lang="fr-FR" sz="1000" u="none" strike="noStrike" dirty="0">
                <a:effectLst/>
              </a:rPr>
              <a:t>Le salon </a:t>
            </a:r>
            <a:r>
              <a:rPr lang="fr-FR" sz="1000" u="none" strike="noStrike" dirty="0" err="1">
                <a:effectLst/>
              </a:rPr>
              <a:t>Dawajine</a:t>
            </a:r>
            <a:r>
              <a:rPr lang="fr-FR" sz="1000" u="none" strike="noStrike" dirty="0">
                <a:effectLst/>
              </a:rPr>
              <a:t> est le RDV annuel des opérateurs du secteur avicole au Maroc. C'est un salon qui se veut international et accueille chaque année d'importantes délégations venues de plusieurs pays africains. En 2019, le salon a connu la participation de 134 entreprises françaises. L'intérêt pour cet événement est de plus en plus important. </a:t>
            </a:r>
          </a:p>
          <a:p>
            <a:pPr algn="just" fontAlgn="t"/>
            <a:endParaRPr lang="fr-FR" sz="800" u="none" strike="noStrike" dirty="0">
              <a:effectLst/>
            </a:endParaRPr>
          </a:p>
          <a:p>
            <a:pPr algn="just" fontAlgn="t"/>
            <a:r>
              <a:rPr lang="fr-FR" sz="1000" b="1" u="none" strike="noStrike" dirty="0">
                <a:effectLst/>
              </a:rPr>
              <a:t>Opportunités d'affaires </a:t>
            </a:r>
            <a:r>
              <a:rPr lang="fr-FR" sz="1000" u="none" strike="noStrike" dirty="0">
                <a:effectLst/>
              </a:rPr>
              <a:t>: Compléments vitaminés et additifs pour l’alimentation avicole, bâtiments d’élevage clé en main, produits d’hygiène, climatisation et régulation des bâtiments de volaille, efficacité énergétique, matériel avicole (incubateurs/éclosoirs; batteries pour poulettes et pondeuses; abreuvoirs et mangeoires; système automatiques d’alimentation de volaille), sélection génétique, équipement industriel pour </a:t>
            </a:r>
            <a:r>
              <a:rPr lang="fr-FR" sz="1000" u="none" strike="noStrike" dirty="0" err="1">
                <a:effectLst/>
              </a:rPr>
              <a:t>provendiers</a:t>
            </a:r>
            <a:r>
              <a:rPr lang="fr-FR" sz="1000" u="none" strike="noStrike" dirty="0">
                <a:effectLst/>
              </a:rPr>
              <a:t>. </a:t>
            </a:r>
            <a:endParaRPr lang="fr-FR" sz="1100" dirty="0">
              <a:solidFill>
                <a:srgbClr val="424B55"/>
              </a:solidFill>
            </a:endParaRPr>
          </a:p>
        </p:txBody>
      </p:sp>
      <p:sp>
        <p:nvSpPr>
          <p:cNvPr id="68" name="Rectangle 67">
            <a:extLst>
              <a:ext uri="{FF2B5EF4-FFF2-40B4-BE49-F238E27FC236}">
                <a16:creationId xmlns:a16="http://schemas.microsoft.com/office/drawing/2014/main" id="{E12D5332-667D-4582-8083-8465F0CBB48B}"/>
              </a:ext>
            </a:extLst>
          </p:cNvPr>
          <p:cNvSpPr/>
          <p:nvPr/>
        </p:nvSpPr>
        <p:spPr>
          <a:xfrm>
            <a:off x="1911488" y="3589705"/>
            <a:ext cx="6096000" cy="276999"/>
          </a:xfrm>
          <a:prstGeom prst="rect">
            <a:avLst/>
          </a:prstGeom>
        </p:spPr>
        <p:txBody>
          <a:bodyPr>
            <a:spAutoFit/>
          </a:bodyPr>
          <a:lstStyle/>
          <a:p>
            <a:pPr lvl="0"/>
            <a:r>
              <a:rPr lang="fr-FR" sz="1200" b="1" dirty="0">
                <a:solidFill>
                  <a:srgbClr val="424B55"/>
                </a:solidFill>
              </a:rPr>
              <a:t>Contact :</a:t>
            </a:r>
            <a:r>
              <a:rPr lang="fr-FR" sz="1200" dirty="0">
                <a:solidFill>
                  <a:srgbClr val="000000"/>
                </a:solidFill>
                <a:latin typeface="Calibri" panose="020F0502020204030204" pitchFamily="34" charset="0"/>
              </a:rPr>
              <a:t> </a:t>
            </a:r>
            <a:r>
              <a:rPr lang="fr-FR" sz="1200" dirty="0">
                <a:solidFill>
                  <a:srgbClr val="424B55"/>
                </a:solidFill>
              </a:rPr>
              <a:t>Maria MOUHSINE / E-mail : mmouhsine@cfcim.org / Tél. : +212 (0)5 43 96 49</a:t>
            </a:r>
          </a:p>
        </p:txBody>
      </p:sp>
      <p:sp>
        <p:nvSpPr>
          <p:cNvPr id="60" name="ZoneTexte 59">
            <a:extLst>
              <a:ext uri="{FF2B5EF4-FFF2-40B4-BE49-F238E27FC236}">
                <a16:creationId xmlns:a16="http://schemas.microsoft.com/office/drawing/2014/main" id="{BAE5ADE3-2A0D-42CD-810F-2E83451D23F4}"/>
              </a:ext>
            </a:extLst>
          </p:cNvPr>
          <p:cNvSpPr txBox="1"/>
          <p:nvPr/>
        </p:nvSpPr>
        <p:spPr>
          <a:xfrm rot="16200000">
            <a:off x="129546" y="3771095"/>
            <a:ext cx="2020462" cy="400110"/>
          </a:xfrm>
          <a:prstGeom prst="rect">
            <a:avLst/>
          </a:prstGeom>
          <a:noFill/>
        </p:spPr>
        <p:txBody>
          <a:bodyPr wrap="square" rtlCol="0">
            <a:spAutoFit/>
          </a:bodyPr>
          <a:lstStyle/>
          <a:p>
            <a:pPr algn="ctr"/>
            <a:r>
              <a:rPr lang="fr-FR" sz="1000" dirty="0">
                <a:solidFill>
                  <a:schemeClr val="bg1"/>
                </a:solidFill>
                <a:effectLst>
                  <a:outerShdw blurRad="38100" dist="38100" dir="2700000" algn="tl">
                    <a:srgbClr val="000000">
                      <a:alpha val="43137"/>
                    </a:srgbClr>
                  </a:outerShdw>
                </a:effectLst>
              </a:rPr>
              <a:t>SANTE, BIEN ETRE, </a:t>
            </a:r>
          </a:p>
          <a:p>
            <a:pPr algn="ctr"/>
            <a:r>
              <a:rPr lang="fr-FR" sz="1000" dirty="0">
                <a:solidFill>
                  <a:schemeClr val="bg1"/>
                </a:solidFill>
                <a:effectLst>
                  <a:outerShdw blurRad="38100" dist="38100" dir="2700000" algn="tl">
                    <a:srgbClr val="000000">
                      <a:alpha val="43137"/>
                    </a:srgbClr>
                  </a:outerShdw>
                </a:effectLst>
              </a:rPr>
              <a:t>TOURISME &amp; BTP</a:t>
            </a:r>
          </a:p>
        </p:txBody>
      </p:sp>
      <p:sp>
        <p:nvSpPr>
          <p:cNvPr id="55" name="ZoneTexte 54">
            <a:extLst>
              <a:ext uri="{FF2B5EF4-FFF2-40B4-BE49-F238E27FC236}">
                <a16:creationId xmlns:a16="http://schemas.microsoft.com/office/drawing/2014/main" id="{70C1A8CA-F084-40D1-B77A-42EF3BA8839A}"/>
              </a:ext>
            </a:extLst>
          </p:cNvPr>
          <p:cNvSpPr txBox="1"/>
          <p:nvPr/>
        </p:nvSpPr>
        <p:spPr>
          <a:xfrm rot="16200000">
            <a:off x="8661995" y="2415697"/>
            <a:ext cx="6765130" cy="246221"/>
          </a:xfrm>
          <a:prstGeom prst="rect">
            <a:avLst/>
          </a:prstGeom>
          <a:noFill/>
        </p:spPr>
        <p:txBody>
          <a:bodyPr wrap="square">
            <a:spAutoFit/>
          </a:bodyPr>
          <a:lstStyle/>
          <a:p>
            <a:pPr marL="899160"/>
            <a:r>
              <a:rPr lang="fr-FR" sz="1000" dirty="0">
                <a:solidFill>
                  <a:srgbClr val="002060"/>
                </a:solidFill>
              </a:rPr>
              <a:t>CFCIM/PR03/A4/PROC01/FCH05 Version 01</a:t>
            </a:r>
            <a:endParaRPr lang="fr-MA" sz="1000" dirty="0">
              <a:solidFill>
                <a:srgbClr val="002060"/>
              </a:solidFill>
            </a:endParaRPr>
          </a:p>
        </p:txBody>
      </p:sp>
    </p:spTree>
    <p:extLst>
      <p:ext uri="{BB962C8B-B14F-4D97-AF65-F5344CB8AC3E}">
        <p14:creationId xmlns:p14="http://schemas.microsoft.com/office/powerpoint/2010/main" val="1573417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a:extLst>
              <a:ext uri="{FF2B5EF4-FFF2-40B4-BE49-F238E27FC236}">
                <a16:creationId xmlns:a16="http://schemas.microsoft.com/office/drawing/2014/main" id="{C336A158-498F-4801-8413-22859BC36D1D}"/>
              </a:ext>
            </a:extLst>
          </p:cNvPr>
          <p:cNvSpPr/>
          <p:nvPr/>
        </p:nvSpPr>
        <p:spPr>
          <a:xfrm>
            <a:off x="1332629" y="-49023"/>
            <a:ext cx="10859371" cy="69070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 name="Image 11" descr="Une image contenant extérieur, rue, assis, homme&#10;&#10;Description générée automatiquement">
            <a:extLst>
              <a:ext uri="{FF2B5EF4-FFF2-40B4-BE49-F238E27FC236}">
                <a16:creationId xmlns:a16="http://schemas.microsoft.com/office/drawing/2014/main" id="{FE04A9DE-CAE3-4463-B144-A1C92247E5D7}"/>
              </a:ext>
            </a:extLst>
          </p:cNvPr>
          <p:cNvPicPr>
            <a:picLocks noChangeAspect="1"/>
          </p:cNvPicPr>
          <p:nvPr/>
        </p:nvPicPr>
        <p:blipFill rotWithShape="1">
          <a:blip r:embed="rId2"/>
          <a:srcRect l="3953" r="87746"/>
          <a:stretch/>
        </p:blipFill>
        <p:spPr>
          <a:xfrm>
            <a:off x="0" y="-49023"/>
            <a:ext cx="1098973" cy="6956047"/>
          </a:xfrm>
          <a:prstGeom prst="rect">
            <a:avLst/>
          </a:prstGeom>
        </p:spPr>
      </p:pic>
      <p:sp>
        <p:nvSpPr>
          <p:cNvPr id="25" name="Rectangle 24">
            <a:extLst>
              <a:ext uri="{FF2B5EF4-FFF2-40B4-BE49-F238E27FC236}">
                <a16:creationId xmlns:a16="http://schemas.microsoft.com/office/drawing/2014/main" id="{6634C91F-AF0B-1543-9C66-F5671BE0B8B5}"/>
              </a:ext>
            </a:extLst>
          </p:cNvPr>
          <p:cNvSpPr/>
          <p:nvPr/>
        </p:nvSpPr>
        <p:spPr>
          <a:xfrm>
            <a:off x="1917700" y="216258"/>
            <a:ext cx="9690100" cy="1939967"/>
          </a:xfrm>
          <a:prstGeom prst="rect">
            <a:avLst/>
          </a:prstGeom>
          <a:solidFill>
            <a:schemeClr val="bg1"/>
          </a:solidFill>
          <a:ln>
            <a:noFill/>
          </a:ln>
          <a:effectLst>
            <a:outerShdw blurRad="215900" dist="38100" dir="840000" sx="101000" sy="101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w</a:t>
            </a:r>
          </a:p>
        </p:txBody>
      </p:sp>
      <p:sp>
        <p:nvSpPr>
          <p:cNvPr id="26" name="ZoneTexte 25">
            <a:extLst>
              <a:ext uri="{FF2B5EF4-FFF2-40B4-BE49-F238E27FC236}">
                <a16:creationId xmlns:a16="http://schemas.microsoft.com/office/drawing/2014/main" id="{CD1139E3-996A-5D41-96E5-23331040B3BD}"/>
              </a:ext>
            </a:extLst>
          </p:cNvPr>
          <p:cNvSpPr txBox="1"/>
          <p:nvPr/>
        </p:nvSpPr>
        <p:spPr>
          <a:xfrm>
            <a:off x="2032000" y="286894"/>
            <a:ext cx="9385300" cy="2077492"/>
          </a:xfrm>
          <a:prstGeom prst="rect">
            <a:avLst/>
          </a:prstGeom>
          <a:noFill/>
        </p:spPr>
        <p:txBody>
          <a:bodyPr wrap="square" rtlCol="0">
            <a:spAutoFit/>
          </a:bodyPr>
          <a:lstStyle/>
          <a:p>
            <a:pPr lvl="0"/>
            <a:r>
              <a:rPr lang="fr-FR" sz="1600" b="1" dirty="0">
                <a:solidFill>
                  <a:srgbClr val="00447B"/>
                </a:solidFill>
              </a:rPr>
              <a:t>Rencontre d'affaires dans le secteur du tourisme en marge du salon </a:t>
            </a:r>
            <a:r>
              <a:rPr lang="fr-FR" sz="1600" b="1" dirty="0" err="1">
                <a:solidFill>
                  <a:srgbClr val="00447B"/>
                </a:solidFill>
              </a:rPr>
              <a:t>Marocotel</a:t>
            </a:r>
            <a:r>
              <a:rPr lang="fr-FR" sz="1600" b="1" dirty="0">
                <a:solidFill>
                  <a:srgbClr val="00447B"/>
                </a:solidFill>
              </a:rPr>
              <a:t>. </a:t>
            </a:r>
            <a:r>
              <a:rPr lang="fr-FR" sz="1200" i="1" dirty="0">
                <a:solidFill>
                  <a:srgbClr val="00447B"/>
                </a:solidFill>
              </a:rPr>
              <a:t>Sous réserve de la tenue du salon</a:t>
            </a:r>
            <a:endParaRPr lang="fr-FR" sz="1200" b="1" i="1" dirty="0">
              <a:solidFill>
                <a:srgbClr val="00447B"/>
              </a:solidFill>
            </a:endParaRPr>
          </a:p>
          <a:p>
            <a:pPr lvl="0"/>
            <a:r>
              <a:rPr lang="fr-FR" sz="1200" b="1" dirty="0">
                <a:solidFill>
                  <a:srgbClr val="ED154E"/>
                </a:solidFill>
              </a:rPr>
              <a:t>mars 2022 – A Casablanca</a:t>
            </a:r>
          </a:p>
          <a:p>
            <a:pPr lvl="0"/>
            <a:endParaRPr lang="fr-FR" sz="500" b="1" dirty="0">
              <a:solidFill>
                <a:srgbClr val="E53C16"/>
              </a:solidFill>
            </a:endParaRPr>
          </a:p>
          <a:p>
            <a:pPr algn="just" fontAlgn="t"/>
            <a:r>
              <a:rPr lang="fr-FR" sz="1000" u="none" strike="noStrike" dirty="0">
                <a:effectLst/>
              </a:rPr>
              <a:t>Deuxième contributeur au PIB national et important créateur d’emplois, le tourisme est un secteur majeur de l’économie marocaine qui participe fortement à la  croissance économique et sociale. En 2019, l'activité a généré plus de 78,6 Mds de DH de recettes, avec 13 M d'arrivées et 25,2 M de nuitées.</a:t>
            </a:r>
          </a:p>
          <a:p>
            <a:pPr algn="just" fontAlgn="t"/>
            <a:endParaRPr lang="fr-FR" sz="800" u="none" strike="noStrike" dirty="0">
              <a:effectLst/>
            </a:endParaRPr>
          </a:p>
          <a:p>
            <a:pPr algn="just" fontAlgn="t"/>
            <a:r>
              <a:rPr lang="fr-FR" sz="1000" u="none" strike="noStrike" dirty="0">
                <a:effectLst/>
              </a:rPr>
              <a:t>A fin 2018, la capacité litière classée a atteint 261 256 lits en progression de près de 7 426 lits supplémentaires par rapport à 2017.  Les hôtels 3*, 4*, 5* et les hôtels clubs constituant 56% du total du parc de l’hébergement touristique classé.</a:t>
            </a:r>
          </a:p>
          <a:p>
            <a:pPr algn="just" fontAlgn="t"/>
            <a:endParaRPr lang="fr-FR" sz="800" u="none" strike="noStrike" dirty="0">
              <a:effectLst/>
            </a:endParaRPr>
          </a:p>
          <a:p>
            <a:pPr algn="just" fontAlgn="t"/>
            <a:r>
              <a:rPr lang="fr-FR" sz="1000" u="none" strike="noStrike" dirty="0">
                <a:effectLst/>
              </a:rPr>
              <a:t>Fortement impacté par la crise sanitaire, le Gouvernement marocain a mis en place un plan d'action pour soutenir le secteur du tourisme. Aussi, des études approfondies des marchés externe et interne ont été lancées afin de préparer la reprise du secteur.</a:t>
            </a:r>
          </a:p>
          <a:p>
            <a:pPr algn="just" fontAlgn="t"/>
            <a:endParaRPr lang="fr-FR" sz="1000" u="none" strike="noStrike" dirty="0">
              <a:effectLst/>
            </a:endParaRPr>
          </a:p>
          <a:p>
            <a:pPr fontAlgn="t"/>
            <a:r>
              <a:rPr lang="fr-MA" sz="1000" u="none" strike="noStrike" dirty="0">
                <a:effectLst/>
              </a:rPr>
              <a:t> </a:t>
            </a:r>
            <a:endParaRPr lang="fr-FR" sz="1050" b="1" dirty="0">
              <a:solidFill>
                <a:srgbClr val="A5C41C"/>
              </a:solidFill>
            </a:endParaRPr>
          </a:p>
        </p:txBody>
      </p:sp>
      <p:grpSp>
        <p:nvGrpSpPr>
          <p:cNvPr id="13" name="Graphique 5">
            <a:extLst>
              <a:ext uri="{FF2B5EF4-FFF2-40B4-BE49-F238E27FC236}">
                <a16:creationId xmlns:a16="http://schemas.microsoft.com/office/drawing/2014/main" id="{E889D6F1-84E0-4EDF-A5EE-B43596462334}"/>
              </a:ext>
            </a:extLst>
          </p:cNvPr>
          <p:cNvGrpSpPr/>
          <p:nvPr/>
        </p:nvGrpSpPr>
        <p:grpSpPr>
          <a:xfrm>
            <a:off x="806266" y="-98490"/>
            <a:ext cx="842655" cy="1343681"/>
            <a:chOff x="796496" y="375967"/>
            <a:chExt cx="970520" cy="2371908"/>
          </a:xfrm>
        </p:grpSpPr>
        <p:sp>
          <p:nvSpPr>
            <p:cNvPr id="14" name="Forme libre 7">
              <a:extLst>
                <a:ext uri="{FF2B5EF4-FFF2-40B4-BE49-F238E27FC236}">
                  <a16:creationId xmlns:a16="http://schemas.microsoft.com/office/drawing/2014/main" id="{3F1AFBE0-7598-49B6-B6C0-E9314D0759AF}"/>
                </a:ext>
              </a:extLst>
            </p:cNvPr>
            <p:cNvSpPr/>
            <p:nvPr/>
          </p:nvSpPr>
          <p:spPr>
            <a:xfrm>
              <a:off x="894356" y="375967"/>
              <a:ext cx="204617" cy="127149"/>
            </a:xfrm>
            <a:custGeom>
              <a:avLst/>
              <a:gdLst>
                <a:gd name="connsiteX0" fmla="*/ 0 w 204617"/>
                <a:gd name="connsiteY0" fmla="*/ 127149 h 127149"/>
                <a:gd name="connsiteX1" fmla="*/ 204618 w 204617"/>
                <a:gd name="connsiteY1" fmla="*/ 0 h 127149"/>
                <a:gd name="connsiteX2" fmla="*/ 204618 w 204617"/>
                <a:gd name="connsiteY2" fmla="*/ 127149 h 127149"/>
                <a:gd name="connsiteX3" fmla="*/ 0 w 204617"/>
                <a:gd name="connsiteY3" fmla="*/ 127149 h 127149"/>
              </a:gdLst>
              <a:ahLst/>
              <a:cxnLst>
                <a:cxn ang="0">
                  <a:pos x="connsiteX0" y="connsiteY0"/>
                </a:cxn>
                <a:cxn ang="0">
                  <a:pos x="connsiteX1" y="connsiteY1"/>
                </a:cxn>
                <a:cxn ang="0">
                  <a:pos x="connsiteX2" y="connsiteY2"/>
                </a:cxn>
                <a:cxn ang="0">
                  <a:pos x="connsiteX3" y="connsiteY3"/>
                </a:cxn>
              </a:cxnLst>
              <a:rect l="l" t="t" r="r" b="b"/>
              <a:pathLst>
                <a:path w="204617" h="127149">
                  <a:moveTo>
                    <a:pt x="0" y="127149"/>
                  </a:moveTo>
                  <a:lnTo>
                    <a:pt x="204618" y="0"/>
                  </a:lnTo>
                  <a:lnTo>
                    <a:pt x="204618" y="127149"/>
                  </a:lnTo>
                  <a:lnTo>
                    <a:pt x="0" y="127149"/>
                  </a:lnTo>
                  <a:close/>
                </a:path>
              </a:pathLst>
            </a:custGeom>
            <a:solidFill>
              <a:srgbClr val="1C3948"/>
            </a:solidFill>
            <a:ln w="26723" cap="flat">
              <a:noFill/>
              <a:prstDash val="solid"/>
              <a:miter/>
            </a:ln>
          </p:spPr>
          <p:txBody>
            <a:bodyPr rtlCol="0" anchor="ctr"/>
            <a:lstStyle/>
            <a:p>
              <a:endParaRPr lang="fr-FR"/>
            </a:p>
          </p:txBody>
        </p:sp>
        <p:sp>
          <p:nvSpPr>
            <p:cNvPr id="15" name="Forme libre 9">
              <a:extLst>
                <a:ext uri="{FF2B5EF4-FFF2-40B4-BE49-F238E27FC236}">
                  <a16:creationId xmlns:a16="http://schemas.microsoft.com/office/drawing/2014/main" id="{70C71BFD-CAD6-4413-BDA1-B38AB5D9BB2D}"/>
                </a:ext>
              </a:extLst>
            </p:cNvPr>
            <p:cNvSpPr/>
            <p:nvPr/>
          </p:nvSpPr>
          <p:spPr>
            <a:xfrm>
              <a:off x="894356" y="2572152"/>
              <a:ext cx="204617" cy="127149"/>
            </a:xfrm>
            <a:custGeom>
              <a:avLst/>
              <a:gdLst>
                <a:gd name="connsiteX0" fmla="*/ 0 w 204617"/>
                <a:gd name="connsiteY0" fmla="*/ 0 h 127149"/>
                <a:gd name="connsiteX1" fmla="*/ 204618 w 204617"/>
                <a:gd name="connsiteY1" fmla="*/ 127149 h 127149"/>
                <a:gd name="connsiteX2" fmla="*/ 204618 w 204617"/>
                <a:gd name="connsiteY2" fmla="*/ 0 h 127149"/>
                <a:gd name="connsiteX3" fmla="*/ 0 w 204617"/>
                <a:gd name="connsiteY3" fmla="*/ 0 h 127149"/>
              </a:gdLst>
              <a:ahLst/>
              <a:cxnLst>
                <a:cxn ang="0">
                  <a:pos x="connsiteX0" y="connsiteY0"/>
                </a:cxn>
                <a:cxn ang="0">
                  <a:pos x="connsiteX1" y="connsiteY1"/>
                </a:cxn>
                <a:cxn ang="0">
                  <a:pos x="connsiteX2" y="connsiteY2"/>
                </a:cxn>
                <a:cxn ang="0">
                  <a:pos x="connsiteX3" y="connsiteY3"/>
                </a:cxn>
              </a:cxnLst>
              <a:rect l="l" t="t" r="r" b="b"/>
              <a:pathLst>
                <a:path w="204617" h="127149">
                  <a:moveTo>
                    <a:pt x="0" y="0"/>
                  </a:moveTo>
                  <a:lnTo>
                    <a:pt x="204618" y="127149"/>
                  </a:lnTo>
                  <a:lnTo>
                    <a:pt x="204618" y="0"/>
                  </a:lnTo>
                  <a:lnTo>
                    <a:pt x="0" y="0"/>
                  </a:lnTo>
                  <a:close/>
                </a:path>
              </a:pathLst>
            </a:custGeom>
            <a:solidFill>
              <a:srgbClr val="1C3948"/>
            </a:solidFill>
            <a:ln w="26723" cap="flat">
              <a:noFill/>
              <a:prstDash val="solid"/>
              <a:miter/>
            </a:ln>
          </p:spPr>
          <p:txBody>
            <a:bodyPr rtlCol="0" anchor="ctr"/>
            <a:lstStyle/>
            <a:p>
              <a:endParaRPr lang="fr-FR"/>
            </a:p>
          </p:txBody>
        </p:sp>
        <p:pic>
          <p:nvPicPr>
            <p:cNvPr id="16" name="Image 15">
              <a:extLst>
                <a:ext uri="{FF2B5EF4-FFF2-40B4-BE49-F238E27FC236}">
                  <a16:creationId xmlns:a16="http://schemas.microsoft.com/office/drawing/2014/main" id="{F5D28A45-3A95-43BD-8A59-F19C42B4CD24}"/>
                </a:ext>
              </a:extLst>
            </p:cNvPr>
            <p:cNvPicPr>
              <a:picLocks noChangeAspect="1"/>
            </p:cNvPicPr>
            <p:nvPr/>
          </p:nvPicPr>
          <p:blipFill>
            <a:blip r:embed="rId3"/>
            <a:stretch>
              <a:fillRect/>
            </a:stretch>
          </p:blipFill>
          <p:spPr>
            <a:xfrm>
              <a:off x="796496" y="402149"/>
              <a:ext cx="970520" cy="2345726"/>
            </a:xfrm>
            <a:custGeom>
              <a:avLst/>
              <a:gdLst>
                <a:gd name="connsiteX0" fmla="*/ 0 w 970520"/>
                <a:gd name="connsiteY0" fmla="*/ 1 h 2345726"/>
                <a:gd name="connsiteX1" fmla="*/ 970520 w 970520"/>
                <a:gd name="connsiteY1" fmla="*/ 1 h 2345726"/>
                <a:gd name="connsiteX2" fmla="*/ 970520 w 970520"/>
                <a:gd name="connsiteY2" fmla="*/ 2345727 h 2345726"/>
                <a:gd name="connsiteX3" fmla="*/ 0 w 970520"/>
                <a:gd name="connsiteY3" fmla="*/ 2345727 h 2345726"/>
              </a:gdLst>
              <a:ahLst/>
              <a:cxnLst>
                <a:cxn ang="0">
                  <a:pos x="connsiteX0" y="connsiteY0"/>
                </a:cxn>
                <a:cxn ang="0">
                  <a:pos x="connsiteX1" y="connsiteY1"/>
                </a:cxn>
                <a:cxn ang="0">
                  <a:pos x="connsiteX2" y="connsiteY2"/>
                </a:cxn>
                <a:cxn ang="0">
                  <a:pos x="connsiteX3" y="connsiteY3"/>
                </a:cxn>
              </a:cxnLst>
              <a:rect l="l" t="t" r="r" b="b"/>
              <a:pathLst>
                <a:path w="970520" h="2345726">
                  <a:moveTo>
                    <a:pt x="0" y="1"/>
                  </a:moveTo>
                  <a:lnTo>
                    <a:pt x="970520" y="1"/>
                  </a:lnTo>
                  <a:lnTo>
                    <a:pt x="970520" y="2345727"/>
                  </a:lnTo>
                  <a:lnTo>
                    <a:pt x="0" y="2345727"/>
                  </a:lnTo>
                  <a:close/>
                </a:path>
              </a:pathLst>
            </a:custGeom>
          </p:spPr>
        </p:pic>
        <p:sp>
          <p:nvSpPr>
            <p:cNvPr id="17" name="Forme libre 12">
              <a:extLst>
                <a:ext uri="{FF2B5EF4-FFF2-40B4-BE49-F238E27FC236}">
                  <a16:creationId xmlns:a16="http://schemas.microsoft.com/office/drawing/2014/main" id="{6B2F3B0B-BDD2-4F2F-9D14-5F473A3C7AF8}"/>
                </a:ext>
              </a:extLst>
            </p:cNvPr>
            <p:cNvSpPr/>
            <p:nvPr/>
          </p:nvSpPr>
          <p:spPr>
            <a:xfrm>
              <a:off x="894356" y="503116"/>
              <a:ext cx="723037" cy="2069036"/>
            </a:xfrm>
            <a:custGeom>
              <a:avLst/>
              <a:gdLst>
                <a:gd name="connsiteX0" fmla="*/ 0 w 723037"/>
                <a:gd name="connsiteY0" fmla="*/ 2069037 h 2069036"/>
                <a:gd name="connsiteX1" fmla="*/ 541334 w 723037"/>
                <a:gd name="connsiteY1" fmla="*/ 2069037 h 2069036"/>
                <a:gd name="connsiteX2" fmla="*/ 541334 w 723037"/>
                <a:gd name="connsiteY2" fmla="*/ 1213913 h 2069036"/>
                <a:gd name="connsiteX3" fmla="*/ 723037 w 723037"/>
                <a:gd name="connsiteY3" fmla="*/ 1034519 h 2069036"/>
                <a:gd name="connsiteX4" fmla="*/ 541334 w 723037"/>
                <a:gd name="connsiteY4" fmla="*/ 855124 h 2069036"/>
                <a:gd name="connsiteX5" fmla="*/ 541334 w 723037"/>
                <a:gd name="connsiteY5" fmla="*/ 0 h 2069036"/>
                <a:gd name="connsiteX6" fmla="*/ 0 w 723037"/>
                <a:gd name="connsiteY6" fmla="*/ 0 h 2069036"/>
                <a:gd name="connsiteX7" fmla="*/ 0 w 723037"/>
                <a:gd name="connsiteY7" fmla="*/ 2069037 h 20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3037" h="2069036">
                  <a:moveTo>
                    <a:pt x="0" y="2069037"/>
                  </a:moveTo>
                  <a:lnTo>
                    <a:pt x="541334" y="2069037"/>
                  </a:lnTo>
                  <a:lnTo>
                    <a:pt x="541334" y="1213913"/>
                  </a:lnTo>
                  <a:lnTo>
                    <a:pt x="723037" y="1034519"/>
                  </a:lnTo>
                  <a:lnTo>
                    <a:pt x="541334" y="855124"/>
                  </a:lnTo>
                  <a:lnTo>
                    <a:pt x="541334" y="0"/>
                  </a:lnTo>
                  <a:lnTo>
                    <a:pt x="0" y="0"/>
                  </a:lnTo>
                  <a:lnTo>
                    <a:pt x="0" y="2069037"/>
                  </a:lnTo>
                  <a:close/>
                </a:path>
              </a:pathLst>
            </a:custGeom>
            <a:solidFill>
              <a:srgbClr val="424B55"/>
            </a:solidFill>
            <a:ln w="26723" cap="flat">
              <a:noFill/>
              <a:prstDash val="solid"/>
              <a:miter/>
            </a:ln>
          </p:spPr>
          <p:txBody>
            <a:bodyPr rtlCol="0" anchor="ctr"/>
            <a:lstStyle/>
            <a:p>
              <a:endParaRPr lang="fr-FR" dirty="0"/>
            </a:p>
          </p:txBody>
        </p:sp>
      </p:grpSp>
      <p:grpSp>
        <p:nvGrpSpPr>
          <p:cNvPr id="18" name="Graphique 5">
            <a:extLst>
              <a:ext uri="{FF2B5EF4-FFF2-40B4-BE49-F238E27FC236}">
                <a16:creationId xmlns:a16="http://schemas.microsoft.com/office/drawing/2014/main" id="{AF8230B4-47BA-4ADF-A487-E64692CAD6F6}"/>
              </a:ext>
            </a:extLst>
          </p:cNvPr>
          <p:cNvGrpSpPr/>
          <p:nvPr/>
        </p:nvGrpSpPr>
        <p:grpSpPr>
          <a:xfrm>
            <a:off x="808708" y="5588305"/>
            <a:ext cx="820897" cy="1334844"/>
            <a:chOff x="796496" y="345291"/>
            <a:chExt cx="970520" cy="2354010"/>
          </a:xfrm>
        </p:grpSpPr>
        <p:sp>
          <p:nvSpPr>
            <p:cNvPr id="19" name="Forme libre 27">
              <a:extLst>
                <a:ext uri="{FF2B5EF4-FFF2-40B4-BE49-F238E27FC236}">
                  <a16:creationId xmlns:a16="http://schemas.microsoft.com/office/drawing/2014/main" id="{7DBD2955-4B47-4037-A77A-A46E5D17E051}"/>
                </a:ext>
              </a:extLst>
            </p:cNvPr>
            <p:cNvSpPr/>
            <p:nvPr/>
          </p:nvSpPr>
          <p:spPr>
            <a:xfrm>
              <a:off x="894356" y="375967"/>
              <a:ext cx="204617" cy="127149"/>
            </a:xfrm>
            <a:custGeom>
              <a:avLst/>
              <a:gdLst>
                <a:gd name="connsiteX0" fmla="*/ 0 w 204617"/>
                <a:gd name="connsiteY0" fmla="*/ 127149 h 127149"/>
                <a:gd name="connsiteX1" fmla="*/ 204618 w 204617"/>
                <a:gd name="connsiteY1" fmla="*/ 0 h 127149"/>
                <a:gd name="connsiteX2" fmla="*/ 204618 w 204617"/>
                <a:gd name="connsiteY2" fmla="*/ 127149 h 127149"/>
                <a:gd name="connsiteX3" fmla="*/ 0 w 204617"/>
                <a:gd name="connsiteY3" fmla="*/ 127149 h 127149"/>
              </a:gdLst>
              <a:ahLst/>
              <a:cxnLst>
                <a:cxn ang="0">
                  <a:pos x="connsiteX0" y="connsiteY0"/>
                </a:cxn>
                <a:cxn ang="0">
                  <a:pos x="connsiteX1" y="connsiteY1"/>
                </a:cxn>
                <a:cxn ang="0">
                  <a:pos x="connsiteX2" y="connsiteY2"/>
                </a:cxn>
                <a:cxn ang="0">
                  <a:pos x="connsiteX3" y="connsiteY3"/>
                </a:cxn>
              </a:cxnLst>
              <a:rect l="l" t="t" r="r" b="b"/>
              <a:pathLst>
                <a:path w="204617" h="127149">
                  <a:moveTo>
                    <a:pt x="0" y="127149"/>
                  </a:moveTo>
                  <a:lnTo>
                    <a:pt x="204618" y="0"/>
                  </a:lnTo>
                  <a:lnTo>
                    <a:pt x="204618" y="127149"/>
                  </a:lnTo>
                  <a:lnTo>
                    <a:pt x="0" y="127149"/>
                  </a:lnTo>
                  <a:close/>
                </a:path>
              </a:pathLst>
            </a:custGeom>
            <a:solidFill>
              <a:schemeClr val="bg2">
                <a:lumMod val="50000"/>
              </a:schemeClr>
            </a:solidFill>
            <a:ln w="26723" cap="flat">
              <a:noFill/>
              <a:prstDash val="solid"/>
              <a:miter/>
            </a:ln>
          </p:spPr>
          <p:txBody>
            <a:bodyPr rtlCol="0" anchor="ctr"/>
            <a:lstStyle/>
            <a:p>
              <a:endParaRPr lang="fr-FR"/>
            </a:p>
          </p:txBody>
        </p:sp>
        <p:sp>
          <p:nvSpPr>
            <p:cNvPr id="20" name="Forme libre 28">
              <a:extLst>
                <a:ext uri="{FF2B5EF4-FFF2-40B4-BE49-F238E27FC236}">
                  <a16:creationId xmlns:a16="http://schemas.microsoft.com/office/drawing/2014/main" id="{3A6E01A0-6A68-4ABA-B786-9F647DFF9E68}"/>
                </a:ext>
              </a:extLst>
            </p:cNvPr>
            <p:cNvSpPr/>
            <p:nvPr/>
          </p:nvSpPr>
          <p:spPr>
            <a:xfrm>
              <a:off x="894356" y="2572152"/>
              <a:ext cx="204617" cy="127149"/>
            </a:xfrm>
            <a:custGeom>
              <a:avLst/>
              <a:gdLst>
                <a:gd name="connsiteX0" fmla="*/ 0 w 204617"/>
                <a:gd name="connsiteY0" fmla="*/ 0 h 127149"/>
                <a:gd name="connsiteX1" fmla="*/ 204618 w 204617"/>
                <a:gd name="connsiteY1" fmla="*/ 127149 h 127149"/>
                <a:gd name="connsiteX2" fmla="*/ 204618 w 204617"/>
                <a:gd name="connsiteY2" fmla="*/ 0 h 127149"/>
                <a:gd name="connsiteX3" fmla="*/ 0 w 204617"/>
                <a:gd name="connsiteY3" fmla="*/ 0 h 127149"/>
              </a:gdLst>
              <a:ahLst/>
              <a:cxnLst>
                <a:cxn ang="0">
                  <a:pos x="connsiteX0" y="connsiteY0"/>
                </a:cxn>
                <a:cxn ang="0">
                  <a:pos x="connsiteX1" y="connsiteY1"/>
                </a:cxn>
                <a:cxn ang="0">
                  <a:pos x="connsiteX2" y="connsiteY2"/>
                </a:cxn>
                <a:cxn ang="0">
                  <a:pos x="connsiteX3" y="connsiteY3"/>
                </a:cxn>
              </a:cxnLst>
              <a:rect l="l" t="t" r="r" b="b"/>
              <a:pathLst>
                <a:path w="204617" h="127149">
                  <a:moveTo>
                    <a:pt x="0" y="0"/>
                  </a:moveTo>
                  <a:lnTo>
                    <a:pt x="204618" y="127149"/>
                  </a:lnTo>
                  <a:lnTo>
                    <a:pt x="204618" y="0"/>
                  </a:lnTo>
                  <a:lnTo>
                    <a:pt x="0" y="0"/>
                  </a:lnTo>
                  <a:close/>
                </a:path>
              </a:pathLst>
            </a:custGeom>
            <a:solidFill>
              <a:schemeClr val="bg2">
                <a:lumMod val="50000"/>
              </a:schemeClr>
            </a:solidFill>
            <a:ln w="26723" cap="flat">
              <a:noFill/>
              <a:prstDash val="solid"/>
              <a:miter/>
            </a:ln>
          </p:spPr>
          <p:txBody>
            <a:bodyPr rtlCol="0" anchor="ctr"/>
            <a:lstStyle/>
            <a:p>
              <a:endParaRPr lang="fr-FR"/>
            </a:p>
          </p:txBody>
        </p:sp>
        <p:pic>
          <p:nvPicPr>
            <p:cNvPr id="21" name="Image 20">
              <a:extLst>
                <a:ext uri="{FF2B5EF4-FFF2-40B4-BE49-F238E27FC236}">
                  <a16:creationId xmlns:a16="http://schemas.microsoft.com/office/drawing/2014/main" id="{7174B03C-63F7-4D48-8755-78F1AA41C448}"/>
                </a:ext>
              </a:extLst>
            </p:cNvPr>
            <p:cNvPicPr>
              <a:picLocks noChangeAspect="1"/>
            </p:cNvPicPr>
            <p:nvPr/>
          </p:nvPicPr>
          <p:blipFill>
            <a:blip r:embed="rId3"/>
            <a:stretch>
              <a:fillRect/>
            </a:stretch>
          </p:blipFill>
          <p:spPr>
            <a:xfrm>
              <a:off x="796496" y="345291"/>
              <a:ext cx="970520" cy="2345726"/>
            </a:xfrm>
            <a:custGeom>
              <a:avLst/>
              <a:gdLst>
                <a:gd name="connsiteX0" fmla="*/ 0 w 970520"/>
                <a:gd name="connsiteY0" fmla="*/ 1 h 2345726"/>
                <a:gd name="connsiteX1" fmla="*/ 970520 w 970520"/>
                <a:gd name="connsiteY1" fmla="*/ 1 h 2345726"/>
                <a:gd name="connsiteX2" fmla="*/ 970520 w 970520"/>
                <a:gd name="connsiteY2" fmla="*/ 2345727 h 2345726"/>
                <a:gd name="connsiteX3" fmla="*/ 0 w 970520"/>
                <a:gd name="connsiteY3" fmla="*/ 2345727 h 2345726"/>
              </a:gdLst>
              <a:ahLst/>
              <a:cxnLst>
                <a:cxn ang="0">
                  <a:pos x="connsiteX0" y="connsiteY0"/>
                </a:cxn>
                <a:cxn ang="0">
                  <a:pos x="connsiteX1" y="connsiteY1"/>
                </a:cxn>
                <a:cxn ang="0">
                  <a:pos x="connsiteX2" y="connsiteY2"/>
                </a:cxn>
                <a:cxn ang="0">
                  <a:pos x="connsiteX3" y="connsiteY3"/>
                </a:cxn>
              </a:cxnLst>
              <a:rect l="l" t="t" r="r" b="b"/>
              <a:pathLst>
                <a:path w="970520" h="2345726">
                  <a:moveTo>
                    <a:pt x="0" y="1"/>
                  </a:moveTo>
                  <a:lnTo>
                    <a:pt x="970520" y="1"/>
                  </a:lnTo>
                  <a:lnTo>
                    <a:pt x="970520" y="2345727"/>
                  </a:lnTo>
                  <a:lnTo>
                    <a:pt x="0" y="2345727"/>
                  </a:lnTo>
                  <a:close/>
                </a:path>
              </a:pathLst>
            </a:custGeom>
          </p:spPr>
        </p:pic>
        <p:sp>
          <p:nvSpPr>
            <p:cNvPr id="22" name="Forme libre 30">
              <a:extLst>
                <a:ext uri="{FF2B5EF4-FFF2-40B4-BE49-F238E27FC236}">
                  <a16:creationId xmlns:a16="http://schemas.microsoft.com/office/drawing/2014/main" id="{4158A77E-4118-4ED5-AADF-18B7BA9A75C2}"/>
                </a:ext>
              </a:extLst>
            </p:cNvPr>
            <p:cNvSpPr/>
            <p:nvPr/>
          </p:nvSpPr>
          <p:spPr>
            <a:xfrm>
              <a:off x="894356" y="503116"/>
              <a:ext cx="723037" cy="2069036"/>
            </a:xfrm>
            <a:custGeom>
              <a:avLst/>
              <a:gdLst>
                <a:gd name="connsiteX0" fmla="*/ 0 w 723037"/>
                <a:gd name="connsiteY0" fmla="*/ 2069037 h 2069036"/>
                <a:gd name="connsiteX1" fmla="*/ 541334 w 723037"/>
                <a:gd name="connsiteY1" fmla="*/ 2069037 h 2069036"/>
                <a:gd name="connsiteX2" fmla="*/ 541334 w 723037"/>
                <a:gd name="connsiteY2" fmla="*/ 1213913 h 2069036"/>
                <a:gd name="connsiteX3" fmla="*/ 723037 w 723037"/>
                <a:gd name="connsiteY3" fmla="*/ 1034519 h 2069036"/>
                <a:gd name="connsiteX4" fmla="*/ 541334 w 723037"/>
                <a:gd name="connsiteY4" fmla="*/ 855124 h 2069036"/>
                <a:gd name="connsiteX5" fmla="*/ 541334 w 723037"/>
                <a:gd name="connsiteY5" fmla="*/ 0 h 2069036"/>
                <a:gd name="connsiteX6" fmla="*/ 0 w 723037"/>
                <a:gd name="connsiteY6" fmla="*/ 0 h 2069036"/>
                <a:gd name="connsiteX7" fmla="*/ 0 w 723037"/>
                <a:gd name="connsiteY7" fmla="*/ 2069037 h 20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3037" h="2069036">
                  <a:moveTo>
                    <a:pt x="0" y="2069037"/>
                  </a:moveTo>
                  <a:lnTo>
                    <a:pt x="541334" y="2069037"/>
                  </a:lnTo>
                  <a:lnTo>
                    <a:pt x="541334" y="1213913"/>
                  </a:lnTo>
                  <a:lnTo>
                    <a:pt x="723037" y="1034519"/>
                  </a:lnTo>
                  <a:lnTo>
                    <a:pt x="541334" y="855124"/>
                  </a:lnTo>
                  <a:lnTo>
                    <a:pt x="541334" y="0"/>
                  </a:lnTo>
                  <a:lnTo>
                    <a:pt x="0" y="0"/>
                  </a:lnTo>
                  <a:lnTo>
                    <a:pt x="0" y="2069037"/>
                  </a:lnTo>
                  <a:close/>
                </a:path>
              </a:pathLst>
            </a:custGeom>
            <a:solidFill>
              <a:srgbClr val="C6C7C9"/>
            </a:solidFill>
            <a:ln w="26723" cap="flat">
              <a:noFill/>
              <a:prstDash val="solid"/>
              <a:miter/>
            </a:ln>
          </p:spPr>
          <p:txBody>
            <a:bodyPr rtlCol="0" anchor="ctr"/>
            <a:lstStyle/>
            <a:p>
              <a:endParaRPr lang="fr-FR" dirty="0"/>
            </a:p>
          </p:txBody>
        </p:sp>
      </p:grpSp>
      <p:grpSp>
        <p:nvGrpSpPr>
          <p:cNvPr id="23" name="Graphique 5">
            <a:extLst>
              <a:ext uri="{FF2B5EF4-FFF2-40B4-BE49-F238E27FC236}">
                <a16:creationId xmlns:a16="http://schemas.microsoft.com/office/drawing/2014/main" id="{F457E675-56E9-4659-A918-AF17F507C93A}"/>
              </a:ext>
            </a:extLst>
          </p:cNvPr>
          <p:cNvGrpSpPr/>
          <p:nvPr/>
        </p:nvGrpSpPr>
        <p:grpSpPr>
          <a:xfrm>
            <a:off x="796626" y="4351318"/>
            <a:ext cx="858064" cy="1423473"/>
            <a:chOff x="796496" y="375967"/>
            <a:chExt cx="970520" cy="2385036"/>
          </a:xfrm>
        </p:grpSpPr>
        <p:sp>
          <p:nvSpPr>
            <p:cNvPr id="24" name="Forme libre 27">
              <a:extLst>
                <a:ext uri="{FF2B5EF4-FFF2-40B4-BE49-F238E27FC236}">
                  <a16:creationId xmlns:a16="http://schemas.microsoft.com/office/drawing/2014/main" id="{B4408B2F-E225-4FB9-9061-779053BA788B}"/>
                </a:ext>
              </a:extLst>
            </p:cNvPr>
            <p:cNvSpPr/>
            <p:nvPr/>
          </p:nvSpPr>
          <p:spPr>
            <a:xfrm>
              <a:off x="894356" y="375967"/>
              <a:ext cx="204617" cy="127149"/>
            </a:xfrm>
            <a:custGeom>
              <a:avLst/>
              <a:gdLst>
                <a:gd name="connsiteX0" fmla="*/ 0 w 204617"/>
                <a:gd name="connsiteY0" fmla="*/ 127149 h 127149"/>
                <a:gd name="connsiteX1" fmla="*/ 204618 w 204617"/>
                <a:gd name="connsiteY1" fmla="*/ 0 h 127149"/>
                <a:gd name="connsiteX2" fmla="*/ 204618 w 204617"/>
                <a:gd name="connsiteY2" fmla="*/ 127149 h 127149"/>
                <a:gd name="connsiteX3" fmla="*/ 0 w 204617"/>
                <a:gd name="connsiteY3" fmla="*/ 127149 h 127149"/>
              </a:gdLst>
              <a:ahLst/>
              <a:cxnLst>
                <a:cxn ang="0">
                  <a:pos x="connsiteX0" y="connsiteY0"/>
                </a:cxn>
                <a:cxn ang="0">
                  <a:pos x="connsiteX1" y="connsiteY1"/>
                </a:cxn>
                <a:cxn ang="0">
                  <a:pos x="connsiteX2" y="connsiteY2"/>
                </a:cxn>
                <a:cxn ang="0">
                  <a:pos x="connsiteX3" y="connsiteY3"/>
                </a:cxn>
              </a:cxnLst>
              <a:rect l="l" t="t" r="r" b="b"/>
              <a:pathLst>
                <a:path w="204617" h="127149">
                  <a:moveTo>
                    <a:pt x="0" y="127149"/>
                  </a:moveTo>
                  <a:lnTo>
                    <a:pt x="204618" y="0"/>
                  </a:lnTo>
                  <a:lnTo>
                    <a:pt x="204618" y="127149"/>
                  </a:lnTo>
                  <a:lnTo>
                    <a:pt x="0" y="127149"/>
                  </a:lnTo>
                  <a:close/>
                </a:path>
              </a:pathLst>
            </a:custGeom>
            <a:solidFill>
              <a:srgbClr val="87AA8A"/>
            </a:solidFill>
            <a:ln w="26723" cap="flat">
              <a:noFill/>
              <a:prstDash val="solid"/>
              <a:miter/>
            </a:ln>
          </p:spPr>
          <p:txBody>
            <a:bodyPr rtlCol="0" anchor="ctr"/>
            <a:lstStyle/>
            <a:p>
              <a:endParaRPr lang="fr-FR"/>
            </a:p>
          </p:txBody>
        </p:sp>
        <p:sp>
          <p:nvSpPr>
            <p:cNvPr id="35" name="Forme libre 28">
              <a:extLst>
                <a:ext uri="{FF2B5EF4-FFF2-40B4-BE49-F238E27FC236}">
                  <a16:creationId xmlns:a16="http://schemas.microsoft.com/office/drawing/2014/main" id="{A35EFC05-8FEF-45A2-AB32-523D39FCDFD6}"/>
                </a:ext>
              </a:extLst>
            </p:cNvPr>
            <p:cNvSpPr/>
            <p:nvPr/>
          </p:nvSpPr>
          <p:spPr>
            <a:xfrm>
              <a:off x="894356" y="2572152"/>
              <a:ext cx="204617" cy="127149"/>
            </a:xfrm>
            <a:custGeom>
              <a:avLst/>
              <a:gdLst>
                <a:gd name="connsiteX0" fmla="*/ 0 w 204617"/>
                <a:gd name="connsiteY0" fmla="*/ 0 h 127149"/>
                <a:gd name="connsiteX1" fmla="*/ 204618 w 204617"/>
                <a:gd name="connsiteY1" fmla="*/ 127149 h 127149"/>
                <a:gd name="connsiteX2" fmla="*/ 204618 w 204617"/>
                <a:gd name="connsiteY2" fmla="*/ 0 h 127149"/>
                <a:gd name="connsiteX3" fmla="*/ 0 w 204617"/>
                <a:gd name="connsiteY3" fmla="*/ 0 h 127149"/>
              </a:gdLst>
              <a:ahLst/>
              <a:cxnLst>
                <a:cxn ang="0">
                  <a:pos x="connsiteX0" y="connsiteY0"/>
                </a:cxn>
                <a:cxn ang="0">
                  <a:pos x="connsiteX1" y="connsiteY1"/>
                </a:cxn>
                <a:cxn ang="0">
                  <a:pos x="connsiteX2" y="connsiteY2"/>
                </a:cxn>
                <a:cxn ang="0">
                  <a:pos x="connsiteX3" y="connsiteY3"/>
                </a:cxn>
              </a:cxnLst>
              <a:rect l="l" t="t" r="r" b="b"/>
              <a:pathLst>
                <a:path w="204617" h="127149">
                  <a:moveTo>
                    <a:pt x="0" y="0"/>
                  </a:moveTo>
                  <a:lnTo>
                    <a:pt x="204618" y="127149"/>
                  </a:lnTo>
                  <a:lnTo>
                    <a:pt x="204618" y="0"/>
                  </a:lnTo>
                  <a:lnTo>
                    <a:pt x="0" y="0"/>
                  </a:lnTo>
                  <a:close/>
                </a:path>
              </a:pathLst>
            </a:custGeom>
            <a:solidFill>
              <a:srgbClr val="87AA8A"/>
            </a:solidFill>
            <a:ln w="26723" cap="flat">
              <a:noFill/>
              <a:prstDash val="solid"/>
              <a:miter/>
            </a:ln>
          </p:spPr>
          <p:txBody>
            <a:bodyPr rtlCol="0" anchor="ctr"/>
            <a:lstStyle/>
            <a:p>
              <a:endParaRPr lang="fr-FR"/>
            </a:p>
          </p:txBody>
        </p:sp>
        <p:pic>
          <p:nvPicPr>
            <p:cNvPr id="36" name="Image 35">
              <a:extLst>
                <a:ext uri="{FF2B5EF4-FFF2-40B4-BE49-F238E27FC236}">
                  <a16:creationId xmlns:a16="http://schemas.microsoft.com/office/drawing/2014/main" id="{2E92726C-F7DE-4CD2-B8CE-C684E247B5A4}"/>
                </a:ext>
              </a:extLst>
            </p:cNvPr>
            <p:cNvPicPr>
              <a:picLocks noChangeAspect="1"/>
            </p:cNvPicPr>
            <p:nvPr/>
          </p:nvPicPr>
          <p:blipFill>
            <a:blip r:embed="rId3"/>
            <a:stretch>
              <a:fillRect/>
            </a:stretch>
          </p:blipFill>
          <p:spPr>
            <a:xfrm>
              <a:off x="796496" y="415277"/>
              <a:ext cx="970520" cy="2345726"/>
            </a:xfrm>
            <a:custGeom>
              <a:avLst/>
              <a:gdLst>
                <a:gd name="connsiteX0" fmla="*/ 0 w 970520"/>
                <a:gd name="connsiteY0" fmla="*/ 1 h 2345726"/>
                <a:gd name="connsiteX1" fmla="*/ 970520 w 970520"/>
                <a:gd name="connsiteY1" fmla="*/ 1 h 2345726"/>
                <a:gd name="connsiteX2" fmla="*/ 970520 w 970520"/>
                <a:gd name="connsiteY2" fmla="*/ 2345727 h 2345726"/>
                <a:gd name="connsiteX3" fmla="*/ 0 w 970520"/>
                <a:gd name="connsiteY3" fmla="*/ 2345727 h 2345726"/>
              </a:gdLst>
              <a:ahLst/>
              <a:cxnLst>
                <a:cxn ang="0">
                  <a:pos x="connsiteX0" y="connsiteY0"/>
                </a:cxn>
                <a:cxn ang="0">
                  <a:pos x="connsiteX1" y="connsiteY1"/>
                </a:cxn>
                <a:cxn ang="0">
                  <a:pos x="connsiteX2" y="connsiteY2"/>
                </a:cxn>
                <a:cxn ang="0">
                  <a:pos x="connsiteX3" y="connsiteY3"/>
                </a:cxn>
              </a:cxnLst>
              <a:rect l="l" t="t" r="r" b="b"/>
              <a:pathLst>
                <a:path w="970520" h="2345726">
                  <a:moveTo>
                    <a:pt x="0" y="1"/>
                  </a:moveTo>
                  <a:lnTo>
                    <a:pt x="970520" y="1"/>
                  </a:lnTo>
                  <a:lnTo>
                    <a:pt x="970520" y="2345727"/>
                  </a:lnTo>
                  <a:lnTo>
                    <a:pt x="0" y="2345727"/>
                  </a:lnTo>
                  <a:close/>
                </a:path>
              </a:pathLst>
            </a:custGeom>
          </p:spPr>
        </p:pic>
        <p:sp>
          <p:nvSpPr>
            <p:cNvPr id="37" name="Forme libre 30">
              <a:extLst>
                <a:ext uri="{FF2B5EF4-FFF2-40B4-BE49-F238E27FC236}">
                  <a16:creationId xmlns:a16="http://schemas.microsoft.com/office/drawing/2014/main" id="{EB0EFB9B-B855-42A2-89ED-897751459603}"/>
                </a:ext>
              </a:extLst>
            </p:cNvPr>
            <p:cNvSpPr/>
            <p:nvPr/>
          </p:nvSpPr>
          <p:spPr>
            <a:xfrm>
              <a:off x="894356" y="503116"/>
              <a:ext cx="723037" cy="2069036"/>
            </a:xfrm>
            <a:custGeom>
              <a:avLst/>
              <a:gdLst>
                <a:gd name="connsiteX0" fmla="*/ 0 w 723037"/>
                <a:gd name="connsiteY0" fmla="*/ 2069037 h 2069036"/>
                <a:gd name="connsiteX1" fmla="*/ 541334 w 723037"/>
                <a:gd name="connsiteY1" fmla="*/ 2069037 h 2069036"/>
                <a:gd name="connsiteX2" fmla="*/ 541334 w 723037"/>
                <a:gd name="connsiteY2" fmla="*/ 1213913 h 2069036"/>
                <a:gd name="connsiteX3" fmla="*/ 723037 w 723037"/>
                <a:gd name="connsiteY3" fmla="*/ 1034519 h 2069036"/>
                <a:gd name="connsiteX4" fmla="*/ 541334 w 723037"/>
                <a:gd name="connsiteY4" fmla="*/ 855124 h 2069036"/>
                <a:gd name="connsiteX5" fmla="*/ 541334 w 723037"/>
                <a:gd name="connsiteY5" fmla="*/ 0 h 2069036"/>
                <a:gd name="connsiteX6" fmla="*/ 0 w 723037"/>
                <a:gd name="connsiteY6" fmla="*/ 0 h 2069036"/>
                <a:gd name="connsiteX7" fmla="*/ 0 w 723037"/>
                <a:gd name="connsiteY7" fmla="*/ 2069037 h 20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3037" h="2069036">
                  <a:moveTo>
                    <a:pt x="0" y="2069037"/>
                  </a:moveTo>
                  <a:lnTo>
                    <a:pt x="541334" y="2069037"/>
                  </a:lnTo>
                  <a:lnTo>
                    <a:pt x="541334" y="1213913"/>
                  </a:lnTo>
                  <a:lnTo>
                    <a:pt x="723037" y="1034519"/>
                  </a:lnTo>
                  <a:lnTo>
                    <a:pt x="541334" y="855124"/>
                  </a:lnTo>
                  <a:lnTo>
                    <a:pt x="541334" y="0"/>
                  </a:lnTo>
                  <a:lnTo>
                    <a:pt x="0" y="0"/>
                  </a:lnTo>
                  <a:lnTo>
                    <a:pt x="0" y="2069037"/>
                  </a:lnTo>
                  <a:close/>
                </a:path>
              </a:pathLst>
            </a:custGeom>
            <a:solidFill>
              <a:srgbClr val="8FC799"/>
            </a:solidFill>
            <a:ln w="26723" cap="flat">
              <a:noFill/>
              <a:prstDash val="solid"/>
              <a:miter/>
            </a:ln>
          </p:spPr>
          <p:txBody>
            <a:bodyPr rtlCol="0" anchor="ctr"/>
            <a:lstStyle/>
            <a:p>
              <a:endParaRPr lang="fr-FR" dirty="0"/>
            </a:p>
          </p:txBody>
        </p:sp>
      </p:grpSp>
      <p:grpSp>
        <p:nvGrpSpPr>
          <p:cNvPr id="43" name="Graphique 5">
            <a:extLst>
              <a:ext uri="{FF2B5EF4-FFF2-40B4-BE49-F238E27FC236}">
                <a16:creationId xmlns:a16="http://schemas.microsoft.com/office/drawing/2014/main" id="{F090DC82-4451-4CD6-A840-C14D66BCEB76}"/>
              </a:ext>
            </a:extLst>
          </p:cNvPr>
          <p:cNvGrpSpPr/>
          <p:nvPr/>
        </p:nvGrpSpPr>
        <p:grpSpPr>
          <a:xfrm>
            <a:off x="806266" y="1042455"/>
            <a:ext cx="842655" cy="1316029"/>
            <a:chOff x="796496" y="375967"/>
            <a:chExt cx="970520" cy="2366828"/>
          </a:xfrm>
        </p:grpSpPr>
        <p:sp>
          <p:nvSpPr>
            <p:cNvPr id="44" name="Forme libre 9">
              <a:extLst>
                <a:ext uri="{FF2B5EF4-FFF2-40B4-BE49-F238E27FC236}">
                  <a16:creationId xmlns:a16="http://schemas.microsoft.com/office/drawing/2014/main" id="{D4FAAA0C-573A-4AD9-91F9-CEF06FEF8414}"/>
                </a:ext>
              </a:extLst>
            </p:cNvPr>
            <p:cNvSpPr/>
            <p:nvPr/>
          </p:nvSpPr>
          <p:spPr>
            <a:xfrm>
              <a:off x="894356" y="375967"/>
              <a:ext cx="204617" cy="127149"/>
            </a:xfrm>
            <a:custGeom>
              <a:avLst/>
              <a:gdLst>
                <a:gd name="connsiteX0" fmla="*/ 0 w 204617"/>
                <a:gd name="connsiteY0" fmla="*/ 127149 h 127149"/>
                <a:gd name="connsiteX1" fmla="*/ 204618 w 204617"/>
                <a:gd name="connsiteY1" fmla="*/ 0 h 127149"/>
                <a:gd name="connsiteX2" fmla="*/ 204618 w 204617"/>
                <a:gd name="connsiteY2" fmla="*/ 127149 h 127149"/>
                <a:gd name="connsiteX3" fmla="*/ 0 w 204617"/>
                <a:gd name="connsiteY3" fmla="*/ 127149 h 127149"/>
              </a:gdLst>
              <a:ahLst/>
              <a:cxnLst>
                <a:cxn ang="0">
                  <a:pos x="connsiteX0" y="connsiteY0"/>
                </a:cxn>
                <a:cxn ang="0">
                  <a:pos x="connsiteX1" y="connsiteY1"/>
                </a:cxn>
                <a:cxn ang="0">
                  <a:pos x="connsiteX2" y="connsiteY2"/>
                </a:cxn>
                <a:cxn ang="0">
                  <a:pos x="connsiteX3" y="connsiteY3"/>
                </a:cxn>
              </a:cxnLst>
              <a:rect l="l" t="t" r="r" b="b"/>
              <a:pathLst>
                <a:path w="204617" h="127149">
                  <a:moveTo>
                    <a:pt x="0" y="127149"/>
                  </a:moveTo>
                  <a:lnTo>
                    <a:pt x="204618" y="0"/>
                  </a:lnTo>
                  <a:lnTo>
                    <a:pt x="204618" y="127149"/>
                  </a:lnTo>
                  <a:lnTo>
                    <a:pt x="0" y="127149"/>
                  </a:lnTo>
                  <a:close/>
                </a:path>
              </a:pathLst>
            </a:custGeom>
            <a:solidFill>
              <a:srgbClr val="216B8C"/>
            </a:solidFill>
            <a:ln w="26723" cap="flat">
              <a:noFill/>
              <a:prstDash val="solid"/>
              <a:miter/>
            </a:ln>
          </p:spPr>
          <p:txBody>
            <a:bodyPr rtlCol="0" anchor="ctr"/>
            <a:lstStyle/>
            <a:p>
              <a:endParaRPr lang="fr-FR"/>
            </a:p>
          </p:txBody>
        </p:sp>
        <p:sp>
          <p:nvSpPr>
            <p:cNvPr id="45" name="Forme libre 10">
              <a:extLst>
                <a:ext uri="{FF2B5EF4-FFF2-40B4-BE49-F238E27FC236}">
                  <a16:creationId xmlns:a16="http://schemas.microsoft.com/office/drawing/2014/main" id="{38D46217-B3D7-40CC-BA7B-F4481A5206E4}"/>
                </a:ext>
              </a:extLst>
            </p:cNvPr>
            <p:cNvSpPr/>
            <p:nvPr/>
          </p:nvSpPr>
          <p:spPr>
            <a:xfrm>
              <a:off x="894356" y="2572152"/>
              <a:ext cx="204617" cy="127149"/>
            </a:xfrm>
            <a:custGeom>
              <a:avLst/>
              <a:gdLst>
                <a:gd name="connsiteX0" fmla="*/ 0 w 204617"/>
                <a:gd name="connsiteY0" fmla="*/ 0 h 127149"/>
                <a:gd name="connsiteX1" fmla="*/ 204618 w 204617"/>
                <a:gd name="connsiteY1" fmla="*/ 127149 h 127149"/>
                <a:gd name="connsiteX2" fmla="*/ 204618 w 204617"/>
                <a:gd name="connsiteY2" fmla="*/ 0 h 127149"/>
                <a:gd name="connsiteX3" fmla="*/ 0 w 204617"/>
                <a:gd name="connsiteY3" fmla="*/ 0 h 127149"/>
              </a:gdLst>
              <a:ahLst/>
              <a:cxnLst>
                <a:cxn ang="0">
                  <a:pos x="connsiteX0" y="connsiteY0"/>
                </a:cxn>
                <a:cxn ang="0">
                  <a:pos x="connsiteX1" y="connsiteY1"/>
                </a:cxn>
                <a:cxn ang="0">
                  <a:pos x="connsiteX2" y="connsiteY2"/>
                </a:cxn>
                <a:cxn ang="0">
                  <a:pos x="connsiteX3" y="connsiteY3"/>
                </a:cxn>
              </a:cxnLst>
              <a:rect l="l" t="t" r="r" b="b"/>
              <a:pathLst>
                <a:path w="204617" h="127149">
                  <a:moveTo>
                    <a:pt x="0" y="0"/>
                  </a:moveTo>
                  <a:lnTo>
                    <a:pt x="204618" y="127149"/>
                  </a:lnTo>
                  <a:lnTo>
                    <a:pt x="204618" y="0"/>
                  </a:lnTo>
                  <a:lnTo>
                    <a:pt x="0" y="0"/>
                  </a:lnTo>
                  <a:close/>
                </a:path>
              </a:pathLst>
            </a:custGeom>
            <a:solidFill>
              <a:srgbClr val="216B8C"/>
            </a:solidFill>
            <a:ln w="26723" cap="flat">
              <a:noFill/>
              <a:prstDash val="solid"/>
              <a:miter/>
            </a:ln>
          </p:spPr>
          <p:txBody>
            <a:bodyPr rtlCol="0" anchor="ctr"/>
            <a:lstStyle/>
            <a:p>
              <a:endParaRPr lang="fr-FR"/>
            </a:p>
          </p:txBody>
        </p:sp>
        <p:pic>
          <p:nvPicPr>
            <p:cNvPr id="46" name="Image 45">
              <a:extLst>
                <a:ext uri="{FF2B5EF4-FFF2-40B4-BE49-F238E27FC236}">
                  <a16:creationId xmlns:a16="http://schemas.microsoft.com/office/drawing/2014/main" id="{14E259F5-C402-433E-BF7E-FCF6C039D1FB}"/>
                </a:ext>
              </a:extLst>
            </p:cNvPr>
            <p:cNvPicPr>
              <a:picLocks noChangeAspect="1"/>
            </p:cNvPicPr>
            <p:nvPr/>
          </p:nvPicPr>
          <p:blipFill>
            <a:blip r:embed="rId3"/>
            <a:stretch>
              <a:fillRect/>
            </a:stretch>
          </p:blipFill>
          <p:spPr>
            <a:xfrm>
              <a:off x="796496" y="397069"/>
              <a:ext cx="970520" cy="2345726"/>
            </a:xfrm>
            <a:custGeom>
              <a:avLst/>
              <a:gdLst>
                <a:gd name="connsiteX0" fmla="*/ 0 w 970520"/>
                <a:gd name="connsiteY0" fmla="*/ 1 h 2345726"/>
                <a:gd name="connsiteX1" fmla="*/ 970520 w 970520"/>
                <a:gd name="connsiteY1" fmla="*/ 1 h 2345726"/>
                <a:gd name="connsiteX2" fmla="*/ 970520 w 970520"/>
                <a:gd name="connsiteY2" fmla="*/ 2345727 h 2345726"/>
                <a:gd name="connsiteX3" fmla="*/ 0 w 970520"/>
                <a:gd name="connsiteY3" fmla="*/ 2345727 h 2345726"/>
              </a:gdLst>
              <a:ahLst/>
              <a:cxnLst>
                <a:cxn ang="0">
                  <a:pos x="connsiteX0" y="connsiteY0"/>
                </a:cxn>
                <a:cxn ang="0">
                  <a:pos x="connsiteX1" y="connsiteY1"/>
                </a:cxn>
                <a:cxn ang="0">
                  <a:pos x="connsiteX2" y="connsiteY2"/>
                </a:cxn>
                <a:cxn ang="0">
                  <a:pos x="connsiteX3" y="connsiteY3"/>
                </a:cxn>
              </a:cxnLst>
              <a:rect l="l" t="t" r="r" b="b"/>
              <a:pathLst>
                <a:path w="970520" h="2345726">
                  <a:moveTo>
                    <a:pt x="0" y="1"/>
                  </a:moveTo>
                  <a:lnTo>
                    <a:pt x="970520" y="1"/>
                  </a:lnTo>
                  <a:lnTo>
                    <a:pt x="970520" y="2345727"/>
                  </a:lnTo>
                  <a:lnTo>
                    <a:pt x="0" y="2345727"/>
                  </a:lnTo>
                  <a:close/>
                </a:path>
              </a:pathLst>
            </a:custGeom>
          </p:spPr>
        </p:pic>
        <p:sp>
          <p:nvSpPr>
            <p:cNvPr id="47" name="Forme libre 12">
              <a:extLst>
                <a:ext uri="{FF2B5EF4-FFF2-40B4-BE49-F238E27FC236}">
                  <a16:creationId xmlns:a16="http://schemas.microsoft.com/office/drawing/2014/main" id="{EB04CFC8-B8AF-4304-B5F7-1AAC9EA57507}"/>
                </a:ext>
              </a:extLst>
            </p:cNvPr>
            <p:cNvSpPr/>
            <p:nvPr/>
          </p:nvSpPr>
          <p:spPr>
            <a:xfrm>
              <a:off x="894356" y="503116"/>
              <a:ext cx="723037" cy="2069036"/>
            </a:xfrm>
            <a:custGeom>
              <a:avLst/>
              <a:gdLst>
                <a:gd name="connsiteX0" fmla="*/ 0 w 723037"/>
                <a:gd name="connsiteY0" fmla="*/ 2069037 h 2069036"/>
                <a:gd name="connsiteX1" fmla="*/ 541334 w 723037"/>
                <a:gd name="connsiteY1" fmla="*/ 2069037 h 2069036"/>
                <a:gd name="connsiteX2" fmla="*/ 541334 w 723037"/>
                <a:gd name="connsiteY2" fmla="*/ 1213913 h 2069036"/>
                <a:gd name="connsiteX3" fmla="*/ 723037 w 723037"/>
                <a:gd name="connsiteY3" fmla="*/ 1034519 h 2069036"/>
                <a:gd name="connsiteX4" fmla="*/ 541334 w 723037"/>
                <a:gd name="connsiteY4" fmla="*/ 855124 h 2069036"/>
                <a:gd name="connsiteX5" fmla="*/ 541334 w 723037"/>
                <a:gd name="connsiteY5" fmla="*/ 0 h 2069036"/>
                <a:gd name="connsiteX6" fmla="*/ 0 w 723037"/>
                <a:gd name="connsiteY6" fmla="*/ 0 h 2069036"/>
                <a:gd name="connsiteX7" fmla="*/ 0 w 723037"/>
                <a:gd name="connsiteY7" fmla="*/ 2069037 h 20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3037" h="2069036">
                  <a:moveTo>
                    <a:pt x="0" y="2069037"/>
                  </a:moveTo>
                  <a:lnTo>
                    <a:pt x="541334" y="2069037"/>
                  </a:lnTo>
                  <a:lnTo>
                    <a:pt x="541334" y="1213913"/>
                  </a:lnTo>
                  <a:lnTo>
                    <a:pt x="723037" y="1034519"/>
                  </a:lnTo>
                  <a:lnTo>
                    <a:pt x="541334" y="855124"/>
                  </a:lnTo>
                  <a:lnTo>
                    <a:pt x="541334" y="0"/>
                  </a:lnTo>
                  <a:lnTo>
                    <a:pt x="0" y="0"/>
                  </a:lnTo>
                  <a:lnTo>
                    <a:pt x="0" y="2069037"/>
                  </a:lnTo>
                  <a:close/>
                </a:path>
              </a:pathLst>
            </a:custGeom>
            <a:solidFill>
              <a:srgbClr val="478FC8"/>
            </a:solidFill>
            <a:ln w="26723" cap="flat">
              <a:noFill/>
              <a:prstDash val="solid"/>
              <a:miter/>
            </a:ln>
          </p:spPr>
          <p:txBody>
            <a:bodyPr rtlCol="0" anchor="ctr"/>
            <a:lstStyle/>
            <a:p>
              <a:endParaRPr lang="fr-FR" dirty="0"/>
            </a:p>
          </p:txBody>
        </p:sp>
      </p:grpSp>
      <p:sp>
        <p:nvSpPr>
          <p:cNvPr id="48" name="ZoneTexte 47">
            <a:extLst>
              <a:ext uri="{FF2B5EF4-FFF2-40B4-BE49-F238E27FC236}">
                <a16:creationId xmlns:a16="http://schemas.microsoft.com/office/drawing/2014/main" id="{501DEFF9-1EC4-4AC3-BB1D-6775572873B9}"/>
              </a:ext>
            </a:extLst>
          </p:cNvPr>
          <p:cNvSpPr txBox="1"/>
          <p:nvPr/>
        </p:nvSpPr>
        <p:spPr>
          <a:xfrm rot="16200000">
            <a:off x="146612" y="1572194"/>
            <a:ext cx="2020462" cy="246221"/>
          </a:xfrm>
          <a:prstGeom prst="rect">
            <a:avLst/>
          </a:prstGeom>
          <a:noFill/>
        </p:spPr>
        <p:txBody>
          <a:bodyPr wrap="square" rtlCol="0">
            <a:spAutoFit/>
          </a:bodyPr>
          <a:lstStyle/>
          <a:p>
            <a:pPr algn="ctr"/>
            <a:r>
              <a:rPr lang="fr-FR" sz="1000" dirty="0">
                <a:solidFill>
                  <a:schemeClr val="bg1"/>
                </a:solidFill>
                <a:effectLst>
                  <a:outerShdw blurRad="38100" dist="38100" dir="2700000" algn="tl">
                    <a:srgbClr val="000000">
                      <a:alpha val="43137"/>
                    </a:srgbClr>
                  </a:outerShdw>
                </a:effectLst>
              </a:rPr>
              <a:t>TECH &amp; SERVICES</a:t>
            </a:r>
          </a:p>
        </p:txBody>
      </p:sp>
      <p:sp>
        <p:nvSpPr>
          <p:cNvPr id="50" name="ZoneTexte 49">
            <a:extLst>
              <a:ext uri="{FF2B5EF4-FFF2-40B4-BE49-F238E27FC236}">
                <a16:creationId xmlns:a16="http://schemas.microsoft.com/office/drawing/2014/main" id="{172F2597-3D45-4112-835D-EC57F9236B04}"/>
              </a:ext>
            </a:extLst>
          </p:cNvPr>
          <p:cNvSpPr txBox="1"/>
          <p:nvPr/>
        </p:nvSpPr>
        <p:spPr>
          <a:xfrm rot="16200000">
            <a:off x="137857" y="5011583"/>
            <a:ext cx="2020462" cy="246221"/>
          </a:xfrm>
          <a:prstGeom prst="rect">
            <a:avLst/>
          </a:prstGeom>
          <a:noFill/>
        </p:spPr>
        <p:txBody>
          <a:bodyPr wrap="square" rtlCol="0">
            <a:spAutoFit/>
          </a:bodyPr>
          <a:lstStyle/>
          <a:p>
            <a:pPr algn="ctr"/>
            <a:r>
              <a:rPr lang="fr-FR" sz="1000" dirty="0">
                <a:solidFill>
                  <a:schemeClr val="bg1"/>
                </a:solidFill>
                <a:effectLst>
                  <a:outerShdw blurRad="38100" dist="38100" dir="2700000" algn="tl">
                    <a:srgbClr val="000000">
                      <a:alpha val="43137"/>
                    </a:srgbClr>
                  </a:outerShdw>
                </a:effectLst>
              </a:rPr>
              <a:t>CLEANTECH</a:t>
            </a:r>
          </a:p>
        </p:txBody>
      </p:sp>
      <p:sp>
        <p:nvSpPr>
          <p:cNvPr id="51" name="ZoneTexte 50">
            <a:extLst>
              <a:ext uri="{FF2B5EF4-FFF2-40B4-BE49-F238E27FC236}">
                <a16:creationId xmlns:a16="http://schemas.microsoft.com/office/drawing/2014/main" id="{3DD8F0AF-1C44-4464-8EFC-D00DB4A5261B}"/>
              </a:ext>
            </a:extLst>
          </p:cNvPr>
          <p:cNvSpPr txBox="1"/>
          <p:nvPr/>
        </p:nvSpPr>
        <p:spPr>
          <a:xfrm rot="16200000">
            <a:off x="122342" y="329851"/>
            <a:ext cx="2020462" cy="400110"/>
          </a:xfrm>
          <a:prstGeom prst="rect">
            <a:avLst/>
          </a:prstGeom>
          <a:noFill/>
        </p:spPr>
        <p:txBody>
          <a:bodyPr wrap="square" rtlCol="0">
            <a:spAutoFit/>
          </a:bodyPr>
          <a:lstStyle/>
          <a:p>
            <a:pPr algn="ctr"/>
            <a:r>
              <a:rPr lang="fr-FR" sz="1000" dirty="0">
                <a:solidFill>
                  <a:schemeClr val="bg1"/>
                </a:solidFill>
                <a:effectLst>
                  <a:outerShdw blurRad="38100" dist="38100" dir="2700000" algn="tl">
                    <a:srgbClr val="000000">
                      <a:alpha val="43137"/>
                    </a:srgbClr>
                  </a:outerShdw>
                </a:effectLst>
              </a:rPr>
              <a:t>INFRASTRUCTURES</a:t>
            </a:r>
          </a:p>
          <a:p>
            <a:pPr algn="ctr"/>
            <a:r>
              <a:rPr lang="fr-FR" sz="1000" dirty="0">
                <a:solidFill>
                  <a:schemeClr val="bg1"/>
                </a:solidFill>
                <a:effectLst>
                  <a:outerShdw blurRad="38100" dist="38100" dir="2700000" algn="tl">
                    <a:srgbClr val="000000">
                      <a:alpha val="43137"/>
                    </a:srgbClr>
                  </a:outerShdw>
                </a:effectLst>
              </a:rPr>
              <a:t>ET INDUSTRIE</a:t>
            </a:r>
          </a:p>
        </p:txBody>
      </p:sp>
      <p:grpSp>
        <p:nvGrpSpPr>
          <p:cNvPr id="52" name="Graphique 5">
            <a:extLst>
              <a:ext uri="{FF2B5EF4-FFF2-40B4-BE49-F238E27FC236}">
                <a16:creationId xmlns:a16="http://schemas.microsoft.com/office/drawing/2014/main" id="{8CAB12DF-B6F4-4DB5-BF96-B90A5ED9DDBF}"/>
              </a:ext>
            </a:extLst>
          </p:cNvPr>
          <p:cNvGrpSpPr/>
          <p:nvPr/>
        </p:nvGrpSpPr>
        <p:grpSpPr>
          <a:xfrm>
            <a:off x="812035" y="2178992"/>
            <a:ext cx="842655" cy="1328849"/>
            <a:chOff x="796496" y="375967"/>
            <a:chExt cx="970520" cy="2374480"/>
          </a:xfrm>
        </p:grpSpPr>
        <p:sp>
          <p:nvSpPr>
            <p:cNvPr id="53" name="Forme libre 27">
              <a:extLst>
                <a:ext uri="{FF2B5EF4-FFF2-40B4-BE49-F238E27FC236}">
                  <a16:creationId xmlns:a16="http://schemas.microsoft.com/office/drawing/2014/main" id="{8DF158A0-C7F7-4C8D-AF5A-F2F0EEEFF304}"/>
                </a:ext>
              </a:extLst>
            </p:cNvPr>
            <p:cNvSpPr/>
            <p:nvPr/>
          </p:nvSpPr>
          <p:spPr>
            <a:xfrm>
              <a:off x="894356" y="375967"/>
              <a:ext cx="204617" cy="127149"/>
            </a:xfrm>
            <a:custGeom>
              <a:avLst/>
              <a:gdLst>
                <a:gd name="connsiteX0" fmla="*/ 0 w 204617"/>
                <a:gd name="connsiteY0" fmla="*/ 127149 h 127149"/>
                <a:gd name="connsiteX1" fmla="*/ 204618 w 204617"/>
                <a:gd name="connsiteY1" fmla="*/ 0 h 127149"/>
                <a:gd name="connsiteX2" fmla="*/ 204618 w 204617"/>
                <a:gd name="connsiteY2" fmla="*/ 127149 h 127149"/>
                <a:gd name="connsiteX3" fmla="*/ 0 w 204617"/>
                <a:gd name="connsiteY3" fmla="*/ 127149 h 127149"/>
              </a:gdLst>
              <a:ahLst/>
              <a:cxnLst>
                <a:cxn ang="0">
                  <a:pos x="connsiteX0" y="connsiteY0"/>
                </a:cxn>
                <a:cxn ang="0">
                  <a:pos x="connsiteX1" y="connsiteY1"/>
                </a:cxn>
                <a:cxn ang="0">
                  <a:pos x="connsiteX2" y="connsiteY2"/>
                </a:cxn>
                <a:cxn ang="0">
                  <a:pos x="connsiteX3" y="connsiteY3"/>
                </a:cxn>
              </a:cxnLst>
              <a:rect l="l" t="t" r="r" b="b"/>
              <a:pathLst>
                <a:path w="204617" h="127149">
                  <a:moveTo>
                    <a:pt x="0" y="127149"/>
                  </a:moveTo>
                  <a:lnTo>
                    <a:pt x="204618" y="0"/>
                  </a:lnTo>
                  <a:lnTo>
                    <a:pt x="204618" y="127149"/>
                  </a:lnTo>
                  <a:lnTo>
                    <a:pt x="0" y="127149"/>
                  </a:lnTo>
                  <a:close/>
                </a:path>
              </a:pathLst>
            </a:custGeom>
            <a:solidFill>
              <a:srgbClr val="83A630"/>
            </a:solidFill>
            <a:ln w="26723" cap="flat">
              <a:noFill/>
              <a:prstDash val="solid"/>
              <a:miter/>
            </a:ln>
          </p:spPr>
          <p:txBody>
            <a:bodyPr rtlCol="0" anchor="ctr"/>
            <a:lstStyle/>
            <a:p>
              <a:endParaRPr lang="fr-FR"/>
            </a:p>
          </p:txBody>
        </p:sp>
        <p:sp>
          <p:nvSpPr>
            <p:cNvPr id="54" name="Forme libre 28">
              <a:extLst>
                <a:ext uri="{FF2B5EF4-FFF2-40B4-BE49-F238E27FC236}">
                  <a16:creationId xmlns:a16="http://schemas.microsoft.com/office/drawing/2014/main" id="{75A6D8A8-50B0-4388-92B4-4784636574EE}"/>
                </a:ext>
              </a:extLst>
            </p:cNvPr>
            <p:cNvSpPr/>
            <p:nvPr/>
          </p:nvSpPr>
          <p:spPr>
            <a:xfrm>
              <a:off x="894356" y="2572152"/>
              <a:ext cx="204617" cy="127149"/>
            </a:xfrm>
            <a:custGeom>
              <a:avLst/>
              <a:gdLst>
                <a:gd name="connsiteX0" fmla="*/ 0 w 204617"/>
                <a:gd name="connsiteY0" fmla="*/ 0 h 127149"/>
                <a:gd name="connsiteX1" fmla="*/ 204618 w 204617"/>
                <a:gd name="connsiteY1" fmla="*/ 127149 h 127149"/>
                <a:gd name="connsiteX2" fmla="*/ 204618 w 204617"/>
                <a:gd name="connsiteY2" fmla="*/ 0 h 127149"/>
                <a:gd name="connsiteX3" fmla="*/ 0 w 204617"/>
                <a:gd name="connsiteY3" fmla="*/ 0 h 127149"/>
              </a:gdLst>
              <a:ahLst/>
              <a:cxnLst>
                <a:cxn ang="0">
                  <a:pos x="connsiteX0" y="connsiteY0"/>
                </a:cxn>
                <a:cxn ang="0">
                  <a:pos x="connsiteX1" y="connsiteY1"/>
                </a:cxn>
                <a:cxn ang="0">
                  <a:pos x="connsiteX2" y="connsiteY2"/>
                </a:cxn>
                <a:cxn ang="0">
                  <a:pos x="connsiteX3" y="connsiteY3"/>
                </a:cxn>
              </a:cxnLst>
              <a:rect l="l" t="t" r="r" b="b"/>
              <a:pathLst>
                <a:path w="204617" h="127149">
                  <a:moveTo>
                    <a:pt x="0" y="0"/>
                  </a:moveTo>
                  <a:lnTo>
                    <a:pt x="204618" y="127149"/>
                  </a:lnTo>
                  <a:lnTo>
                    <a:pt x="204618" y="0"/>
                  </a:lnTo>
                  <a:lnTo>
                    <a:pt x="0" y="0"/>
                  </a:lnTo>
                  <a:close/>
                </a:path>
              </a:pathLst>
            </a:custGeom>
            <a:solidFill>
              <a:srgbClr val="83A630"/>
            </a:solidFill>
            <a:ln w="26723" cap="flat">
              <a:noFill/>
              <a:prstDash val="solid"/>
              <a:miter/>
            </a:ln>
          </p:spPr>
          <p:txBody>
            <a:bodyPr rtlCol="0" anchor="ctr"/>
            <a:lstStyle/>
            <a:p>
              <a:endParaRPr lang="fr-FR"/>
            </a:p>
          </p:txBody>
        </p:sp>
        <p:pic>
          <p:nvPicPr>
            <p:cNvPr id="55" name="Image 54">
              <a:extLst>
                <a:ext uri="{FF2B5EF4-FFF2-40B4-BE49-F238E27FC236}">
                  <a16:creationId xmlns:a16="http://schemas.microsoft.com/office/drawing/2014/main" id="{1279943D-97AF-4D43-B785-E988A0B9D33A}"/>
                </a:ext>
              </a:extLst>
            </p:cNvPr>
            <p:cNvPicPr>
              <a:picLocks noChangeAspect="1"/>
            </p:cNvPicPr>
            <p:nvPr/>
          </p:nvPicPr>
          <p:blipFill>
            <a:blip r:embed="rId3"/>
            <a:stretch>
              <a:fillRect/>
            </a:stretch>
          </p:blipFill>
          <p:spPr>
            <a:xfrm>
              <a:off x="796496" y="404721"/>
              <a:ext cx="970520" cy="2345726"/>
            </a:xfrm>
            <a:custGeom>
              <a:avLst/>
              <a:gdLst>
                <a:gd name="connsiteX0" fmla="*/ 0 w 970520"/>
                <a:gd name="connsiteY0" fmla="*/ 1 h 2345726"/>
                <a:gd name="connsiteX1" fmla="*/ 970520 w 970520"/>
                <a:gd name="connsiteY1" fmla="*/ 1 h 2345726"/>
                <a:gd name="connsiteX2" fmla="*/ 970520 w 970520"/>
                <a:gd name="connsiteY2" fmla="*/ 2345727 h 2345726"/>
                <a:gd name="connsiteX3" fmla="*/ 0 w 970520"/>
                <a:gd name="connsiteY3" fmla="*/ 2345727 h 2345726"/>
              </a:gdLst>
              <a:ahLst/>
              <a:cxnLst>
                <a:cxn ang="0">
                  <a:pos x="connsiteX0" y="connsiteY0"/>
                </a:cxn>
                <a:cxn ang="0">
                  <a:pos x="connsiteX1" y="connsiteY1"/>
                </a:cxn>
                <a:cxn ang="0">
                  <a:pos x="connsiteX2" y="connsiteY2"/>
                </a:cxn>
                <a:cxn ang="0">
                  <a:pos x="connsiteX3" y="connsiteY3"/>
                </a:cxn>
              </a:cxnLst>
              <a:rect l="l" t="t" r="r" b="b"/>
              <a:pathLst>
                <a:path w="970520" h="2345726">
                  <a:moveTo>
                    <a:pt x="0" y="1"/>
                  </a:moveTo>
                  <a:lnTo>
                    <a:pt x="970520" y="1"/>
                  </a:lnTo>
                  <a:lnTo>
                    <a:pt x="970520" y="2345727"/>
                  </a:lnTo>
                  <a:lnTo>
                    <a:pt x="0" y="2345727"/>
                  </a:lnTo>
                  <a:close/>
                </a:path>
              </a:pathLst>
            </a:custGeom>
          </p:spPr>
        </p:pic>
        <p:sp>
          <p:nvSpPr>
            <p:cNvPr id="56" name="Forme libre 30">
              <a:extLst>
                <a:ext uri="{FF2B5EF4-FFF2-40B4-BE49-F238E27FC236}">
                  <a16:creationId xmlns:a16="http://schemas.microsoft.com/office/drawing/2014/main" id="{5155746F-0DF9-48B6-8C16-D5B22E091178}"/>
                </a:ext>
              </a:extLst>
            </p:cNvPr>
            <p:cNvSpPr/>
            <p:nvPr/>
          </p:nvSpPr>
          <p:spPr>
            <a:xfrm>
              <a:off x="894356" y="503116"/>
              <a:ext cx="723037" cy="2069036"/>
            </a:xfrm>
            <a:custGeom>
              <a:avLst/>
              <a:gdLst>
                <a:gd name="connsiteX0" fmla="*/ 0 w 723037"/>
                <a:gd name="connsiteY0" fmla="*/ 2069037 h 2069036"/>
                <a:gd name="connsiteX1" fmla="*/ 541334 w 723037"/>
                <a:gd name="connsiteY1" fmla="*/ 2069037 h 2069036"/>
                <a:gd name="connsiteX2" fmla="*/ 541334 w 723037"/>
                <a:gd name="connsiteY2" fmla="*/ 1213913 h 2069036"/>
                <a:gd name="connsiteX3" fmla="*/ 723037 w 723037"/>
                <a:gd name="connsiteY3" fmla="*/ 1034519 h 2069036"/>
                <a:gd name="connsiteX4" fmla="*/ 541334 w 723037"/>
                <a:gd name="connsiteY4" fmla="*/ 855124 h 2069036"/>
                <a:gd name="connsiteX5" fmla="*/ 541334 w 723037"/>
                <a:gd name="connsiteY5" fmla="*/ 0 h 2069036"/>
                <a:gd name="connsiteX6" fmla="*/ 0 w 723037"/>
                <a:gd name="connsiteY6" fmla="*/ 0 h 2069036"/>
                <a:gd name="connsiteX7" fmla="*/ 0 w 723037"/>
                <a:gd name="connsiteY7" fmla="*/ 2069037 h 20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3037" h="2069036">
                  <a:moveTo>
                    <a:pt x="0" y="2069037"/>
                  </a:moveTo>
                  <a:lnTo>
                    <a:pt x="541334" y="2069037"/>
                  </a:lnTo>
                  <a:lnTo>
                    <a:pt x="541334" y="1213913"/>
                  </a:lnTo>
                  <a:lnTo>
                    <a:pt x="723037" y="1034519"/>
                  </a:lnTo>
                  <a:lnTo>
                    <a:pt x="541334" y="855124"/>
                  </a:lnTo>
                  <a:lnTo>
                    <a:pt x="541334" y="0"/>
                  </a:lnTo>
                  <a:lnTo>
                    <a:pt x="0" y="0"/>
                  </a:lnTo>
                  <a:lnTo>
                    <a:pt x="0" y="2069037"/>
                  </a:lnTo>
                  <a:close/>
                </a:path>
              </a:pathLst>
            </a:custGeom>
            <a:solidFill>
              <a:srgbClr val="A5C41C"/>
            </a:solidFill>
            <a:ln w="26723" cap="flat">
              <a:noFill/>
              <a:prstDash val="solid"/>
              <a:miter/>
            </a:ln>
          </p:spPr>
          <p:txBody>
            <a:bodyPr rtlCol="0" anchor="ctr"/>
            <a:lstStyle/>
            <a:p>
              <a:endParaRPr lang="fr-FR" dirty="0"/>
            </a:p>
          </p:txBody>
        </p:sp>
      </p:grpSp>
      <p:sp>
        <p:nvSpPr>
          <p:cNvPr id="57" name="ZoneTexte 56">
            <a:extLst>
              <a:ext uri="{FF2B5EF4-FFF2-40B4-BE49-F238E27FC236}">
                <a16:creationId xmlns:a16="http://schemas.microsoft.com/office/drawing/2014/main" id="{9E2ABC49-135F-4C11-A593-2365D6250140}"/>
              </a:ext>
            </a:extLst>
          </p:cNvPr>
          <p:cNvSpPr txBox="1"/>
          <p:nvPr/>
        </p:nvSpPr>
        <p:spPr>
          <a:xfrm rot="16200000">
            <a:off x="137858" y="2733362"/>
            <a:ext cx="2020462" cy="246221"/>
          </a:xfrm>
          <a:prstGeom prst="rect">
            <a:avLst/>
          </a:prstGeom>
          <a:noFill/>
        </p:spPr>
        <p:txBody>
          <a:bodyPr wrap="square" rtlCol="0">
            <a:spAutoFit/>
          </a:bodyPr>
          <a:lstStyle/>
          <a:p>
            <a:pPr algn="ctr"/>
            <a:r>
              <a:rPr lang="fr-FR" sz="1000" dirty="0">
                <a:solidFill>
                  <a:schemeClr val="bg1"/>
                </a:solidFill>
                <a:effectLst>
                  <a:outerShdw blurRad="38100" dist="38100" dir="2700000" algn="tl">
                    <a:srgbClr val="000000">
                      <a:alpha val="43137"/>
                    </a:srgbClr>
                  </a:outerShdw>
                </a:effectLst>
              </a:rPr>
              <a:t>AGRI &amp; AGRO</a:t>
            </a:r>
          </a:p>
        </p:txBody>
      </p:sp>
      <p:grpSp>
        <p:nvGrpSpPr>
          <p:cNvPr id="38" name="Graphique 5">
            <a:extLst>
              <a:ext uri="{FF2B5EF4-FFF2-40B4-BE49-F238E27FC236}">
                <a16:creationId xmlns:a16="http://schemas.microsoft.com/office/drawing/2014/main" id="{C85AAB53-CCF4-4F76-AE2E-682B99F53448}"/>
              </a:ext>
            </a:extLst>
          </p:cNvPr>
          <p:cNvGrpSpPr/>
          <p:nvPr/>
        </p:nvGrpSpPr>
        <p:grpSpPr>
          <a:xfrm>
            <a:off x="787111" y="3308327"/>
            <a:ext cx="842655" cy="1328849"/>
            <a:chOff x="764582" y="375967"/>
            <a:chExt cx="970520" cy="2379396"/>
          </a:xfrm>
        </p:grpSpPr>
        <p:sp>
          <p:nvSpPr>
            <p:cNvPr id="39" name="Forme libre 27">
              <a:extLst>
                <a:ext uri="{FF2B5EF4-FFF2-40B4-BE49-F238E27FC236}">
                  <a16:creationId xmlns:a16="http://schemas.microsoft.com/office/drawing/2014/main" id="{E9319E97-D4D7-4932-9B13-4C1A8C6BE45B}"/>
                </a:ext>
              </a:extLst>
            </p:cNvPr>
            <p:cNvSpPr/>
            <p:nvPr/>
          </p:nvSpPr>
          <p:spPr>
            <a:xfrm>
              <a:off x="894356" y="375967"/>
              <a:ext cx="204617" cy="127149"/>
            </a:xfrm>
            <a:custGeom>
              <a:avLst/>
              <a:gdLst>
                <a:gd name="connsiteX0" fmla="*/ 0 w 204617"/>
                <a:gd name="connsiteY0" fmla="*/ 127149 h 127149"/>
                <a:gd name="connsiteX1" fmla="*/ 204618 w 204617"/>
                <a:gd name="connsiteY1" fmla="*/ 0 h 127149"/>
                <a:gd name="connsiteX2" fmla="*/ 204618 w 204617"/>
                <a:gd name="connsiteY2" fmla="*/ 127149 h 127149"/>
                <a:gd name="connsiteX3" fmla="*/ 0 w 204617"/>
                <a:gd name="connsiteY3" fmla="*/ 127149 h 127149"/>
              </a:gdLst>
              <a:ahLst/>
              <a:cxnLst>
                <a:cxn ang="0">
                  <a:pos x="connsiteX0" y="connsiteY0"/>
                </a:cxn>
                <a:cxn ang="0">
                  <a:pos x="connsiteX1" y="connsiteY1"/>
                </a:cxn>
                <a:cxn ang="0">
                  <a:pos x="connsiteX2" y="connsiteY2"/>
                </a:cxn>
                <a:cxn ang="0">
                  <a:pos x="connsiteX3" y="connsiteY3"/>
                </a:cxn>
              </a:cxnLst>
              <a:rect l="l" t="t" r="r" b="b"/>
              <a:pathLst>
                <a:path w="204617" h="127149">
                  <a:moveTo>
                    <a:pt x="0" y="127149"/>
                  </a:moveTo>
                  <a:lnTo>
                    <a:pt x="204618" y="0"/>
                  </a:lnTo>
                  <a:lnTo>
                    <a:pt x="204618" y="127149"/>
                  </a:lnTo>
                  <a:lnTo>
                    <a:pt x="0" y="127149"/>
                  </a:lnTo>
                  <a:close/>
                </a:path>
              </a:pathLst>
            </a:custGeom>
            <a:solidFill>
              <a:srgbClr val="BB3716"/>
            </a:solidFill>
            <a:ln w="26723" cap="flat">
              <a:noFill/>
              <a:prstDash val="solid"/>
              <a:miter/>
            </a:ln>
          </p:spPr>
          <p:txBody>
            <a:bodyPr rtlCol="0" anchor="ctr"/>
            <a:lstStyle/>
            <a:p>
              <a:endParaRPr lang="fr-FR"/>
            </a:p>
          </p:txBody>
        </p:sp>
        <p:sp>
          <p:nvSpPr>
            <p:cNvPr id="40" name="Forme libre 28">
              <a:extLst>
                <a:ext uri="{FF2B5EF4-FFF2-40B4-BE49-F238E27FC236}">
                  <a16:creationId xmlns:a16="http://schemas.microsoft.com/office/drawing/2014/main" id="{AD13AD27-59E0-4007-B5E1-C9F559EC13E2}"/>
                </a:ext>
              </a:extLst>
            </p:cNvPr>
            <p:cNvSpPr/>
            <p:nvPr/>
          </p:nvSpPr>
          <p:spPr>
            <a:xfrm>
              <a:off x="894356" y="2572152"/>
              <a:ext cx="204617" cy="127149"/>
            </a:xfrm>
            <a:custGeom>
              <a:avLst/>
              <a:gdLst>
                <a:gd name="connsiteX0" fmla="*/ 0 w 204617"/>
                <a:gd name="connsiteY0" fmla="*/ 0 h 127149"/>
                <a:gd name="connsiteX1" fmla="*/ 204618 w 204617"/>
                <a:gd name="connsiteY1" fmla="*/ 127149 h 127149"/>
                <a:gd name="connsiteX2" fmla="*/ 204618 w 204617"/>
                <a:gd name="connsiteY2" fmla="*/ 0 h 127149"/>
                <a:gd name="connsiteX3" fmla="*/ 0 w 204617"/>
                <a:gd name="connsiteY3" fmla="*/ 0 h 127149"/>
              </a:gdLst>
              <a:ahLst/>
              <a:cxnLst>
                <a:cxn ang="0">
                  <a:pos x="connsiteX0" y="connsiteY0"/>
                </a:cxn>
                <a:cxn ang="0">
                  <a:pos x="connsiteX1" y="connsiteY1"/>
                </a:cxn>
                <a:cxn ang="0">
                  <a:pos x="connsiteX2" y="connsiteY2"/>
                </a:cxn>
                <a:cxn ang="0">
                  <a:pos x="connsiteX3" y="connsiteY3"/>
                </a:cxn>
              </a:cxnLst>
              <a:rect l="l" t="t" r="r" b="b"/>
              <a:pathLst>
                <a:path w="204617" h="127149">
                  <a:moveTo>
                    <a:pt x="0" y="0"/>
                  </a:moveTo>
                  <a:lnTo>
                    <a:pt x="204618" y="127149"/>
                  </a:lnTo>
                  <a:lnTo>
                    <a:pt x="204618" y="0"/>
                  </a:lnTo>
                  <a:lnTo>
                    <a:pt x="0" y="0"/>
                  </a:lnTo>
                  <a:close/>
                </a:path>
              </a:pathLst>
            </a:custGeom>
            <a:solidFill>
              <a:srgbClr val="BB3716"/>
            </a:solidFill>
            <a:ln w="26723" cap="flat">
              <a:noFill/>
              <a:prstDash val="solid"/>
              <a:miter/>
            </a:ln>
          </p:spPr>
          <p:txBody>
            <a:bodyPr rtlCol="0" anchor="ctr"/>
            <a:lstStyle/>
            <a:p>
              <a:endParaRPr lang="fr-FR"/>
            </a:p>
          </p:txBody>
        </p:sp>
        <p:pic>
          <p:nvPicPr>
            <p:cNvPr id="41" name="Image 40">
              <a:extLst>
                <a:ext uri="{FF2B5EF4-FFF2-40B4-BE49-F238E27FC236}">
                  <a16:creationId xmlns:a16="http://schemas.microsoft.com/office/drawing/2014/main" id="{EB63CAF6-2376-41B7-A38D-AFC4D2F9BE39}"/>
                </a:ext>
              </a:extLst>
            </p:cNvPr>
            <p:cNvPicPr>
              <a:picLocks noChangeAspect="1"/>
            </p:cNvPicPr>
            <p:nvPr/>
          </p:nvPicPr>
          <p:blipFill>
            <a:blip r:embed="rId3">
              <a:biLevel thresh="50000"/>
            </a:blip>
            <a:stretch>
              <a:fillRect/>
            </a:stretch>
          </p:blipFill>
          <p:spPr>
            <a:xfrm>
              <a:off x="764582" y="409637"/>
              <a:ext cx="970520" cy="2345726"/>
            </a:xfrm>
            <a:custGeom>
              <a:avLst/>
              <a:gdLst>
                <a:gd name="connsiteX0" fmla="*/ 0 w 970520"/>
                <a:gd name="connsiteY0" fmla="*/ 1 h 2345726"/>
                <a:gd name="connsiteX1" fmla="*/ 970520 w 970520"/>
                <a:gd name="connsiteY1" fmla="*/ 1 h 2345726"/>
                <a:gd name="connsiteX2" fmla="*/ 970520 w 970520"/>
                <a:gd name="connsiteY2" fmla="*/ 2345727 h 2345726"/>
                <a:gd name="connsiteX3" fmla="*/ 0 w 970520"/>
                <a:gd name="connsiteY3" fmla="*/ 2345727 h 2345726"/>
              </a:gdLst>
              <a:ahLst/>
              <a:cxnLst>
                <a:cxn ang="0">
                  <a:pos x="connsiteX0" y="connsiteY0"/>
                </a:cxn>
                <a:cxn ang="0">
                  <a:pos x="connsiteX1" y="connsiteY1"/>
                </a:cxn>
                <a:cxn ang="0">
                  <a:pos x="connsiteX2" y="connsiteY2"/>
                </a:cxn>
                <a:cxn ang="0">
                  <a:pos x="connsiteX3" y="connsiteY3"/>
                </a:cxn>
              </a:cxnLst>
              <a:rect l="l" t="t" r="r" b="b"/>
              <a:pathLst>
                <a:path w="970520" h="2345726">
                  <a:moveTo>
                    <a:pt x="0" y="1"/>
                  </a:moveTo>
                  <a:lnTo>
                    <a:pt x="970520" y="1"/>
                  </a:lnTo>
                  <a:lnTo>
                    <a:pt x="970520" y="2345727"/>
                  </a:lnTo>
                  <a:lnTo>
                    <a:pt x="0" y="2345727"/>
                  </a:lnTo>
                  <a:close/>
                </a:path>
              </a:pathLst>
            </a:custGeom>
          </p:spPr>
        </p:pic>
        <p:sp>
          <p:nvSpPr>
            <p:cNvPr id="42" name="Forme libre 30">
              <a:extLst>
                <a:ext uri="{FF2B5EF4-FFF2-40B4-BE49-F238E27FC236}">
                  <a16:creationId xmlns:a16="http://schemas.microsoft.com/office/drawing/2014/main" id="{E4F19B72-4E51-451C-87BD-46BE21438AA4}"/>
                </a:ext>
              </a:extLst>
            </p:cNvPr>
            <p:cNvSpPr/>
            <p:nvPr/>
          </p:nvSpPr>
          <p:spPr>
            <a:xfrm>
              <a:off x="894356" y="503116"/>
              <a:ext cx="723037" cy="2069036"/>
            </a:xfrm>
            <a:custGeom>
              <a:avLst/>
              <a:gdLst>
                <a:gd name="connsiteX0" fmla="*/ 0 w 723037"/>
                <a:gd name="connsiteY0" fmla="*/ 2069037 h 2069036"/>
                <a:gd name="connsiteX1" fmla="*/ 541334 w 723037"/>
                <a:gd name="connsiteY1" fmla="*/ 2069037 h 2069036"/>
                <a:gd name="connsiteX2" fmla="*/ 541334 w 723037"/>
                <a:gd name="connsiteY2" fmla="*/ 1213913 h 2069036"/>
                <a:gd name="connsiteX3" fmla="*/ 723037 w 723037"/>
                <a:gd name="connsiteY3" fmla="*/ 1034519 h 2069036"/>
                <a:gd name="connsiteX4" fmla="*/ 541334 w 723037"/>
                <a:gd name="connsiteY4" fmla="*/ 855124 h 2069036"/>
                <a:gd name="connsiteX5" fmla="*/ 541334 w 723037"/>
                <a:gd name="connsiteY5" fmla="*/ 0 h 2069036"/>
                <a:gd name="connsiteX6" fmla="*/ 0 w 723037"/>
                <a:gd name="connsiteY6" fmla="*/ 0 h 2069036"/>
                <a:gd name="connsiteX7" fmla="*/ 0 w 723037"/>
                <a:gd name="connsiteY7" fmla="*/ 2069037 h 20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3037" h="2069036">
                  <a:moveTo>
                    <a:pt x="0" y="2069037"/>
                  </a:moveTo>
                  <a:lnTo>
                    <a:pt x="541334" y="2069037"/>
                  </a:lnTo>
                  <a:lnTo>
                    <a:pt x="541334" y="1213913"/>
                  </a:lnTo>
                  <a:lnTo>
                    <a:pt x="723037" y="1034519"/>
                  </a:lnTo>
                  <a:lnTo>
                    <a:pt x="541334" y="855124"/>
                  </a:lnTo>
                  <a:lnTo>
                    <a:pt x="541334" y="0"/>
                  </a:lnTo>
                  <a:lnTo>
                    <a:pt x="0" y="0"/>
                  </a:lnTo>
                  <a:lnTo>
                    <a:pt x="0" y="2069037"/>
                  </a:lnTo>
                  <a:close/>
                </a:path>
              </a:pathLst>
            </a:custGeom>
            <a:solidFill>
              <a:srgbClr val="E53C16"/>
            </a:solidFill>
            <a:ln w="26723" cap="flat">
              <a:noFill/>
              <a:prstDash val="solid"/>
              <a:miter/>
            </a:ln>
          </p:spPr>
          <p:txBody>
            <a:bodyPr rtlCol="0" anchor="ctr"/>
            <a:lstStyle/>
            <a:p>
              <a:endParaRPr lang="fr-FR" dirty="0"/>
            </a:p>
          </p:txBody>
        </p:sp>
      </p:grpSp>
      <p:sp>
        <p:nvSpPr>
          <p:cNvPr id="49" name="ZoneTexte 48">
            <a:extLst>
              <a:ext uri="{FF2B5EF4-FFF2-40B4-BE49-F238E27FC236}">
                <a16:creationId xmlns:a16="http://schemas.microsoft.com/office/drawing/2014/main" id="{4A03111D-EF43-4251-A080-A3BC987F92AA}"/>
              </a:ext>
            </a:extLst>
          </p:cNvPr>
          <p:cNvSpPr txBox="1"/>
          <p:nvPr/>
        </p:nvSpPr>
        <p:spPr>
          <a:xfrm rot="16200000">
            <a:off x="129546" y="3771095"/>
            <a:ext cx="2020462" cy="400110"/>
          </a:xfrm>
          <a:prstGeom prst="rect">
            <a:avLst/>
          </a:prstGeom>
          <a:noFill/>
        </p:spPr>
        <p:txBody>
          <a:bodyPr wrap="square" rtlCol="0">
            <a:spAutoFit/>
          </a:bodyPr>
          <a:lstStyle/>
          <a:p>
            <a:pPr algn="ctr"/>
            <a:r>
              <a:rPr lang="fr-FR" sz="1000" dirty="0">
                <a:solidFill>
                  <a:schemeClr val="bg1"/>
                </a:solidFill>
                <a:effectLst>
                  <a:outerShdw blurRad="38100" dist="38100" dir="2700000" algn="tl">
                    <a:srgbClr val="000000">
                      <a:alpha val="43137"/>
                    </a:srgbClr>
                  </a:outerShdw>
                </a:effectLst>
              </a:rPr>
              <a:t>SANTE, BIEN ETRE, </a:t>
            </a:r>
          </a:p>
          <a:p>
            <a:pPr algn="ctr"/>
            <a:r>
              <a:rPr lang="fr-FR" sz="1000" dirty="0">
                <a:solidFill>
                  <a:schemeClr val="bg1"/>
                </a:solidFill>
                <a:effectLst>
                  <a:outerShdw blurRad="38100" dist="38100" dir="2700000" algn="tl">
                    <a:srgbClr val="000000">
                      <a:alpha val="43137"/>
                    </a:srgbClr>
                  </a:outerShdw>
                </a:effectLst>
              </a:rPr>
              <a:t>TOURISME &amp; BTP</a:t>
            </a:r>
          </a:p>
        </p:txBody>
      </p:sp>
      <p:sp>
        <p:nvSpPr>
          <p:cNvPr id="58" name="ZoneTexte 57">
            <a:extLst>
              <a:ext uri="{FF2B5EF4-FFF2-40B4-BE49-F238E27FC236}">
                <a16:creationId xmlns:a16="http://schemas.microsoft.com/office/drawing/2014/main" id="{7C37860B-2D7C-4EFD-9D10-D43D93A789EF}"/>
              </a:ext>
            </a:extLst>
          </p:cNvPr>
          <p:cNvSpPr txBox="1"/>
          <p:nvPr/>
        </p:nvSpPr>
        <p:spPr>
          <a:xfrm rot="16200000">
            <a:off x="112143" y="6080412"/>
            <a:ext cx="2020462" cy="400110"/>
          </a:xfrm>
          <a:prstGeom prst="rect">
            <a:avLst/>
          </a:prstGeom>
          <a:noFill/>
        </p:spPr>
        <p:txBody>
          <a:bodyPr wrap="square" rtlCol="0">
            <a:spAutoFit/>
          </a:bodyPr>
          <a:lstStyle/>
          <a:p>
            <a:pPr algn="ctr"/>
            <a:r>
              <a:rPr lang="fr-FR" sz="1000" dirty="0">
                <a:solidFill>
                  <a:schemeClr val="bg1"/>
                </a:solidFill>
                <a:effectLst>
                  <a:outerShdw blurRad="38100" dist="38100" dir="2700000" algn="tl">
                    <a:srgbClr val="000000">
                      <a:alpha val="43137"/>
                    </a:srgbClr>
                  </a:outerShdw>
                </a:effectLst>
              </a:rPr>
              <a:t>MISSIONS </a:t>
            </a:r>
          </a:p>
          <a:p>
            <a:pPr algn="ctr"/>
            <a:r>
              <a:rPr lang="fr-FR" sz="1000" dirty="0">
                <a:solidFill>
                  <a:schemeClr val="bg1"/>
                </a:solidFill>
                <a:effectLst>
                  <a:outerShdw blurRad="38100" dist="38100" dir="2700000" algn="tl">
                    <a:srgbClr val="000000">
                      <a:alpha val="43137"/>
                    </a:srgbClr>
                  </a:outerShdw>
                </a:effectLst>
              </a:rPr>
              <a:t>MULTISECTORIELLES</a:t>
            </a:r>
          </a:p>
        </p:txBody>
      </p:sp>
      <p:sp>
        <p:nvSpPr>
          <p:cNvPr id="65" name="Rectangle 64">
            <a:extLst>
              <a:ext uri="{FF2B5EF4-FFF2-40B4-BE49-F238E27FC236}">
                <a16:creationId xmlns:a16="http://schemas.microsoft.com/office/drawing/2014/main" id="{0A54CA1A-9037-4E21-AAA2-22E55EC5F97F}"/>
              </a:ext>
            </a:extLst>
          </p:cNvPr>
          <p:cNvSpPr/>
          <p:nvPr/>
        </p:nvSpPr>
        <p:spPr>
          <a:xfrm>
            <a:off x="2032000" y="5155314"/>
            <a:ext cx="6096000" cy="369332"/>
          </a:xfrm>
          <a:prstGeom prst="rect">
            <a:avLst/>
          </a:prstGeom>
        </p:spPr>
        <p:txBody>
          <a:bodyPr>
            <a:spAutoFit/>
          </a:bodyPr>
          <a:lstStyle/>
          <a:p>
            <a:pPr lvl="0"/>
            <a:r>
              <a:rPr lang="fr-FR" sz="1400" b="1" dirty="0">
                <a:solidFill>
                  <a:srgbClr val="424B55"/>
                </a:solidFill>
              </a:rPr>
              <a:t>Contact :</a:t>
            </a:r>
            <a:r>
              <a:rPr lang="fr-FR" dirty="0">
                <a:solidFill>
                  <a:srgbClr val="000000"/>
                </a:solidFill>
                <a:latin typeface="Calibri" panose="020F0502020204030204" pitchFamily="34" charset="0"/>
              </a:rPr>
              <a:t> </a:t>
            </a:r>
            <a:r>
              <a:rPr lang="fr-FR" sz="1200" dirty="0">
                <a:solidFill>
                  <a:srgbClr val="424B55"/>
                </a:solidFill>
              </a:rPr>
              <a:t>Nadia DAHBI/ E-mail : ndahbi@cfcim.org / Tél. : +212 (0)5 22 20 90 90</a:t>
            </a:r>
          </a:p>
        </p:txBody>
      </p:sp>
      <p:pic>
        <p:nvPicPr>
          <p:cNvPr id="70" name="Image 69">
            <a:extLst>
              <a:ext uri="{FF2B5EF4-FFF2-40B4-BE49-F238E27FC236}">
                <a16:creationId xmlns:a16="http://schemas.microsoft.com/office/drawing/2014/main" id="{A30281F5-F8D2-4170-B03D-3A4F49D428A5}"/>
              </a:ext>
            </a:extLst>
          </p:cNvPr>
          <p:cNvPicPr>
            <a:picLocks noChangeAspect="1"/>
          </p:cNvPicPr>
          <p:nvPr/>
        </p:nvPicPr>
        <p:blipFill>
          <a:blip r:embed="rId4"/>
          <a:stretch>
            <a:fillRect/>
          </a:stretch>
        </p:blipFill>
        <p:spPr>
          <a:xfrm>
            <a:off x="8289696" y="6270254"/>
            <a:ext cx="2155826" cy="400780"/>
          </a:xfrm>
          <a:prstGeom prst="rect">
            <a:avLst/>
          </a:prstGeom>
        </p:spPr>
      </p:pic>
      <p:pic>
        <p:nvPicPr>
          <p:cNvPr id="71" name="Picture 4" descr="TEAM FRANCE EXPORT en Ile-de-France : votre solution export">
            <a:extLst>
              <a:ext uri="{FF2B5EF4-FFF2-40B4-BE49-F238E27FC236}">
                <a16:creationId xmlns:a16="http://schemas.microsoft.com/office/drawing/2014/main" id="{90A2C044-25CA-4398-A1CA-E2E5A3E76CB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52698" y="6184807"/>
            <a:ext cx="820896" cy="590159"/>
          </a:xfrm>
          <a:prstGeom prst="rect">
            <a:avLst/>
          </a:prstGeom>
          <a:noFill/>
          <a:extLst>
            <a:ext uri="{909E8E84-426E-40DD-AFC4-6F175D3DCCD1}">
              <a14:hiddenFill xmlns:a14="http://schemas.microsoft.com/office/drawing/2010/main">
                <a:solidFill>
                  <a:srgbClr val="FFFFFF"/>
                </a:solidFill>
              </a14:hiddenFill>
            </a:ext>
          </a:extLst>
        </p:spPr>
      </p:pic>
      <p:sp>
        <p:nvSpPr>
          <p:cNvPr id="60" name="Rectangle 59">
            <a:extLst>
              <a:ext uri="{FF2B5EF4-FFF2-40B4-BE49-F238E27FC236}">
                <a16:creationId xmlns:a16="http://schemas.microsoft.com/office/drawing/2014/main" id="{A5BDBEFB-F899-41FE-8D27-C47C8BB9EEB1}"/>
              </a:ext>
            </a:extLst>
          </p:cNvPr>
          <p:cNvSpPr/>
          <p:nvPr/>
        </p:nvSpPr>
        <p:spPr>
          <a:xfrm>
            <a:off x="1920532" y="2397034"/>
            <a:ext cx="9671162" cy="2646603"/>
          </a:xfrm>
          <a:prstGeom prst="rect">
            <a:avLst/>
          </a:prstGeom>
          <a:solidFill>
            <a:schemeClr val="bg1"/>
          </a:solidFill>
          <a:ln>
            <a:noFill/>
          </a:ln>
          <a:effectLst>
            <a:outerShdw blurRad="215900" dist="38100" dir="840000" sx="101000" sy="101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ZoneTexte 60">
            <a:extLst>
              <a:ext uri="{FF2B5EF4-FFF2-40B4-BE49-F238E27FC236}">
                <a16:creationId xmlns:a16="http://schemas.microsoft.com/office/drawing/2014/main" id="{CD37EACD-3AE8-4DC5-A85F-16CF7DCFF69E}"/>
              </a:ext>
            </a:extLst>
          </p:cNvPr>
          <p:cNvSpPr txBox="1"/>
          <p:nvPr/>
        </p:nvSpPr>
        <p:spPr>
          <a:xfrm>
            <a:off x="2056098" y="2409680"/>
            <a:ext cx="9311211" cy="2508379"/>
          </a:xfrm>
          <a:prstGeom prst="rect">
            <a:avLst/>
          </a:prstGeom>
          <a:noFill/>
        </p:spPr>
        <p:txBody>
          <a:bodyPr wrap="square" rtlCol="0">
            <a:spAutoFit/>
          </a:bodyPr>
          <a:lstStyle/>
          <a:p>
            <a:pPr algn="just" fontAlgn="ctr"/>
            <a:r>
              <a:rPr lang="fr-FR" sz="1600" b="1" dirty="0">
                <a:solidFill>
                  <a:srgbClr val="00447B"/>
                </a:solidFill>
              </a:rPr>
              <a:t>Rencontre d’affaires dans le secteur cosmétique en marge du salon </a:t>
            </a:r>
            <a:r>
              <a:rPr lang="fr-FR" sz="1600" b="1" dirty="0" err="1">
                <a:solidFill>
                  <a:srgbClr val="00447B"/>
                </a:solidFill>
              </a:rPr>
              <a:t>Cosmetista</a:t>
            </a:r>
            <a:r>
              <a:rPr lang="fr-FR" sz="1600" b="1" dirty="0">
                <a:solidFill>
                  <a:srgbClr val="00447B"/>
                </a:solidFill>
              </a:rPr>
              <a:t>. </a:t>
            </a:r>
            <a:r>
              <a:rPr lang="fr-FR" sz="1200" i="1" dirty="0">
                <a:solidFill>
                  <a:srgbClr val="00447B"/>
                </a:solidFill>
              </a:rPr>
              <a:t>Sous réserve de la tenue du salon</a:t>
            </a:r>
            <a:endParaRPr lang="fr-MA" sz="1200" b="1" dirty="0">
              <a:solidFill>
                <a:srgbClr val="00447B"/>
              </a:solidFill>
            </a:endParaRPr>
          </a:p>
          <a:p>
            <a:pPr lvl="0" algn="just"/>
            <a:r>
              <a:rPr lang="fr-FR" sz="1200" b="1">
                <a:solidFill>
                  <a:srgbClr val="ED154E"/>
                </a:solidFill>
              </a:rPr>
              <a:t>9 Juin </a:t>
            </a:r>
            <a:r>
              <a:rPr lang="fr-FR" sz="1200" b="1" dirty="0">
                <a:solidFill>
                  <a:srgbClr val="ED154E"/>
                </a:solidFill>
              </a:rPr>
              <a:t>2022 – A Casablanca</a:t>
            </a:r>
          </a:p>
          <a:p>
            <a:pPr lvl="0" algn="just"/>
            <a:endParaRPr lang="fr-FR" sz="500" b="1" dirty="0">
              <a:solidFill>
                <a:srgbClr val="ED154E"/>
              </a:solidFill>
            </a:endParaRPr>
          </a:p>
          <a:p>
            <a:pPr lvl="0" algn="just"/>
            <a:r>
              <a:rPr lang="fr-FR" sz="1000" dirty="0"/>
              <a:t>La taille du marché de la cosmétique au Maroc est estimée aujourd’hui à environ 8 milliards de dirhams. Il s’agit d’un marché en constante évolution du fait de l’urbanisation croissante, du développement de la distribution moderne et d’un fort potentiel à l’export. </a:t>
            </a:r>
          </a:p>
          <a:p>
            <a:pPr lvl="0" algn="just"/>
            <a:endParaRPr lang="fr-FR" sz="800" dirty="0"/>
          </a:p>
          <a:p>
            <a:pPr lvl="0" algn="just"/>
            <a:r>
              <a:rPr lang="fr-FR" sz="1000" dirty="0"/>
              <a:t>Forte d’avantages concurrentiels tels que l’huile d’argan, l’huile de figue de barbarie, les plantes aromatiques et médicinales, les huiles essentielles … et bien d’autres produits de terroir, mais aussi d’un dynamisme avéré des opérateurs nationaux, la filière cosmétique représente de réelles opportunités d’investissement et affiche de belles perspectives de croissance.</a:t>
            </a:r>
          </a:p>
          <a:p>
            <a:pPr lvl="0" algn="just"/>
            <a:endParaRPr lang="fr-FR" sz="800" dirty="0"/>
          </a:p>
          <a:p>
            <a:pPr lvl="0" algn="just"/>
            <a:r>
              <a:rPr lang="fr-FR" sz="1000" dirty="0"/>
              <a:t>D’énormes opportunités d’investissement se présentent dans ce secteur, en effet le Maroc dispose d’un avantage qui réside dans la mode de la cosmétique mondiale aujourd’hui, qui fait que les actifs et les produits de terroir sont assez prisés. En fait, les tendances de la cosmétique mondiale s’orientent vers le concept naturel, le bio et le commerce équitable (coopératives).</a:t>
            </a:r>
          </a:p>
          <a:p>
            <a:pPr lvl="0" algn="just"/>
            <a:endParaRPr lang="fr-FR" sz="800" dirty="0"/>
          </a:p>
          <a:p>
            <a:pPr lvl="0" algn="just"/>
            <a:r>
              <a:rPr lang="fr-FR" sz="1000" dirty="0"/>
              <a:t>Selon une étude réalisée par le cabinet irlandais “</a:t>
            </a:r>
            <a:r>
              <a:rPr lang="fr-FR" sz="1000" dirty="0" err="1"/>
              <a:t>Research</a:t>
            </a:r>
            <a:r>
              <a:rPr lang="fr-FR" sz="1000" dirty="0"/>
              <a:t> and </a:t>
            </a:r>
            <a:r>
              <a:rPr lang="fr-FR" sz="1000" dirty="0" err="1"/>
              <a:t>Markets</a:t>
            </a:r>
            <a:r>
              <a:rPr lang="fr-FR" sz="1000" dirty="0"/>
              <a:t>” publiée en 2018, le secteur devrait connaître une croissance de 7,5% en moyenne annuelle au cours des prochaines années, pour atteindre environ 1,93 milliard de dollars à l’horizon 2025.</a:t>
            </a:r>
          </a:p>
        </p:txBody>
      </p:sp>
      <p:sp>
        <p:nvSpPr>
          <p:cNvPr id="62" name="ZoneTexte 61">
            <a:extLst>
              <a:ext uri="{FF2B5EF4-FFF2-40B4-BE49-F238E27FC236}">
                <a16:creationId xmlns:a16="http://schemas.microsoft.com/office/drawing/2014/main" id="{581072DB-7BA1-44EE-A1A5-B5AC139EBE5F}"/>
              </a:ext>
            </a:extLst>
          </p:cNvPr>
          <p:cNvSpPr txBox="1"/>
          <p:nvPr/>
        </p:nvSpPr>
        <p:spPr>
          <a:xfrm rot="16200000">
            <a:off x="8661995" y="2415697"/>
            <a:ext cx="6765130" cy="246221"/>
          </a:xfrm>
          <a:prstGeom prst="rect">
            <a:avLst/>
          </a:prstGeom>
          <a:noFill/>
        </p:spPr>
        <p:txBody>
          <a:bodyPr wrap="square">
            <a:spAutoFit/>
          </a:bodyPr>
          <a:lstStyle/>
          <a:p>
            <a:pPr marL="899160"/>
            <a:r>
              <a:rPr lang="fr-FR" sz="1000" dirty="0">
                <a:solidFill>
                  <a:srgbClr val="002060"/>
                </a:solidFill>
              </a:rPr>
              <a:t>CFCIM/PR03/A4/PROC01/FCH05 Version 01</a:t>
            </a:r>
            <a:endParaRPr lang="fr-MA" sz="1000" dirty="0">
              <a:solidFill>
                <a:srgbClr val="002060"/>
              </a:solidFill>
            </a:endParaRPr>
          </a:p>
        </p:txBody>
      </p:sp>
    </p:spTree>
    <p:extLst>
      <p:ext uri="{BB962C8B-B14F-4D97-AF65-F5344CB8AC3E}">
        <p14:creationId xmlns:p14="http://schemas.microsoft.com/office/powerpoint/2010/main" val="1142700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a:extLst>
              <a:ext uri="{FF2B5EF4-FFF2-40B4-BE49-F238E27FC236}">
                <a16:creationId xmlns:a16="http://schemas.microsoft.com/office/drawing/2014/main" id="{C336A158-498F-4801-8413-22859BC36D1D}"/>
              </a:ext>
            </a:extLst>
          </p:cNvPr>
          <p:cNvSpPr/>
          <p:nvPr/>
        </p:nvSpPr>
        <p:spPr>
          <a:xfrm>
            <a:off x="1332629" y="-49023"/>
            <a:ext cx="10859371" cy="69070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 name="Image 11" descr="Une image contenant extérieur, rue, assis, homme&#10;&#10;Description générée automatiquement">
            <a:extLst>
              <a:ext uri="{FF2B5EF4-FFF2-40B4-BE49-F238E27FC236}">
                <a16:creationId xmlns:a16="http://schemas.microsoft.com/office/drawing/2014/main" id="{FE04A9DE-CAE3-4463-B144-A1C92247E5D7}"/>
              </a:ext>
            </a:extLst>
          </p:cNvPr>
          <p:cNvPicPr>
            <a:picLocks noChangeAspect="1"/>
          </p:cNvPicPr>
          <p:nvPr/>
        </p:nvPicPr>
        <p:blipFill rotWithShape="1">
          <a:blip r:embed="rId2"/>
          <a:srcRect l="3953" r="87746"/>
          <a:stretch/>
        </p:blipFill>
        <p:spPr>
          <a:xfrm>
            <a:off x="0" y="-49023"/>
            <a:ext cx="1098973" cy="6956047"/>
          </a:xfrm>
          <a:prstGeom prst="rect">
            <a:avLst/>
          </a:prstGeom>
        </p:spPr>
      </p:pic>
      <p:grpSp>
        <p:nvGrpSpPr>
          <p:cNvPr id="13" name="Graphique 5">
            <a:extLst>
              <a:ext uri="{FF2B5EF4-FFF2-40B4-BE49-F238E27FC236}">
                <a16:creationId xmlns:a16="http://schemas.microsoft.com/office/drawing/2014/main" id="{E889D6F1-84E0-4EDF-A5EE-B43596462334}"/>
              </a:ext>
            </a:extLst>
          </p:cNvPr>
          <p:cNvGrpSpPr/>
          <p:nvPr/>
        </p:nvGrpSpPr>
        <p:grpSpPr>
          <a:xfrm>
            <a:off x="806266" y="-98490"/>
            <a:ext cx="842655" cy="1343681"/>
            <a:chOff x="796496" y="375967"/>
            <a:chExt cx="970520" cy="2371908"/>
          </a:xfrm>
        </p:grpSpPr>
        <p:sp>
          <p:nvSpPr>
            <p:cNvPr id="14" name="Forme libre 7">
              <a:extLst>
                <a:ext uri="{FF2B5EF4-FFF2-40B4-BE49-F238E27FC236}">
                  <a16:creationId xmlns:a16="http://schemas.microsoft.com/office/drawing/2014/main" id="{3F1AFBE0-7598-49B6-B6C0-E9314D0759AF}"/>
                </a:ext>
              </a:extLst>
            </p:cNvPr>
            <p:cNvSpPr/>
            <p:nvPr/>
          </p:nvSpPr>
          <p:spPr>
            <a:xfrm>
              <a:off x="894356" y="375967"/>
              <a:ext cx="204617" cy="127149"/>
            </a:xfrm>
            <a:custGeom>
              <a:avLst/>
              <a:gdLst>
                <a:gd name="connsiteX0" fmla="*/ 0 w 204617"/>
                <a:gd name="connsiteY0" fmla="*/ 127149 h 127149"/>
                <a:gd name="connsiteX1" fmla="*/ 204618 w 204617"/>
                <a:gd name="connsiteY1" fmla="*/ 0 h 127149"/>
                <a:gd name="connsiteX2" fmla="*/ 204618 w 204617"/>
                <a:gd name="connsiteY2" fmla="*/ 127149 h 127149"/>
                <a:gd name="connsiteX3" fmla="*/ 0 w 204617"/>
                <a:gd name="connsiteY3" fmla="*/ 127149 h 127149"/>
              </a:gdLst>
              <a:ahLst/>
              <a:cxnLst>
                <a:cxn ang="0">
                  <a:pos x="connsiteX0" y="connsiteY0"/>
                </a:cxn>
                <a:cxn ang="0">
                  <a:pos x="connsiteX1" y="connsiteY1"/>
                </a:cxn>
                <a:cxn ang="0">
                  <a:pos x="connsiteX2" y="connsiteY2"/>
                </a:cxn>
                <a:cxn ang="0">
                  <a:pos x="connsiteX3" y="connsiteY3"/>
                </a:cxn>
              </a:cxnLst>
              <a:rect l="l" t="t" r="r" b="b"/>
              <a:pathLst>
                <a:path w="204617" h="127149">
                  <a:moveTo>
                    <a:pt x="0" y="127149"/>
                  </a:moveTo>
                  <a:lnTo>
                    <a:pt x="204618" y="0"/>
                  </a:lnTo>
                  <a:lnTo>
                    <a:pt x="204618" y="127149"/>
                  </a:lnTo>
                  <a:lnTo>
                    <a:pt x="0" y="127149"/>
                  </a:lnTo>
                  <a:close/>
                </a:path>
              </a:pathLst>
            </a:custGeom>
            <a:solidFill>
              <a:srgbClr val="1C3948"/>
            </a:solidFill>
            <a:ln w="26723" cap="flat">
              <a:noFill/>
              <a:prstDash val="solid"/>
              <a:miter/>
            </a:ln>
          </p:spPr>
          <p:txBody>
            <a:bodyPr rtlCol="0" anchor="ctr"/>
            <a:lstStyle/>
            <a:p>
              <a:endParaRPr lang="fr-FR"/>
            </a:p>
          </p:txBody>
        </p:sp>
        <p:sp>
          <p:nvSpPr>
            <p:cNvPr id="15" name="Forme libre 9">
              <a:extLst>
                <a:ext uri="{FF2B5EF4-FFF2-40B4-BE49-F238E27FC236}">
                  <a16:creationId xmlns:a16="http://schemas.microsoft.com/office/drawing/2014/main" id="{70C71BFD-CAD6-4413-BDA1-B38AB5D9BB2D}"/>
                </a:ext>
              </a:extLst>
            </p:cNvPr>
            <p:cNvSpPr/>
            <p:nvPr/>
          </p:nvSpPr>
          <p:spPr>
            <a:xfrm>
              <a:off x="894356" y="2572152"/>
              <a:ext cx="204617" cy="127149"/>
            </a:xfrm>
            <a:custGeom>
              <a:avLst/>
              <a:gdLst>
                <a:gd name="connsiteX0" fmla="*/ 0 w 204617"/>
                <a:gd name="connsiteY0" fmla="*/ 0 h 127149"/>
                <a:gd name="connsiteX1" fmla="*/ 204618 w 204617"/>
                <a:gd name="connsiteY1" fmla="*/ 127149 h 127149"/>
                <a:gd name="connsiteX2" fmla="*/ 204618 w 204617"/>
                <a:gd name="connsiteY2" fmla="*/ 0 h 127149"/>
                <a:gd name="connsiteX3" fmla="*/ 0 w 204617"/>
                <a:gd name="connsiteY3" fmla="*/ 0 h 127149"/>
              </a:gdLst>
              <a:ahLst/>
              <a:cxnLst>
                <a:cxn ang="0">
                  <a:pos x="connsiteX0" y="connsiteY0"/>
                </a:cxn>
                <a:cxn ang="0">
                  <a:pos x="connsiteX1" y="connsiteY1"/>
                </a:cxn>
                <a:cxn ang="0">
                  <a:pos x="connsiteX2" y="connsiteY2"/>
                </a:cxn>
                <a:cxn ang="0">
                  <a:pos x="connsiteX3" y="connsiteY3"/>
                </a:cxn>
              </a:cxnLst>
              <a:rect l="l" t="t" r="r" b="b"/>
              <a:pathLst>
                <a:path w="204617" h="127149">
                  <a:moveTo>
                    <a:pt x="0" y="0"/>
                  </a:moveTo>
                  <a:lnTo>
                    <a:pt x="204618" y="127149"/>
                  </a:lnTo>
                  <a:lnTo>
                    <a:pt x="204618" y="0"/>
                  </a:lnTo>
                  <a:lnTo>
                    <a:pt x="0" y="0"/>
                  </a:lnTo>
                  <a:close/>
                </a:path>
              </a:pathLst>
            </a:custGeom>
            <a:solidFill>
              <a:srgbClr val="1C3948"/>
            </a:solidFill>
            <a:ln w="26723" cap="flat">
              <a:noFill/>
              <a:prstDash val="solid"/>
              <a:miter/>
            </a:ln>
          </p:spPr>
          <p:txBody>
            <a:bodyPr rtlCol="0" anchor="ctr"/>
            <a:lstStyle/>
            <a:p>
              <a:endParaRPr lang="fr-FR"/>
            </a:p>
          </p:txBody>
        </p:sp>
        <p:pic>
          <p:nvPicPr>
            <p:cNvPr id="16" name="Image 15">
              <a:extLst>
                <a:ext uri="{FF2B5EF4-FFF2-40B4-BE49-F238E27FC236}">
                  <a16:creationId xmlns:a16="http://schemas.microsoft.com/office/drawing/2014/main" id="{F5D28A45-3A95-43BD-8A59-F19C42B4CD24}"/>
                </a:ext>
              </a:extLst>
            </p:cNvPr>
            <p:cNvPicPr>
              <a:picLocks noChangeAspect="1"/>
            </p:cNvPicPr>
            <p:nvPr/>
          </p:nvPicPr>
          <p:blipFill>
            <a:blip r:embed="rId3"/>
            <a:stretch>
              <a:fillRect/>
            </a:stretch>
          </p:blipFill>
          <p:spPr>
            <a:xfrm>
              <a:off x="796496" y="402149"/>
              <a:ext cx="970520" cy="2345726"/>
            </a:xfrm>
            <a:custGeom>
              <a:avLst/>
              <a:gdLst>
                <a:gd name="connsiteX0" fmla="*/ 0 w 970520"/>
                <a:gd name="connsiteY0" fmla="*/ 1 h 2345726"/>
                <a:gd name="connsiteX1" fmla="*/ 970520 w 970520"/>
                <a:gd name="connsiteY1" fmla="*/ 1 h 2345726"/>
                <a:gd name="connsiteX2" fmla="*/ 970520 w 970520"/>
                <a:gd name="connsiteY2" fmla="*/ 2345727 h 2345726"/>
                <a:gd name="connsiteX3" fmla="*/ 0 w 970520"/>
                <a:gd name="connsiteY3" fmla="*/ 2345727 h 2345726"/>
              </a:gdLst>
              <a:ahLst/>
              <a:cxnLst>
                <a:cxn ang="0">
                  <a:pos x="connsiteX0" y="connsiteY0"/>
                </a:cxn>
                <a:cxn ang="0">
                  <a:pos x="connsiteX1" y="connsiteY1"/>
                </a:cxn>
                <a:cxn ang="0">
                  <a:pos x="connsiteX2" y="connsiteY2"/>
                </a:cxn>
                <a:cxn ang="0">
                  <a:pos x="connsiteX3" y="connsiteY3"/>
                </a:cxn>
              </a:cxnLst>
              <a:rect l="l" t="t" r="r" b="b"/>
              <a:pathLst>
                <a:path w="970520" h="2345726">
                  <a:moveTo>
                    <a:pt x="0" y="1"/>
                  </a:moveTo>
                  <a:lnTo>
                    <a:pt x="970520" y="1"/>
                  </a:lnTo>
                  <a:lnTo>
                    <a:pt x="970520" y="2345727"/>
                  </a:lnTo>
                  <a:lnTo>
                    <a:pt x="0" y="2345727"/>
                  </a:lnTo>
                  <a:close/>
                </a:path>
              </a:pathLst>
            </a:custGeom>
          </p:spPr>
        </p:pic>
        <p:sp>
          <p:nvSpPr>
            <p:cNvPr id="17" name="Forme libre 12">
              <a:extLst>
                <a:ext uri="{FF2B5EF4-FFF2-40B4-BE49-F238E27FC236}">
                  <a16:creationId xmlns:a16="http://schemas.microsoft.com/office/drawing/2014/main" id="{6B2F3B0B-BDD2-4F2F-9D14-5F473A3C7AF8}"/>
                </a:ext>
              </a:extLst>
            </p:cNvPr>
            <p:cNvSpPr/>
            <p:nvPr/>
          </p:nvSpPr>
          <p:spPr>
            <a:xfrm>
              <a:off x="894356" y="503116"/>
              <a:ext cx="723037" cy="2069036"/>
            </a:xfrm>
            <a:custGeom>
              <a:avLst/>
              <a:gdLst>
                <a:gd name="connsiteX0" fmla="*/ 0 w 723037"/>
                <a:gd name="connsiteY0" fmla="*/ 2069037 h 2069036"/>
                <a:gd name="connsiteX1" fmla="*/ 541334 w 723037"/>
                <a:gd name="connsiteY1" fmla="*/ 2069037 h 2069036"/>
                <a:gd name="connsiteX2" fmla="*/ 541334 w 723037"/>
                <a:gd name="connsiteY2" fmla="*/ 1213913 h 2069036"/>
                <a:gd name="connsiteX3" fmla="*/ 723037 w 723037"/>
                <a:gd name="connsiteY3" fmla="*/ 1034519 h 2069036"/>
                <a:gd name="connsiteX4" fmla="*/ 541334 w 723037"/>
                <a:gd name="connsiteY4" fmla="*/ 855124 h 2069036"/>
                <a:gd name="connsiteX5" fmla="*/ 541334 w 723037"/>
                <a:gd name="connsiteY5" fmla="*/ 0 h 2069036"/>
                <a:gd name="connsiteX6" fmla="*/ 0 w 723037"/>
                <a:gd name="connsiteY6" fmla="*/ 0 h 2069036"/>
                <a:gd name="connsiteX7" fmla="*/ 0 w 723037"/>
                <a:gd name="connsiteY7" fmla="*/ 2069037 h 20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3037" h="2069036">
                  <a:moveTo>
                    <a:pt x="0" y="2069037"/>
                  </a:moveTo>
                  <a:lnTo>
                    <a:pt x="541334" y="2069037"/>
                  </a:lnTo>
                  <a:lnTo>
                    <a:pt x="541334" y="1213913"/>
                  </a:lnTo>
                  <a:lnTo>
                    <a:pt x="723037" y="1034519"/>
                  </a:lnTo>
                  <a:lnTo>
                    <a:pt x="541334" y="855124"/>
                  </a:lnTo>
                  <a:lnTo>
                    <a:pt x="541334" y="0"/>
                  </a:lnTo>
                  <a:lnTo>
                    <a:pt x="0" y="0"/>
                  </a:lnTo>
                  <a:lnTo>
                    <a:pt x="0" y="2069037"/>
                  </a:lnTo>
                  <a:close/>
                </a:path>
              </a:pathLst>
            </a:custGeom>
            <a:solidFill>
              <a:srgbClr val="424B55"/>
            </a:solidFill>
            <a:ln w="26723" cap="flat">
              <a:noFill/>
              <a:prstDash val="solid"/>
              <a:miter/>
            </a:ln>
          </p:spPr>
          <p:txBody>
            <a:bodyPr rtlCol="0" anchor="ctr"/>
            <a:lstStyle/>
            <a:p>
              <a:endParaRPr lang="fr-FR" dirty="0"/>
            </a:p>
          </p:txBody>
        </p:sp>
      </p:grpSp>
      <p:grpSp>
        <p:nvGrpSpPr>
          <p:cNvPr id="18" name="Graphique 5">
            <a:extLst>
              <a:ext uri="{FF2B5EF4-FFF2-40B4-BE49-F238E27FC236}">
                <a16:creationId xmlns:a16="http://schemas.microsoft.com/office/drawing/2014/main" id="{AF8230B4-47BA-4ADF-A487-E64692CAD6F6}"/>
              </a:ext>
            </a:extLst>
          </p:cNvPr>
          <p:cNvGrpSpPr/>
          <p:nvPr/>
        </p:nvGrpSpPr>
        <p:grpSpPr>
          <a:xfrm>
            <a:off x="808708" y="5588305"/>
            <a:ext cx="820897" cy="1334844"/>
            <a:chOff x="796496" y="345291"/>
            <a:chExt cx="970520" cy="2354010"/>
          </a:xfrm>
        </p:grpSpPr>
        <p:sp>
          <p:nvSpPr>
            <p:cNvPr id="19" name="Forme libre 27">
              <a:extLst>
                <a:ext uri="{FF2B5EF4-FFF2-40B4-BE49-F238E27FC236}">
                  <a16:creationId xmlns:a16="http://schemas.microsoft.com/office/drawing/2014/main" id="{7DBD2955-4B47-4037-A77A-A46E5D17E051}"/>
                </a:ext>
              </a:extLst>
            </p:cNvPr>
            <p:cNvSpPr/>
            <p:nvPr/>
          </p:nvSpPr>
          <p:spPr>
            <a:xfrm>
              <a:off x="894356" y="375967"/>
              <a:ext cx="204617" cy="127149"/>
            </a:xfrm>
            <a:custGeom>
              <a:avLst/>
              <a:gdLst>
                <a:gd name="connsiteX0" fmla="*/ 0 w 204617"/>
                <a:gd name="connsiteY0" fmla="*/ 127149 h 127149"/>
                <a:gd name="connsiteX1" fmla="*/ 204618 w 204617"/>
                <a:gd name="connsiteY1" fmla="*/ 0 h 127149"/>
                <a:gd name="connsiteX2" fmla="*/ 204618 w 204617"/>
                <a:gd name="connsiteY2" fmla="*/ 127149 h 127149"/>
                <a:gd name="connsiteX3" fmla="*/ 0 w 204617"/>
                <a:gd name="connsiteY3" fmla="*/ 127149 h 127149"/>
              </a:gdLst>
              <a:ahLst/>
              <a:cxnLst>
                <a:cxn ang="0">
                  <a:pos x="connsiteX0" y="connsiteY0"/>
                </a:cxn>
                <a:cxn ang="0">
                  <a:pos x="connsiteX1" y="connsiteY1"/>
                </a:cxn>
                <a:cxn ang="0">
                  <a:pos x="connsiteX2" y="connsiteY2"/>
                </a:cxn>
                <a:cxn ang="0">
                  <a:pos x="connsiteX3" y="connsiteY3"/>
                </a:cxn>
              </a:cxnLst>
              <a:rect l="l" t="t" r="r" b="b"/>
              <a:pathLst>
                <a:path w="204617" h="127149">
                  <a:moveTo>
                    <a:pt x="0" y="127149"/>
                  </a:moveTo>
                  <a:lnTo>
                    <a:pt x="204618" y="0"/>
                  </a:lnTo>
                  <a:lnTo>
                    <a:pt x="204618" y="127149"/>
                  </a:lnTo>
                  <a:lnTo>
                    <a:pt x="0" y="127149"/>
                  </a:lnTo>
                  <a:close/>
                </a:path>
              </a:pathLst>
            </a:custGeom>
            <a:solidFill>
              <a:schemeClr val="bg2">
                <a:lumMod val="50000"/>
              </a:schemeClr>
            </a:solidFill>
            <a:ln w="26723" cap="flat">
              <a:noFill/>
              <a:prstDash val="solid"/>
              <a:miter/>
            </a:ln>
          </p:spPr>
          <p:txBody>
            <a:bodyPr rtlCol="0" anchor="ctr"/>
            <a:lstStyle/>
            <a:p>
              <a:endParaRPr lang="fr-FR"/>
            </a:p>
          </p:txBody>
        </p:sp>
        <p:sp>
          <p:nvSpPr>
            <p:cNvPr id="20" name="Forme libre 28">
              <a:extLst>
                <a:ext uri="{FF2B5EF4-FFF2-40B4-BE49-F238E27FC236}">
                  <a16:creationId xmlns:a16="http://schemas.microsoft.com/office/drawing/2014/main" id="{3A6E01A0-6A68-4ABA-B786-9F647DFF9E68}"/>
                </a:ext>
              </a:extLst>
            </p:cNvPr>
            <p:cNvSpPr/>
            <p:nvPr/>
          </p:nvSpPr>
          <p:spPr>
            <a:xfrm>
              <a:off x="894356" y="2572152"/>
              <a:ext cx="204617" cy="127149"/>
            </a:xfrm>
            <a:custGeom>
              <a:avLst/>
              <a:gdLst>
                <a:gd name="connsiteX0" fmla="*/ 0 w 204617"/>
                <a:gd name="connsiteY0" fmla="*/ 0 h 127149"/>
                <a:gd name="connsiteX1" fmla="*/ 204618 w 204617"/>
                <a:gd name="connsiteY1" fmla="*/ 127149 h 127149"/>
                <a:gd name="connsiteX2" fmla="*/ 204618 w 204617"/>
                <a:gd name="connsiteY2" fmla="*/ 0 h 127149"/>
                <a:gd name="connsiteX3" fmla="*/ 0 w 204617"/>
                <a:gd name="connsiteY3" fmla="*/ 0 h 127149"/>
              </a:gdLst>
              <a:ahLst/>
              <a:cxnLst>
                <a:cxn ang="0">
                  <a:pos x="connsiteX0" y="connsiteY0"/>
                </a:cxn>
                <a:cxn ang="0">
                  <a:pos x="connsiteX1" y="connsiteY1"/>
                </a:cxn>
                <a:cxn ang="0">
                  <a:pos x="connsiteX2" y="connsiteY2"/>
                </a:cxn>
                <a:cxn ang="0">
                  <a:pos x="connsiteX3" y="connsiteY3"/>
                </a:cxn>
              </a:cxnLst>
              <a:rect l="l" t="t" r="r" b="b"/>
              <a:pathLst>
                <a:path w="204617" h="127149">
                  <a:moveTo>
                    <a:pt x="0" y="0"/>
                  </a:moveTo>
                  <a:lnTo>
                    <a:pt x="204618" y="127149"/>
                  </a:lnTo>
                  <a:lnTo>
                    <a:pt x="204618" y="0"/>
                  </a:lnTo>
                  <a:lnTo>
                    <a:pt x="0" y="0"/>
                  </a:lnTo>
                  <a:close/>
                </a:path>
              </a:pathLst>
            </a:custGeom>
            <a:solidFill>
              <a:schemeClr val="bg2">
                <a:lumMod val="50000"/>
              </a:schemeClr>
            </a:solidFill>
            <a:ln w="26723" cap="flat">
              <a:noFill/>
              <a:prstDash val="solid"/>
              <a:miter/>
            </a:ln>
          </p:spPr>
          <p:txBody>
            <a:bodyPr rtlCol="0" anchor="ctr"/>
            <a:lstStyle/>
            <a:p>
              <a:endParaRPr lang="fr-FR"/>
            </a:p>
          </p:txBody>
        </p:sp>
        <p:pic>
          <p:nvPicPr>
            <p:cNvPr id="21" name="Image 20">
              <a:extLst>
                <a:ext uri="{FF2B5EF4-FFF2-40B4-BE49-F238E27FC236}">
                  <a16:creationId xmlns:a16="http://schemas.microsoft.com/office/drawing/2014/main" id="{7174B03C-63F7-4D48-8755-78F1AA41C448}"/>
                </a:ext>
              </a:extLst>
            </p:cNvPr>
            <p:cNvPicPr>
              <a:picLocks noChangeAspect="1"/>
            </p:cNvPicPr>
            <p:nvPr/>
          </p:nvPicPr>
          <p:blipFill>
            <a:blip r:embed="rId3"/>
            <a:stretch>
              <a:fillRect/>
            </a:stretch>
          </p:blipFill>
          <p:spPr>
            <a:xfrm>
              <a:off x="796496" y="345291"/>
              <a:ext cx="970520" cy="2345726"/>
            </a:xfrm>
            <a:custGeom>
              <a:avLst/>
              <a:gdLst>
                <a:gd name="connsiteX0" fmla="*/ 0 w 970520"/>
                <a:gd name="connsiteY0" fmla="*/ 1 h 2345726"/>
                <a:gd name="connsiteX1" fmla="*/ 970520 w 970520"/>
                <a:gd name="connsiteY1" fmla="*/ 1 h 2345726"/>
                <a:gd name="connsiteX2" fmla="*/ 970520 w 970520"/>
                <a:gd name="connsiteY2" fmla="*/ 2345727 h 2345726"/>
                <a:gd name="connsiteX3" fmla="*/ 0 w 970520"/>
                <a:gd name="connsiteY3" fmla="*/ 2345727 h 2345726"/>
              </a:gdLst>
              <a:ahLst/>
              <a:cxnLst>
                <a:cxn ang="0">
                  <a:pos x="connsiteX0" y="connsiteY0"/>
                </a:cxn>
                <a:cxn ang="0">
                  <a:pos x="connsiteX1" y="connsiteY1"/>
                </a:cxn>
                <a:cxn ang="0">
                  <a:pos x="connsiteX2" y="connsiteY2"/>
                </a:cxn>
                <a:cxn ang="0">
                  <a:pos x="connsiteX3" y="connsiteY3"/>
                </a:cxn>
              </a:cxnLst>
              <a:rect l="l" t="t" r="r" b="b"/>
              <a:pathLst>
                <a:path w="970520" h="2345726">
                  <a:moveTo>
                    <a:pt x="0" y="1"/>
                  </a:moveTo>
                  <a:lnTo>
                    <a:pt x="970520" y="1"/>
                  </a:lnTo>
                  <a:lnTo>
                    <a:pt x="970520" y="2345727"/>
                  </a:lnTo>
                  <a:lnTo>
                    <a:pt x="0" y="2345727"/>
                  </a:lnTo>
                  <a:close/>
                </a:path>
              </a:pathLst>
            </a:custGeom>
          </p:spPr>
        </p:pic>
        <p:sp>
          <p:nvSpPr>
            <p:cNvPr id="22" name="Forme libre 30">
              <a:extLst>
                <a:ext uri="{FF2B5EF4-FFF2-40B4-BE49-F238E27FC236}">
                  <a16:creationId xmlns:a16="http://schemas.microsoft.com/office/drawing/2014/main" id="{4158A77E-4118-4ED5-AADF-18B7BA9A75C2}"/>
                </a:ext>
              </a:extLst>
            </p:cNvPr>
            <p:cNvSpPr/>
            <p:nvPr/>
          </p:nvSpPr>
          <p:spPr>
            <a:xfrm>
              <a:off x="894356" y="503116"/>
              <a:ext cx="723037" cy="2069036"/>
            </a:xfrm>
            <a:custGeom>
              <a:avLst/>
              <a:gdLst>
                <a:gd name="connsiteX0" fmla="*/ 0 w 723037"/>
                <a:gd name="connsiteY0" fmla="*/ 2069037 h 2069036"/>
                <a:gd name="connsiteX1" fmla="*/ 541334 w 723037"/>
                <a:gd name="connsiteY1" fmla="*/ 2069037 h 2069036"/>
                <a:gd name="connsiteX2" fmla="*/ 541334 w 723037"/>
                <a:gd name="connsiteY2" fmla="*/ 1213913 h 2069036"/>
                <a:gd name="connsiteX3" fmla="*/ 723037 w 723037"/>
                <a:gd name="connsiteY3" fmla="*/ 1034519 h 2069036"/>
                <a:gd name="connsiteX4" fmla="*/ 541334 w 723037"/>
                <a:gd name="connsiteY4" fmla="*/ 855124 h 2069036"/>
                <a:gd name="connsiteX5" fmla="*/ 541334 w 723037"/>
                <a:gd name="connsiteY5" fmla="*/ 0 h 2069036"/>
                <a:gd name="connsiteX6" fmla="*/ 0 w 723037"/>
                <a:gd name="connsiteY6" fmla="*/ 0 h 2069036"/>
                <a:gd name="connsiteX7" fmla="*/ 0 w 723037"/>
                <a:gd name="connsiteY7" fmla="*/ 2069037 h 20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3037" h="2069036">
                  <a:moveTo>
                    <a:pt x="0" y="2069037"/>
                  </a:moveTo>
                  <a:lnTo>
                    <a:pt x="541334" y="2069037"/>
                  </a:lnTo>
                  <a:lnTo>
                    <a:pt x="541334" y="1213913"/>
                  </a:lnTo>
                  <a:lnTo>
                    <a:pt x="723037" y="1034519"/>
                  </a:lnTo>
                  <a:lnTo>
                    <a:pt x="541334" y="855124"/>
                  </a:lnTo>
                  <a:lnTo>
                    <a:pt x="541334" y="0"/>
                  </a:lnTo>
                  <a:lnTo>
                    <a:pt x="0" y="0"/>
                  </a:lnTo>
                  <a:lnTo>
                    <a:pt x="0" y="2069037"/>
                  </a:lnTo>
                  <a:close/>
                </a:path>
              </a:pathLst>
            </a:custGeom>
            <a:solidFill>
              <a:srgbClr val="C6C7C9"/>
            </a:solidFill>
            <a:ln w="26723" cap="flat">
              <a:noFill/>
              <a:prstDash val="solid"/>
              <a:miter/>
            </a:ln>
          </p:spPr>
          <p:txBody>
            <a:bodyPr rtlCol="0" anchor="ctr"/>
            <a:lstStyle/>
            <a:p>
              <a:endParaRPr lang="fr-FR" dirty="0"/>
            </a:p>
          </p:txBody>
        </p:sp>
      </p:grpSp>
      <p:grpSp>
        <p:nvGrpSpPr>
          <p:cNvPr id="23" name="Graphique 5">
            <a:extLst>
              <a:ext uri="{FF2B5EF4-FFF2-40B4-BE49-F238E27FC236}">
                <a16:creationId xmlns:a16="http://schemas.microsoft.com/office/drawing/2014/main" id="{F457E675-56E9-4659-A918-AF17F507C93A}"/>
              </a:ext>
            </a:extLst>
          </p:cNvPr>
          <p:cNvGrpSpPr/>
          <p:nvPr/>
        </p:nvGrpSpPr>
        <p:grpSpPr>
          <a:xfrm>
            <a:off x="796626" y="4351318"/>
            <a:ext cx="858064" cy="1423473"/>
            <a:chOff x="796496" y="375967"/>
            <a:chExt cx="970520" cy="2385036"/>
          </a:xfrm>
        </p:grpSpPr>
        <p:sp>
          <p:nvSpPr>
            <p:cNvPr id="24" name="Forme libre 27">
              <a:extLst>
                <a:ext uri="{FF2B5EF4-FFF2-40B4-BE49-F238E27FC236}">
                  <a16:creationId xmlns:a16="http://schemas.microsoft.com/office/drawing/2014/main" id="{B4408B2F-E225-4FB9-9061-779053BA788B}"/>
                </a:ext>
              </a:extLst>
            </p:cNvPr>
            <p:cNvSpPr/>
            <p:nvPr/>
          </p:nvSpPr>
          <p:spPr>
            <a:xfrm>
              <a:off x="894356" y="375967"/>
              <a:ext cx="204617" cy="127149"/>
            </a:xfrm>
            <a:custGeom>
              <a:avLst/>
              <a:gdLst>
                <a:gd name="connsiteX0" fmla="*/ 0 w 204617"/>
                <a:gd name="connsiteY0" fmla="*/ 127149 h 127149"/>
                <a:gd name="connsiteX1" fmla="*/ 204618 w 204617"/>
                <a:gd name="connsiteY1" fmla="*/ 0 h 127149"/>
                <a:gd name="connsiteX2" fmla="*/ 204618 w 204617"/>
                <a:gd name="connsiteY2" fmla="*/ 127149 h 127149"/>
                <a:gd name="connsiteX3" fmla="*/ 0 w 204617"/>
                <a:gd name="connsiteY3" fmla="*/ 127149 h 127149"/>
              </a:gdLst>
              <a:ahLst/>
              <a:cxnLst>
                <a:cxn ang="0">
                  <a:pos x="connsiteX0" y="connsiteY0"/>
                </a:cxn>
                <a:cxn ang="0">
                  <a:pos x="connsiteX1" y="connsiteY1"/>
                </a:cxn>
                <a:cxn ang="0">
                  <a:pos x="connsiteX2" y="connsiteY2"/>
                </a:cxn>
                <a:cxn ang="0">
                  <a:pos x="connsiteX3" y="connsiteY3"/>
                </a:cxn>
              </a:cxnLst>
              <a:rect l="l" t="t" r="r" b="b"/>
              <a:pathLst>
                <a:path w="204617" h="127149">
                  <a:moveTo>
                    <a:pt x="0" y="127149"/>
                  </a:moveTo>
                  <a:lnTo>
                    <a:pt x="204618" y="0"/>
                  </a:lnTo>
                  <a:lnTo>
                    <a:pt x="204618" y="127149"/>
                  </a:lnTo>
                  <a:lnTo>
                    <a:pt x="0" y="127149"/>
                  </a:lnTo>
                  <a:close/>
                </a:path>
              </a:pathLst>
            </a:custGeom>
            <a:solidFill>
              <a:srgbClr val="87AA8A"/>
            </a:solidFill>
            <a:ln w="26723" cap="flat">
              <a:noFill/>
              <a:prstDash val="solid"/>
              <a:miter/>
            </a:ln>
          </p:spPr>
          <p:txBody>
            <a:bodyPr rtlCol="0" anchor="ctr"/>
            <a:lstStyle/>
            <a:p>
              <a:endParaRPr lang="fr-FR"/>
            </a:p>
          </p:txBody>
        </p:sp>
        <p:sp>
          <p:nvSpPr>
            <p:cNvPr id="35" name="Forme libre 28">
              <a:extLst>
                <a:ext uri="{FF2B5EF4-FFF2-40B4-BE49-F238E27FC236}">
                  <a16:creationId xmlns:a16="http://schemas.microsoft.com/office/drawing/2014/main" id="{A35EFC05-8FEF-45A2-AB32-523D39FCDFD6}"/>
                </a:ext>
              </a:extLst>
            </p:cNvPr>
            <p:cNvSpPr/>
            <p:nvPr/>
          </p:nvSpPr>
          <p:spPr>
            <a:xfrm>
              <a:off x="894356" y="2572152"/>
              <a:ext cx="204617" cy="127149"/>
            </a:xfrm>
            <a:custGeom>
              <a:avLst/>
              <a:gdLst>
                <a:gd name="connsiteX0" fmla="*/ 0 w 204617"/>
                <a:gd name="connsiteY0" fmla="*/ 0 h 127149"/>
                <a:gd name="connsiteX1" fmla="*/ 204618 w 204617"/>
                <a:gd name="connsiteY1" fmla="*/ 127149 h 127149"/>
                <a:gd name="connsiteX2" fmla="*/ 204618 w 204617"/>
                <a:gd name="connsiteY2" fmla="*/ 0 h 127149"/>
                <a:gd name="connsiteX3" fmla="*/ 0 w 204617"/>
                <a:gd name="connsiteY3" fmla="*/ 0 h 127149"/>
              </a:gdLst>
              <a:ahLst/>
              <a:cxnLst>
                <a:cxn ang="0">
                  <a:pos x="connsiteX0" y="connsiteY0"/>
                </a:cxn>
                <a:cxn ang="0">
                  <a:pos x="connsiteX1" y="connsiteY1"/>
                </a:cxn>
                <a:cxn ang="0">
                  <a:pos x="connsiteX2" y="connsiteY2"/>
                </a:cxn>
                <a:cxn ang="0">
                  <a:pos x="connsiteX3" y="connsiteY3"/>
                </a:cxn>
              </a:cxnLst>
              <a:rect l="l" t="t" r="r" b="b"/>
              <a:pathLst>
                <a:path w="204617" h="127149">
                  <a:moveTo>
                    <a:pt x="0" y="0"/>
                  </a:moveTo>
                  <a:lnTo>
                    <a:pt x="204618" y="127149"/>
                  </a:lnTo>
                  <a:lnTo>
                    <a:pt x="204618" y="0"/>
                  </a:lnTo>
                  <a:lnTo>
                    <a:pt x="0" y="0"/>
                  </a:lnTo>
                  <a:close/>
                </a:path>
              </a:pathLst>
            </a:custGeom>
            <a:solidFill>
              <a:srgbClr val="87AA8A"/>
            </a:solidFill>
            <a:ln w="26723" cap="flat">
              <a:noFill/>
              <a:prstDash val="solid"/>
              <a:miter/>
            </a:ln>
          </p:spPr>
          <p:txBody>
            <a:bodyPr rtlCol="0" anchor="ctr"/>
            <a:lstStyle/>
            <a:p>
              <a:endParaRPr lang="fr-FR"/>
            </a:p>
          </p:txBody>
        </p:sp>
        <p:pic>
          <p:nvPicPr>
            <p:cNvPr id="36" name="Image 35">
              <a:extLst>
                <a:ext uri="{FF2B5EF4-FFF2-40B4-BE49-F238E27FC236}">
                  <a16:creationId xmlns:a16="http://schemas.microsoft.com/office/drawing/2014/main" id="{2E92726C-F7DE-4CD2-B8CE-C684E247B5A4}"/>
                </a:ext>
              </a:extLst>
            </p:cNvPr>
            <p:cNvPicPr>
              <a:picLocks noChangeAspect="1"/>
            </p:cNvPicPr>
            <p:nvPr/>
          </p:nvPicPr>
          <p:blipFill>
            <a:blip r:embed="rId3"/>
            <a:stretch>
              <a:fillRect/>
            </a:stretch>
          </p:blipFill>
          <p:spPr>
            <a:xfrm>
              <a:off x="796496" y="415277"/>
              <a:ext cx="970520" cy="2345726"/>
            </a:xfrm>
            <a:custGeom>
              <a:avLst/>
              <a:gdLst>
                <a:gd name="connsiteX0" fmla="*/ 0 w 970520"/>
                <a:gd name="connsiteY0" fmla="*/ 1 h 2345726"/>
                <a:gd name="connsiteX1" fmla="*/ 970520 w 970520"/>
                <a:gd name="connsiteY1" fmla="*/ 1 h 2345726"/>
                <a:gd name="connsiteX2" fmla="*/ 970520 w 970520"/>
                <a:gd name="connsiteY2" fmla="*/ 2345727 h 2345726"/>
                <a:gd name="connsiteX3" fmla="*/ 0 w 970520"/>
                <a:gd name="connsiteY3" fmla="*/ 2345727 h 2345726"/>
              </a:gdLst>
              <a:ahLst/>
              <a:cxnLst>
                <a:cxn ang="0">
                  <a:pos x="connsiteX0" y="connsiteY0"/>
                </a:cxn>
                <a:cxn ang="0">
                  <a:pos x="connsiteX1" y="connsiteY1"/>
                </a:cxn>
                <a:cxn ang="0">
                  <a:pos x="connsiteX2" y="connsiteY2"/>
                </a:cxn>
                <a:cxn ang="0">
                  <a:pos x="connsiteX3" y="connsiteY3"/>
                </a:cxn>
              </a:cxnLst>
              <a:rect l="l" t="t" r="r" b="b"/>
              <a:pathLst>
                <a:path w="970520" h="2345726">
                  <a:moveTo>
                    <a:pt x="0" y="1"/>
                  </a:moveTo>
                  <a:lnTo>
                    <a:pt x="970520" y="1"/>
                  </a:lnTo>
                  <a:lnTo>
                    <a:pt x="970520" y="2345727"/>
                  </a:lnTo>
                  <a:lnTo>
                    <a:pt x="0" y="2345727"/>
                  </a:lnTo>
                  <a:close/>
                </a:path>
              </a:pathLst>
            </a:custGeom>
          </p:spPr>
        </p:pic>
        <p:sp>
          <p:nvSpPr>
            <p:cNvPr id="37" name="Forme libre 30">
              <a:extLst>
                <a:ext uri="{FF2B5EF4-FFF2-40B4-BE49-F238E27FC236}">
                  <a16:creationId xmlns:a16="http://schemas.microsoft.com/office/drawing/2014/main" id="{EB0EFB9B-B855-42A2-89ED-897751459603}"/>
                </a:ext>
              </a:extLst>
            </p:cNvPr>
            <p:cNvSpPr/>
            <p:nvPr/>
          </p:nvSpPr>
          <p:spPr>
            <a:xfrm>
              <a:off x="894356" y="503116"/>
              <a:ext cx="723037" cy="2069036"/>
            </a:xfrm>
            <a:custGeom>
              <a:avLst/>
              <a:gdLst>
                <a:gd name="connsiteX0" fmla="*/ 0 w 723037"/>
                <a:gd name="connsiteY0" fmla="*/ 2069037 h 2069036"/>
                <a:gd name="connsiteX1" fmla="*/ 541334 w 723037"/>
                <a:gd name="connsiteY1" fmla="*/ 2069037 h 2069036"/>
                <a:gd name="connsiteX2" fmla="*/ 541334 w 723037"/>
                <a:gd name="connsiteY2" fmla="*/ 1213913 h 2069036"/>
                <a:gd name="connsiteX3" fmla="*/ 723037 w 723037"/>
                <a:gd name="connsiteY3" fmla="*/ 1034519 h 2069036"/>
                <a:gd name="connsiteX4" fmla="*/ 541334 w 723037"/>
                <a:gd name="connsiteY4" fmla="*/ 855124 h 2069036"/>
                <a:gd name="connsiteX5" fmla="*/ 541334 w 723037"/>
                <a:gd name="connsiteY5" fmla="*/ 0 h 2069036"/>
                <a:gd name="connsiteX6" fmla="*/ 0 w 723037"/>
                <a:gd name="connsiteY6" fmla="*/ 0 h 2069036"/>
                <a:gd name="connsiteX7" fmla="*/ 0 w 723037"/>
                <a:gd name="connsiteY7" fmla="*/ 2069037 h 20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3037" h="2069036">
                  <a:moveTo>
                    <a:pt x="0" y="2069037"/>
                  </a:moveTo>
                  <a:lnTo>
                    <a:pt x="541334" y="2069037"/>
                  </a:lnTo>
                  <a:lnTo>
                    <a:pt x="541334" y="1213913"/>
                  </a:lnTo>
                  <a:lnTo>
                    <a:pt x="723037" y="1034519"/>
                  </a:lnTo>
                  <a:lnTo>
                    <a:pt x="541334" y="855124"/>
                  </a:lnTo>
                  <a:lnTo>
                    <a:pt x="541334" y="0"/>
                  </a:lnTo>
                  <a:lnTo>
                    <a:pt x="0" y="0"/>
                  </a:lnTo>
                  <a:lnTo>
                    <a:pt x="0" y="2069037"/>
                  </a:lnTo>
                  <a:close/>
                </a:path>
              </a:pathLst>
            </a:custGeom>
            <a:solidFill>
              <a:srgbClr val="8FC799"/>
            </a:solidFill>
            <a:ln w="26723" cap="flat">
              <a:noFill/>
              <a:prstDash val="solid"/>
              <a:miter/>
            </a:ln>
          </p:spPr>
          <p:txBody>
            <a:bodyPr rtlCol="0" anchor="ctr"/>
            <a:lstStyle/>
            <a:p>
              <a:endParaRPr lang="fr-FR" dirty="0"/>
            </a:p>
          </p:txBody>
        </p:sp>
      </p:grpSp>
      <p:grpSp>
        <p:nvGrpSpPr>
          <p:cNvPr id="43" name="Graphique 5">
            <a:extLst>
              <a:ext uri="{FF2B5EF4-FFF2-40B4-BE49-F238E27FC236}">
                <a16:creationId xmlns:a16="http://schemas.microsoft.com/office/drawing/2014/main" id="{F090DC82-4451-4CD6-A840-C14D66BCEB76}"/>
              </a:ext>
            </a:extLst>
          </p:cNvPr>
          <p:cNvGrpSpPr/>
          <p:nvPr/>
        </p:nvGrpSpPr>
        <p:grpSpPr>
          <a:xfrm>
            <a:off x="806266" y="1042455"/>
            <a:ext cx="842655" cy="1316029"/>
            <a:chOff x="796496" y="375967"/>
            <a:chExt cx="970520" cy="2366828"/>
          </a:xfrm>
        </p:grpSpPr>
        <p:sp>
          <p:nvSpPr>
            <p:cNvPr id="44" name="Forme libre 9">
              <a:extLst>
                <a:ext uri="{FF2B5EF4-FFF2-40B4-BE49-F238E27FC236}">
                  <a16:creationId xmlns:a16="http://schemas.microsoft.com/office/drawing/2014/main" id="{D4FAAA0C-573A-4AD9-91F9-CEF06FEF8414}"/>
                </a:ext>
              </a:extLst>
            </p:cNvPr>
            <p:cNvSpPr/>
            <p:nvPr/>
          </p:nvSpPr>
          <p:spPr>
            <a:xfrm>
              <a:off x="894356" y="375967"/>
              <a:ext cx="204617" cy="127149"/>
            </a:xfrm>
            <a:custGeom>
              <a:avLst/>
              <a:gdLst>
                <a:gd name="connsiteX0" fmla="*/ 0 w 204617"/>
                <a:gd name="connsiteY0" fmla="*/ 127149 h 127149"/>
                <a:gd name="connsiteX1" fmla="*/ 204618 w 204617"/>
                <a:gd name="connsiteY1" fmla="*/ 0 h 127149"/>
                <a:gd name="connsiteX2" fmla="*/ 204618 w 204617"/>
                <a:gd name="connsiteY2" fmla="*/ 127149 h 127149"/>
                <a:gd name="connsiteX3" fmla="*/ 0 w 204617"/>
                <a:gd name="connsiteY3" fmla="*/ 127149 h 127149"/>
              </a:gdLst>
              <a:ahLst/>
              <a:cxnLst>
                <a:cxn ang="0">
                  <a:pos x="connsiteX0" y="connsiteY0"/>
                </a:cxn>
                <a:cxn ang="0">
                  <a:pos x="connsiteX1" y="connsiteY1"/>
                </a:cxn>
                <a:cxn ang="0">
                  <a:pos x="connsiteX2" y="connsiteY2"/>
                </a:cxn>
                <a:cxn ang="0">
                  <a:pos x="connsiteX3" y="connsiteY3"/>
                </a:cxn>
              </a:cxnLst>
              <a:rect l="l" t="t" r="r" b="b"/>
              <a:pathLst>
                <a:path w="204617" h="127149">
                  <a:moveTo>
                    <a:pt x="0" y="127149"/>
                  </a:moveTo>
                  <a:lnTo>
                    <a:pt x="204618" y="0"/>
                  </a:lnTo>
                  <a:lnTo>
                    <a:pt x="204618" y="127149"/>
                  </a:lnTo>
                  <a:lnTo>
                    <a:pt x="0" y="127149"/>
                  </a:lnTo>
                  <a:close/>
                </a:path>
              </a:pathLst>
            </a:custGeom>
            <a:solidFill>
              <a:srgbClr val="216B8C"/>
            </a:solidFill>
            <a:ln w="26723" cap="flat">
              <a:noFill/>
              <a:prstDash val="solid"/>
              <a:miter/>
            </a:ln>
          </p:spPr>
          <p:txBody>
            <a:bodyPr rtlCol="0" anchor="ctr"/>
            <a:lstStyle/>
            <a:p>
              <a:endParaRPr lang="fr-FR"/>
            </a:p>
          </p:txBody>
        </p:sp>
        <p:sp>
          <p:nvSpPr>
            <p:cNvPr id="45" name="Forme libre 10">
              <a:extLst>
                <a:ext uri="{FF2B5EF4-FFF2-40B4-BE49-F238E27FC236}">
                  <a16:creationId xmlns:a16="http://schemas.microsoft.com/office/drawing/2014/main" id="{38D46217-B3D7-40CC-BA7B-F4481A5206E4}"/>
                </a:ext>
              </a:extLst>
            </p:cNvPr>
            <p:cNvSpPr/>
            <p:nvPr/>
          </p:nvSpPr>
          <p:spPr>
            <a:xfrm>
              <a:off x="894356" y="2572152"/>
              <a:ext cx="204617" cy="127149"/>
            </a:xfrm>
            <a:custGeom>
              <a:avLst/>
              <a:gdLst>
                <a:gd name="connsiteX0" fmla="*/ 0 w 204617"/>
                <a:gd name="connsiteY0" fmla="*/ 0 h 127149"/>
                <a:gd name="connsiteX1" fmla="*/ 204618 w 204617"/>
                <a:gd name="connsiteY1" fmla="*/ 127149 h 127149"/>
                <a:gd name="connsiteX2" fmla="*/ 204618 w 204617"/>
                <a:gd name="connsiteY2" fmla="*/ 0 h 127149"/>
                <a:gd name="connsiteX3" fmla="*/ 0 w 204617"/>
                <a:gd name="connsiteY3" fmla="*/ 0 h 127149"/>
              </a:gdLst>
              <a:ahLst/>
              <a:cxnLst>
                <a:cxn ang="0">
                  <a:pos x="connsiteX0" y="connsiteY0"/>
                </a:cxn>
                <a:cxn ang="0">
                  <a:pos x="connsiteX1" y="connsiteY1"/>
                </a:cxn>
                <a:cxn ang="0">
                  <a:pos x="connsiteX2" y="connsiteY2"/>
                </a:cxn>
                <a:cxn ang="0">
                  <a:pos x="connsiteX3" y="connsiteY3"/>
                </a:cxn>
              </a:cxnLst>
              <a:rect l="l" t="t" r="r" b="b"/>
              <a:pathLst>
                <a:path w="204617" h="127149">
                  <a:moveTo>
                    <a:pt x="0" y="0"/>
                  </a:moveTo>
                  <a:lnTo>
                    <a:pt x="204618" y="127149"/>
                  </a:lnTo>
                  <a:lnTo>
                    <a:pt x="204618" y="0"/>
                  </a:lnTo>
                  <a:lnTo>
                    <a:pt x="0" y="0"/>
                  </a:lnTo>
                  <a:close/>
                </a:path>
              </a:pathLst>
            </a:custGeom>
            <a:solidFill>
              <a:srgbClr val="216B8C"/>
            </a:solidFill>
            <a:ln w="26723" cap="flat">
              <a:noFill/>
              <a:prstDash val="solid"/>
              <a:miter/>
            </a:ln>
          </p:spPr>
          <p:txBody>
            <a:bodyPr rtlCol="0" anchor="ctr"/>
            <a:lstStyle/>
            <a:p>
              <a:endParaRPr lang="fr-FR"/>
            </a:p>
          </p:txBody>
        </p:sp>
        <p:pic>
          <p:nvPicPr>
            <p:cNvPr id="46" name="Image 45">
              <a:extLst>
                <a:ext uri="{FF2B5EF4-FFF2-40B4-BE49-F238E27FC236}">
                  <a16:creationId xmlns:a16="http://schemas.microsoft.com/office/drawing/2014/main" id="{14E259F5-C402-433E-BF7E-FCF6C039D1FB}"/>
                </a:ext>
              </a:extLst>
            </p:cNvPr>
            <p:cNvPicPr>
              <a:picLocks noChangeAspect="1"/>
            </p:cNvPicPr>
            <p:nvPr/>
          </p:nvPicPr>
          <p:blipFill>
            <a:blip r:embed="rId3"/>
            <a:stretch>
              <a:fillRect/>
            </a:stretch>
          </p:blipFill>
          <p:spPr>
            <a:xfrm>
              <a:off x="796496" y="397069"/>
              <a:ext cx="970520" cy="2345726"/>
            </a:xfrm>
            <a:custGeom>
              <a:avLst/>
              <a:gdLst>
                <a:gd name="connsiteX0" fmla="*/ 0 w 970520"/>
                <a:gd name="connsiteY0" fmla="*/ 1 h 2345726"/>
                <a:gd name="connsiteX1" fmla="*/ 970520 w 970520"/>
                <a:gd name="connsiteY1" fmla="*/ 1 h 2345726"/>
                <a:gd name="connsiteX2" fmla="*/ 970520 w 970520"/>
                <a:gd name="connsiteY2" fmla="*/ 2345727 h 2345726"/>
                <a:gd name="connsiteX3" fmla="*/ 0 w 970520"/>
                <a:gd name="connsiteY3" fmla="*/ 2345727 h 2345726"/>
              </a:gdLst>
              <a:ahLst/>
              <a:cxnLst>
                <a:cxn ang="0">
                  <a:pos x="connsiteX0" y="connsiteY0"/>
                </a:cxn>
                <a:cxn ang="0">
                  <a:pos x="connsiteX1" y="connsiteY1"/>
                </a:cxn>
                <a:cxn ang="0">
                  <a:pos x="connsiteX2" y="connsiteY2"/>
                </a:cxn>
                <a:cxn ang="0">
                  <a:pos x="connsiteX3" y="connsiteY3"/>
                </a:cxn>
              </a:cxnLst>
              <a:rect l="l" t="t" r="r" b="b"/>
              <a:pathLst>
                <a:path w="970520" h="2345726">
                  <a:moveTo>
                    <a:pt x="0" y="1"/>
                  </a:moveTo>
                  <a:lnTo>
                    <a:pt x="970520" y="1"/>
                  </a:lnTo>
                  <a:lnTo>
                    <a:pt x="970520" y="2345727"/>
                  </a:lnTo>
                  <a:lnTo>
                    <a:pt x="0" y="2345727"/>
                  </a:lnTo>
                  <a:close/>
                </a:path>
              </a:pathLst>
            </a:custGeom>
          </p:spPr>
        </p:pic>
        <p:sp>
          <p:nvSpPr>
            <p:cNvPr id="47" name="Forme libre 12">
              <a:extLst>
                <a:ext uri="{FF2B5EF4-FFF2-40B4-BE49-F238E27FC236}">
                  <a16:creationId xmlns:a16="http://schemas.microsoft.com/office/drawing/2014/main" id="{EB04CFC8-B8AF-4304-B5F7-1AAC9EA57507}"/>
                </a:ext>
              </a:extLst>
            </p:cNvPr>
            <p:cNvSpPr/>
            <p:nvPr/>
          </p:nvSpPr>
          <p:spPr>
            <a:xfrm>
              <a:off x="894356" y="503116"/>
              <a:ext cx="723037" cy="2069036"/>
            </a:xfrm>
            <a:custGeom>
              <a:avLst/>
              <a:gdLst>
                <a:gd name="connsiteX0" fmla="*/ 0 w 723037"/>
                <a:gd name="connsiteY0" fmla="*/ 2069037 h 2069036"/>
                <a:gd name="connsiteX1" fmla="*/ 541334 w 723037"/>
                <a:gd name="connsiteY1" fmla="*/ 2069037 h 2069036"/>
                <a:gd name="connsiteX2" fmla="*/ 541334 w 723037"/>
                <a:gd name="connsiteY2" fmla="*/ 1213913 h 2069036"/>
                <a:gd name="connsiteX3" fmla="*/ 723037 w 723037"/>
                <a:gd name="connsiteY3" fmla="*/ 1034519 h 2069036"/>
                <a:gd name="connsiteX4" fmla="*/ 541334 w 723037"/>
                <a:gd name="connsiteY4" fmla="*/ 855124 h 2069036"/>
                <a:gd name="connsiteX5" fmla="*/ 541334 w 723037"/>
                <a:gd name="connsiteY5" fmla="*/ 0 h 2069036"/>
                <a:gd name="connsiteX6" fmla="*/ 0 w 723037"/>
                <a:gd name="connsiteY6" fmla="*/ 0 h 2069036"/>
                <a:gd name="connsiteX7" fmla="*/ 0 w 723037"/>
                <a:gd name="connsiteY7" fmla="*/ 2069037 h 20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3037" h="2069036">
                  <a:moveTo>
                    <a:pt x="0" y="2069037"/>
                  </a:moveTo>
                  <a:lnTo>
                    <a:pt x="541334" y="2069037"/>
                  </a:lnTo>
                  <a:lnTo>
                    <a:pt x="541334" y="1213913"/>
                  </a:lnTo>
                  <a:lnTo>
                    <a:pt x="723037" y="1034519"/>
                  </a:lnTo>
                  <a:lnTo>
                    <a:pt x="541334" y="855124"/>
                  </a:lnTo>
                  <a:lnTo>
                    <a:pt x="541334" y="0"/>
                  </a:lnTo>
                  <a:lnTo>
                    <a:pt x="0" y="0"/>
                  </a:lnTo>
                  <a:lnTo>
                    <a:pt x="0" y="2069037"/>
                  </a:lnTo>
                  <a:close/>
                </a:path>
              </a:pathLst>
            </a:custGeom>
            <a:solidFill>
              <a:srgbClr val="478FC8"/>
            </a:solidFill>
            <a:ln w="26723" cap="flat">
              <a:noFill/>
              <a:prstDash val="solid"/>
              <a:miter/>
            </a:ln>
          </p:spPr>
          <p:txBody>
            <a:bodyPr rtlCol="0" anchor="ctr"/>
            <a:lstStyle/>
            <a:p>
              <a:endParaRPr lang="fr-FR" dirty="0"/>
            </a:p>
          </p:txBody>
        </p:sp>
      </p:grpSp>
      <p:sp>
        <p:nvSpPr>
          <p:cNvPr id="48" name="ZoneTexte 47">
            <a:extLst>
              <a:ext uri="{FF2B5EF4-FFF2-40B4-BE49-F238E27FC236}">
                <a16:creationId xmlns:a16="http://schemas.microsoft.com/office/drawing/2014/main" id="{501DEFF9-1EC4-4AC3-BB1D-6775572873B9}"/>
              </a:ext>
            </a:extLst>
          </p:cNvPr>
          <p:cNvSpPr txBox="1"/>
          <p:nvPr/>
        </p:nvSpPr>
        <p:spPr>
          <a:xfrm rot="16200000">
            <a:off x="146612" y="1572194"/>
            <a:ext cx="2020462" cy="246221"/>
          </a:xfrm>
          <a:prstGeom prst="rect">
            <a:avLst/>
          </a:prstGeom>
          <a:noFill/>
        </p:spPr>
        <p:txBody>
          <a:bodyPr wrap="square" rtlCol="0">
            <a:spAutoFit/>
          </a:bodyPr>
          <a:lstStyle/>
          <a:p>
            <a:pPr algn="ctr"/>
            <a:r>
              <a:rPr lang="fr-FR" sz="1000" dirty="0">
                <a:solidFill>
                  <a:schemeClr val="bg1"/>
                </a:solidFill>
                <a:effectLst>
                  <a:outerShdw blurRad="38100" dist="38100" dir="2700000" algn="tl">
                    <a:srgbClr val="000000">
                      <a:alpha val="43137"/>
                    </a:srgbClr>
                  </a:outerShdw>
                </a:effectLst>
              </a:rPr>
              <a:t>TECH &amp; SERVICES</a:t>
            </a:r>
          </a:p>
        </p:txBody>
      </p:sp>
      <p:sp>
        <p:nvSpPr>
          <p:cNvPr id="50" name="ZoneTexte 49">
            <a:extLst>
              <a:ext uri="{FF2B5EF4-FFF2-40B4-BE49-F238E27FC236}">
                <a16:creationId xmlns:a16="http://schemas.microsoft.com/office/drawing/2014/main" id="{172F2597-3D45-4112-835D-EC57F9236B04}"/>
              </a:ext>
            </a:extLst>
          </p:cNvPr>
          <p:cNvSpPr txBox="1"/>
          <p:nvPr/>
        </p:nvSpPr>
        <p:spPr>
          <a:xfrm rot="16200000">
            <a:off x="137857" y="5011583"/>
            <a:ext cx="2020462" cy="246221"/>
          </a:xfrm>
          <a:prstGeom prst="rect">
            <a:avLst/>
          </a:prstGeom>
          <a:noFill/>
        </p:spPr>
        <p:txBody>
          <a:bodyPr wrap="square" rtlCol="0">
            <a:spAutoFit/>
          </a:bodyPr>
          <a:lstStyle/>
          <a:p>
            <a:pPr algn="ctr"/>
            <a:r>
              <a:rPr lang="fr-FR" sz="1000" dirty="0">
                <a:solidFill>
                  <a:schemeClr val="bg1"/>
                </a:solidFill>
                <a:effectLst>
                  <a:outerShdw blurRad="38100" dist="38100" dir="2700000" algn="tl">
                    <a:srgbClr val="000000">
                      <a:alpha val="43137"/>
                    </a:srgbClr>
                  </a:outerShdw>
                </a:effectLst>
              </a:rPr>
              <a:t>CLEANTECH</a:t>
            </a:r>
          </a:p>
        </p:txBody>
      </p:sp>
      <p:sp>
        <p:nvSpPr>
          <p:cNvPr id="51" name="ZoneTexte 50">
            <a:extLst>
              <a:ext uri="{FF2B5EF4-FFF2-40B4-BE49-F238E27FC236}">
                <a16:creationId xmlns:a16="http://schemas.microsoft.com/office/drawing/2014/main" id="{3DD8F0AF-1C44-4464-8EFC-D00DB4A5261B}"/>
              </a:ext>
            </a:extLst>
          </p:cNvPr>
          <p:cNvSpPr txBox="1"/>
          <p:nvPr/>
        </p:nvSpPr>
        <p:spPr>
          <a:xfrm rot="16200000">
            <a:off x="122342" y="329851"/>
            <a:ext cx="2020462" cy="400110"/>
          </a:xfrm>
          <a:prstGeom prst="rect">
            <a:avLst/>
          </a:prstGeom>
          <a:noFill/>
        </p:spPr>
        <p:txBody>
          <a:bodyPr wrap="square" rtlCol="0">
            <a:spAutoFit/>
          </a:bodyPr>
          <a:lstStyle/>
          <a:p>
            <a:pPr algn="ctr"/>
            <a:r>
              <a:rPr lang="fr-FR" sz="1000" dirty="0">
                <a:solidFill>
                  <a:schemeClr val="bg1"/>
                </a:solidFill>
                <a:effectLst>
                  <a:outerShdw blurRad="38100" dist="38100" dir="2700000" algn="tl">
                    <a:srgbClr val="000000">
                      <a:alpha val="43137"/>
                    </a:srgbClr>
                  </a:outerShdw>
                </a:effectLst>
              </a:rPr>
              <a:t>INFRASTRUCTURES</a:t>
            </a:r>
          </a:p>
          <a:p>
            <a:pPr algn="ctr"/>
            <a:r>
              <a:rPr lang="fr-FR" sz="1000" dirty="0">
                <a:solidFill>
                  <a:schemeClr val="bg1"/>
                </a:solidFill>
                <a:effectLst>
                  <a:outerShdw blurRad="38100" dist="38100" dir="2700000" algn="tl">
                    <a:srgbClr val="000000">
                      <a:alpha val="43137"/>
                    </a:srgbClr>
                  </a:outerShdw>
                </a:effectLst>
              </a:rPr>
              <a:t>ET INDUSTRIE</a:t>
            </a:r>
          </a:p>
        </p:txBody>
      </p:sp>
      <p:grpSp>
        <p:nvGrpSpPr>
          <p:cNvPr id="52" name="Graphique 5">
            <a:extLst>
              <a:ext uri="{FF2B5EF4-FFF2-40B4-BE49-F238E27FC236}">
                <a16:creationId xmlns:a16="http://schemas.microsoft.com/office/drawing/2014/main" id="{8CAB12DF-B6F4-4DB5-BF96-B90A5ED9DDBF}"/>
              </a:ext>
            </a:extLst>
          </p:cNvPr>
          <p:cNvGrpSpPr/>
          <p:nvPr/>
        </p:nvGrpSpPr>
        <p:grpSpPr>
          <a:xfrm>
            <a:off x="812035" y="2178992"/>
            <a:ext cx="842655" cy="1328849"/>
            <a:chOff x="796496" y="375967"/>
            <a:chExt cx="970520" cy="2374480"/>
          </a:xfrm>
        </p:grpSpPr>
        <p:sp>
          <p:nvSpPr>
            <p:cNvPr id="53" name="Forme libre 27">
              <a:extLst>
                <a:ext uri="{FF2B5EF4-FFF2-40B4-BE49-F238E27FC236}">
                  <a16:creationId xmlns:a16="http://schemas.microsoft.com/office/drawing/2014/main" id="{8DF158A0-C7F7-4C8D-AF5A-F2F0EEEFF304}"/>
                </a:ext>
              </a:extLst>
            </p:cNvPr>
            <p:cNvSpPr/>
            <p:nvPr/>
          </p:nvSpPr>
          <p:spPr>
            <a:xfrm>
              <a:off x="894356" y="375967"/>
              <a:ext cx="204617" cy="127149"/>
            </a:xfrm>
            <a:custGeom>
              <a:avLst/>
              <a:gdLst>
                <a:gd name="connsiteX0" fmla="*/ 0 w 204617"/>
                <a:gd name="connsiteY0" fmla="*/ 127149 h 127149"/>
                <a:gd name="connsiteX1" fmla="*/ 204618 w 204617"/>
                <a:gd name="connsiteY1" fmla="*/ 0 h 127149"/>
                <a:gd name="connsiteX2" fmla="*/ 204618 w 204617"/>
                <a:gd name="connsiteY2" fmla="*/ 127149 h 127149"/>
                <a:gd name="connsiteX3" fmla="*/ 0 w 204617"/>
                <a:gd name="connsiteY3" fmla="*/ 127149 h 127149"/>
              </a:gdLst>
              <a:ahLst/>
              <a:cxnLst>
                <a:cxn ang="0">
                  <a:pos x="connsiteX0" y="connsiteY0"/>
                </a:cxn>
                <a:cxn ang="0">
                  <a:pos x="connsiteX1" y="connsiteY1"/>
                </a:cxn>
                <a:cxn ang="0">
                  <a:pos x="connsiteX2" y="connsiteY2"/>
                </a:cxn>
                <a:cxn ang="0">
                  <a:pos x="connsiteX3" y="connsiteY3"/>
                </a:cxn>
              </a:cxnLst>
              <a:rect l="l" t="t" r="r" b="b"/>
              <a:pathLst>
                <a:path w="204617" h="127149">
                  <a:moveTo>
                    <a:pt x="0" y="127149"/>
                  </a:moveTo>
                  <a:lnTo>
                    <a:pt x="204618" y="0"/>
                  </a:lnTo>
                  <a:lnTo>
                    <a:pt x="204618" y="127149"/>
                  </a:lnTo>
                  <a:lnTo>
                    <a:pt x="0" y="127149"/>
                  </a:lnTo>
                  <a:close/>
                </a:path>
              </a:pathLst>
            </a:custGeom>
            <a:solidFill>
              <a:srgbClr val="83A630"/>
            </a:solidFill>
            <a:ln w="26723" cap="flat">
              <a:noFill/>
              <a:prstDash val="solid"/>
              <a:miter/>
            </a:ln>
          </p:spPr>
          <p:txBody>
            <a:bodyPr rtlCol="0" anchor="ctr"/>
            <a:lstStyle/>
            <a:p>
              <a:endParaRPr lang="fr-FR"/>
            </a:p>
          </p:txBody>
        </p:sp>
        <p:sp>
          <p:nvSpPr>
            <p:cNvPr id="54" name="Forme libre 28">
              <a:extLst>
                <a:ext uri="{FF2B5EF4-FFF2-40B4-BE49-F238E27FC236}">
                  <a16:creationId xmlns:a16="http://schemas.microsoft.com/office/drawing/2014/main" id="{75A6D8A8-50B0-4388-92B4-4784636574EE}"/>
                </a:ext>
              </a:extLst>
            </p:cNvPr>
            <p:cNvSpPr/>
            <p:nvPr/>
          </p:nvSpPr>
          <p:spPr>
            <a:xfrm>
              <a:off x="894356" y="2572152"/>
              <a:ext cx="204617" cy="127149"/>
            </a:xfrm>
            <a:custGeom>
              <a:avLst/>
              <a:gdLst>
                <a:gd name="connsiteX0" fmla="*/ 0 w 204617"/>
                <a:gd name="connsiteY0" fmla="*/ 0 h 127149"/>
                <a:gd name="connsiteX1" fmla="*/ 204618 w 204617"/>
                <a:gd name="connsiteY1" fmla="*/ 127149 h 127149"/>
                <a:gd name="connsiteX2" fmla="*/ 204618 w 204617"/>
                <a:gd name="connsiteY2" fmla="*/ 0 h 127149"/>
                <a:gd name="connsiteX3" fmla="*/ 0 w 204617"/>
                <a:gd name="connsiteY3" fmla="*/ 0 h 127149"/>
              </a:gdLst>
              <a:ahLst/>
              <a:cxnLst>
                <a:cxn ang="0">
                  <a:pos x="connsiteX0" y="connsiteY0"/>
                </a:cxn>
                <a:cxn ang="0">
                  <a:pos x="connsiteX1" y="connsiteY1"/>
                </a:cxn>
                <a:cxn ang="0">
                  <a:pos x="connsiteX2" y="connsiteY2"/>
                </a:cxn>
                <a:cxn ang="0">
                  <a:pos x="connsiteX3" y="connsiteY3"/>
                </a:cxn>
              </a:cxnLst>
              <a:rect l="l" t="t" r="r" b="b"/>
              <a:pathLst>
                <a:path w="204617" h="127149">
                  <a:moveTo>
                    <a:pt x="0" y="0"/>
                  </a:moveTo>
                  <a:lnTo>
                    <a:pt x="204618" y="127149"/>
                  </a:lnTo>
                  <a:lnTo>
                    <a:pt x="204618" y="0"/>
                  </a:lnTo>
                  <a:lnTo>
                    <a:pt x="0" y="0"/>
                  </a:lnTo>
                  <a:close/>
                </a:path>
              </a:pathLst>
            </a:custGeom>
            <a:solidFill>
              <a:srgbClr val="83A630"/>
            </a:solidFill>
            <a:ln w="26723" cap="flat">
              <a:noFill/>
              <a:prstDash val="solid"/>
              <a:miter/>
            </a:ln>
          </p:spPr>
          <p:txBody>
            <a:bodyPr rtlCol="0" anchor="ctr"/>
            <a:lstStyle/>
            <a:p>
              <a:endParaRPr lang="fr-FR"/>
            </a:p>
          </p:txBody>
        </p:sp>
        <p:pic>
          <p:nvPicPr>
            <p:cNvPr id="55" name="Image 54">
              <a:extLst>
                <a:ext uri="{FF2B5EF4-FFF2-40B4-BE49-F238E27FC236}">
                  <a16:creationId xmlns:a16="http://schemas.microsoft.com/office/drawing/2014/main" id="{1279943D-97AF-4D43-B785-E988A0B9D33A}"/>
                </a:ext>
              </a:extLst>
            </p:cNvPr>
            <p:cNvPicPr>
              <a:picLocks noChangeAspect="1"/>
            </p:cNvPicPr>
            <p:nvPr/>
          </p:nvPicPr>
          <p:blipFill>
            <a:blip r:embed="rId3"/>
            <a:stretch>
              <a:fillRect/>
            </a:stretch>
          </p:blipFill>
          <p:spPr>
            <a:xfrm>
              <a:off x="796496" y="404721"/>
              <a:ext cx="970520" cy="2345726"/>
            </a:xfrm>
            <a:custGeom>
              <a:avLst/>
              <a:gdLst>
                <a:gd name="connsiteX0" fmla="*/ 0 w 970520"/>
                <a:gd name="connsiteY0" fmla="*/ 1 h 2345726"/>
                <a:gd name="connsiteX1" fmla="*/ 970520 w 970520"/>
                <a:gd name="connsiteY1" fmla="*/ 1 h 2345726"/>
                <a:gd name="connsiteX2" fmla="*/ 970520 w 970520"/>
                <a:gd name="connsiteY2" fmla="*/ 2345727 h 2345726"/>
                <a:gd name="connsiteX3" fmla="*/ 0 w 970520"/>
                <a:gd name="connsiteY3" fmla="*/ 2345727 h 2345726"/>
              </a:gdLst>
              <a:ahLst/>
              <a:cxnLst>
                <a:cxn ang="0">
                  <a:pos x="connsiteX0" y="connsiteY0"/>
                </a:cxn>
                <a:cxn ang="0">
                  <a:pos x="connsiteX1" y="connsiteY1"/>
                </a:cxn>
                <a:cxn ang="0">
                  <a:pos x="connsiteX2" y="connsiteY2"/>
                </a:cxn>
                <a:cxn ang="0">
                  <a:pos x="connsiteX3" y="connsiteY3"/>
                </a:cxn>
              </a:cxnLst>
              <a:rect l="l" t="t" r="r" b="b"/>
              <a:pathLst>
                <a:path w="970520" h="2345726">
                  <a:moveTo>
                    <a:pt x="0" y="1"/>
                  </a:moveTo>
                  <a:lnTo>
                    <a:pt x="970520" y="1"/>
                  </a:lnTo>
                  <a:lnTo>
                    <a:pt x="970520" y="2345727"/>
                  </a:lnTo>
                  <a:lnTo>
                    <a:pt x="0" y="2345727"/>
                  </a:lnTo>
                  <a:close/>
                </a:path>
              </a:pathLst>
            </a:custGeom>
          </p:spPr>
        </p:pic>
        <p:sp>
          <p:nvSpPr>
            <p:cNvPr id="56" name="Forme libre 30">
              <a:extLst>
                <a:ext uri="{FF2B5EF4-FFF2-40B4-BE49-F238E27FC236}">
                  <a16:creationId xmlns:a16="http://schemas.microsoft.com/office/drawing/2014/main" id="{5155746F-0DF9-48B6-8C16-D5B22E091178}"/>
                </a:ext>
              </a:extLst>
            </p:cNvPr>
            <p:cNvSpPr/>
            <p:nvPr/>
          </p:nvSpPr>
          <p:spPr>
            <a:xfrm>
              <a:off x="894356" y="503116"/>
              <a:ext cx="723037" cy="2069036"/>
            </a:xfrm>
            <a:custGeom>
              <a:avLst/>
              <a:gdLst>
                <a:gd name="connsiteX0" fmla="*/ 0 w 723037"/>
                <a:gd name="connsiteY0" fmla="*/ 2069037 h 2069036"/>
                <a:gd name="connsiteX1" fmla="*/ 541334 w 723037"/>
                <a:gd name="connsiteY1" fmla="*/ 2069037 h 2069036"/>
                <a:gd name="connsiteX2" fmla="*/ 541334 w 723037"/>
                <a:gd name="connsiteY2" fmla="*/ 1213913 h 2069036"/>
                <a:gd name="connsiteX3" fmla="*/ 723037 w 723037"/>
                <a:gd name="connsiteY3" fmla="*/ 1034519 h 2069036"/>
                <a:gd name="connsiteX4" fmla="*/ 541334 w 723037"/>
                <a:gd name="connsiteY4" fmla="*/ 855124 h 2069036"/>
                <a:gd name="connsiteX5" fmla="*/ 541334 w 723037"/>
                <a:gd name="connsiteY5" fmla="*/ 0 h 2069036"/>
                <a:gd name="connsiteX6" fmla="*/ 0 w 723037"/>
                <a:gd name="connsiteY6" fmla="*/ 0 h 2069036"/>
                <a:gd name="connsiteX7" fmla="*/ 0 w 723037"/>
                <a:gd name="connsiteY7" fmla="*/ 2069037 h 20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3037" h="2069036">
                  <a:moveTo>
                    <a:pt x="0" y="2069037"/>
                  </a:moveTo>
                  <a:lnTo>
                    <a:pt x="541334" y="2069037"/>
                  </a:lnTo>
                  <a:lnTo>
                    <a:pt x="541334" y="1213913"/>
                  </a:lnTo>
                  <a:lnTo>
                    <a:pt x="723037" y="1034519"/>
                  </a:lnTo>
                  <a:lnTo>
                    <a:pt x="541334" y="855124"/>
                  </a:lnTo>
                  <a:lnTo>
                    <a:pt x="541334" y="0"/>
                  </a:lnTo>
                  <a:lnTo>
                    <a:pt x="0" y="0"/>
                  </a:lnTo>
                  <a:lnTo>
                    <a:pt x="0" y="2069037"/>
                  </a:lnTo>
                  <a:close/>
                </a:path>
              </a:pathLst>
            </a:custGeom>
            <a:solidFill>
              <a:srgbClr val="A5C41C"/>
            </a:solidFill>
            <a:ln w="26723" cap="flat">
              <a:noFill/>
              <a:prstDash val="solid"/>
              <a:miter/>
            </a:ln>
          </p:spPr>
          <p:txBody>
            <a:bodyPr rtlCol="0" anchor="ctr"/>
            <a:lstStyle/>
            <a:p>
              <a:endParaRPr lang="fr-FR" dirty="0"/>
            </a:p>
          </p:txBody>
        </p:sp>
      </p:grpSp>
      <p:sp>
        <p:nvSpPr>
          <p:cNvPr id="57" name="ZoneTexte 56">
            <a:extLst>
              <a:ext uri="{FF2B5EF4-FFF2-40B4-BE49-F238E27FC236}">
                <a16:creationId xmlns:a16="http://schemas.microsoft.com/office/drawing/2014/main" id="{9E2ABC49-135F-4C11-A593-2365D6250140}"/>
              </a:ext>
            </a:extLst>
          </p:cNvPr>
          <p:cNvSpPr txBox="1"/>
          <p:nvPr/>
        </p:nvSpPr>
        <p:spPr>
          <a:xfrm rot="16200000">
            <a:off x="137858" y="2733362"/>
            <a:ext cx="2020462" cy="246221"/>
          </a:xfrm>
          <a:prstGeom prst="rect">
            <a:avLst/>
          </a:prstGeom>
          <a:noFill/>
        </p:spPr>
        <p:txBody>
          <a:bodyPr wrap="square" rtlCol="0">
            <a:spAutoFit/>
          </a:bodyPr>
          <a:lstStyle/>
          <a:p>
            <a:pPr algn="ctr"/>
            <a:r>
              <a:rPr lang="fr-FR" sz="1000" dirty="0">
                <a:solidFill>
                  <a:schemeClr val="bg1"/>
                </a:solidFill>
                <a:effectLst>
                  <a:outerShdw blurRad="38100" dist="38100" dir="2700000" algn="tl">
                    <a:srgbClr val="000000">
                      <a:alpha val="43137"/>
                    </a:srgbClr>
                  </a:outerShdw>
                </a:effectLst>
              </a:rPr>
              <a:t>AGRI &amp; AGRO</a:t>
            </a:r>
          </a:p>
        </p:txBody>
      </p:sp>
      <p:grpSp>
        <p:nvGrpSpPr>
          <p:cNvPr id="38" name="Graphique 5">
            <a:extLst>
              <a:ext uri="{FF2B5EF4-FFF2-40B4-BE49-F238E27FC236}">
                <a16:creationId xmlns:a16="http://schemas.microsoft.com/office/drawing/2014/main" id="{C85AAB53-CCF4-4F76-AE2E-682B99F53448}"/>
              </a:ext>
            </a:extLst>
          </p:cNvPr>
          <p:cNvGrpSpPr/>
          <p:nvPr/>
        </p:nvGrpSpPr>
        <p:grpSpPr>
          <a:xfrm>
            <a:off x="787111" y="3308327"/>
            <a:ext cx="842655" cy="1328849"/>
            <a:chOff x="764582" y="375967"/>
            <a:chExt cx="970520" cy="2379396"/>
          </a:xfrm>
        </p:grpSpPr>
        <p:sp>
          <p:nvSpPr>
            <p:cNvPr id="39" name="Forme libre 27">
              <a:extLst>
                <a:ext uri="{FF2B5EF4-FFF2-40B4-BE49-F238E27FC236}">
                  <a16:creationId xmlns:a16="http://schemas.microsoft.com/office/drawing/2014/main" id="{E9319E97-D4D7-4932-9B13-4C1A8C6BE45B}"/>
                </a:ext>
              </a:extLst>
            </p:cNvPr>
            <p:cNvSpPr/>
            <p:nvPr/>
          </p:nvSpPr>
          <p:spPr>
            <a:xfrm>
              <a:off x="894356" y="375967"/>
              <a:ext cx="204617" cy="127149"/>
            </a:xfrm>
            <a:custGeom>
              <a:avLst/>
              <a:gdLst>
                <a:gd name="connsiteX0" fmla="*/ 0 w 204617"/>
                <a:gd name="connsiteY0" fmla="*/ 127149 h 127149"/>
                <a:gd name="connsiteX1" fmla="*/ 204618 w 204617"/>
                <a:gd name="connsiteY1" fmla="*/ 0 h 127149"/>
                <a:gd name="connsiteX2" fmla="*/ 204618 w 204617"/>
                <a:gd name="connsiteY2" fmla="*/ 127149 h 127149"/>
                <a:gd name="connsiteX3" fmla="*/ 0 w 204617"/>
                <a:gd name="connsiteY3" fmla="*/ 127149 h 127149"/>
              </a:gdLst>
              <a:ahLst/>
              <a:cxnLst>
                <a:cxn ang="0">
                  <a:pos x="connsiteX0" y="connsiteY0"/>
                </a:cxn>
                <a:cxn ang="0">
                  <a:pos x="connsiteX1" y="connsiteY1"/>
                </a:cxn>
                <a:cxn ang="0">
                  <a:pos x="connsiteX2" y="connsiteY2"/>
                </a:cxn>
                <a:cxn ang="0">
                  <a:pos x="connsiteX3" y="connsiteY3"/>
                </a:cxn>
              </a:cxnLst>
              <a:rect l="l" t="t" r="r" b="b"/>
              <a:pathLst>
                <a:path w="204617" h="127149">
                  <a:moveTo>
                    <a:pt x="0" y="127149"/>
                  </a:moveTo>
                  <a:lnTo>
                    <a:pt x="204618" y="0"/>
                  </a:lnTo>
                  <a:lnTo>
                    <a:pt x="204618" y="127149"/>
                  </a:lnTo>
                  <a:lnTo>
                    <a:pt x="0" y="127149"/>
                  </a:lnTo>
                  <a:close/>
                </a:path>
              </a:pathLst>
            </a:custGeom>
            <a:solidFill>
              <a:srgbClr val="BB3716"/>
            </a:solidFill>
            <a:ln w="26723" cap="flat">
              <a:noFill/>
              <a:prstDash val="solid"/>
              <a:miter/>
            </a:ln>
          </p:spPr>
          <p:txBody>
            <a:bodyPr rtlCol="0" anchor="ctr"/>
            <a:lstStyle/>
            <a:p>
              <a:endParaRPr lang="fr-FR"/>
            </a:p>
          </p:txBody>
        </p:sp>
        <p:sp>
          <p:nvSpPr>
            <p:cNvPr id="40" name="Forme libre 28">
              <a:extLst>
                <a:ext uri="{FF2B5EF4-FFF2-40B4-BE49-F238E27FC236}">
                  <a16:creationId xmlns:a16="http://schemas.microsoft.com/office/drawing/2014/main" id="{AD13AD27-59E0-4007-B5E1-C9F559EC13E2}"/>
                </a:ext>
              </a:extLst>
            </p:cNvPr>
            <p:cNvSpPr/>
            <p:nvPr/>
          </p:nvSpPr>
          <p:spPr>
            <a:xfrm>
              <a:off x="894356" y="2572152"/>
              <a:ext cx="204617" cy="127149"/>
            </a:xfrm>
            <a:custGeom>
              <a:avLst/>
              <a:gdLst>
                <a:gd name="connsiteX0" fmla="*/ 0 w 204617"/>
                <a:gd name="connsiteY0" fmla="*/ 0 h 127149"/>
                <a:gd name="connsiteX1" fmla="*/ 204618 w 204617"/>
                <a:gd name="connsiteY1" fmla="*/ 127149 h 127149"/>
                <a:gd name="connsiteX2" fmla="*/ 204618 w 204617"/>
                <a:gd name="connsiteY2" fmla="*/ 0 h 127149"/>
                <a:gd name="connsiteX3" fmla="*/ 0 w 204617"/>
                <a:gd name="connsiteY3" fmla="*/ 0 h 127149"/>
              </a:gdLst>
              <a:ahLst/>
              <a:cxnLst>
                <a:cxn ang="0">
                  <a:pos x="connsiteX0" y="connsiteY0"/>
                </a:cxn>
                <a:cxn ang="0">
                  <a:pos x="connsiteX1" y="connsiteY1"/>
                </a:cxn>
                <a:cxn ang="0">
                  <a:pos x="connsiteX2" y="connsiteY2"/>
                </a:cxn>
                <a:cxn ang="0">
                  <a:pos x="connsiteX3" y="connsiteY3"/>
                </a:cxn>
              </a:cxnLst>
              <a:rect l="l" t="t" r="r" b="b"/>
              <a:pathLst>
                <a:path w="204617" h="127149">
                  <a:moveTo>
                    <a:pt x="0" y="0"/>
                  </a:moveTo>
                  <a:lnTo>
                    <a:pt x="204618" y="127149"/>
                  </a:lnTo>
                  <a:lnTo>
                    <a:pt x="204618" y="0"/>
                  </a:lnTo>
                  <a:lnTo>
                    <a:pt x="0" y="0"/>
                  </a:lnTo>
                  <a:close/>
                </a:path>
              </a:pathLst>
            </a:custGeom>
            <a:solidFill>
              <a:srgbClr val="BB3716"/>
            </a:solidFill>
            <a:ln w="26723" cap="flat">
              <a:noFill/>
              <a:prstDash val="solid"/>
              <a:miter/>
            </a:ln>
          </p:spPr>
          <p:txBody>
            <a:bodyPr rtlCol="0" anchor="ctr"/>
            <a:lstStyle/>
            <a:p>
              <a:endParaRPr lang="fr-FR"/>
            </a:p>
          </p:txBody>
        </p:sp>
        <p:pic>
          <p:nvPicPr>
            <p:cNvPr id="41" name="Image 40">
              <a:extLst>
                <a:ext uri="{FF2B5EF4-FFF2-40B4-BE49-F238E27FC236}">
                  <a16:creationId xmlns:a16="http://schemas.microsoft.com/office/drawing/2014/main" id="{EB63CAF6-2376-41B7-A38D-AFC4D2F9BE39}"/>
                </a:ext>
              </a:extLst>
            </p:cNvPr>
            <p:cNvPicPr>
              <a:picLocks noChangeAspect="1"/>
            </p:cNvPicPr>
            <p:nvPr/>
          </p:nvPicPr>
          <p:blipFill>
            <a:blip r:embed="rId3">
              <a:biLevel thresh="50000"/>
            </a:blip>
            <a:stretch>
              <a:fillRect/>
            </a:stretch>
          </p:blipFill>
          <p:spPr>
            <a:xfrm>
              <a:off x="764582" y="409637"/>
              <a:ext cx="970520" cy="2345726"/>
            </a:xfrm>
            <a:custGeom>
              <a:avLst/>
              <a:gdLst>
                <a:gd name="connsiteX0" fmla="*/ 0 w 970520"/>
                <a:gd name="connsiteY0" fmla="*/ 1 h 2345726"/>
                <a:gd name="connsiteX1" fmla="*/ 970520 w 970520"/>
                <a:gd name="connsiteY1" fmla="*/ 1 h 2345726"/>
                <a:gd name="connsiteX2" fmla="*/ 970520 w 970520"/>
                <a:gd name="connsiteY2" fmla="*/ 2345727 h 2345726"/>
                <a:gd name="connsiteX3" fmla="*/ 0 w 970520"/>
                <a:gd name="connsiteY3" fmla="*/ 2345727 h 2345726"/>
              </a:gdLst>
              <a:ahLst/>
              <a:cxnLst>
                <a:cxn ang="0">
                  <a:pos x="connsiteX0" y="connsiteY0"/>
                </a:cxn>
                <a:cxn ang="0">
                  <a:pos x="connsiteX1" y="connsiteY1"/>
                </a:cxn>
                <a:cxn ang="0">
                  <a:pos x="connsiteX2" y="connsiteY2"/>
                </a:cxn>
                <a:cxn ang="0">
                  <a:pos x="connsiteX3" y="connsiteY3"/>
                </a:cxn>
              </a:cxnLst>
              <a:rect l="l" t="t" r="r" b="b"/>
              <a:pathLst>
                <a:path w="970520" h="2345726">
                  <a:moveTo>
                    <a:pt x="0" y="1"/>
                  </a:moveTo>
                  <a:lnTo>
                    <a:pt x="970520" y="1"/>
                  </a:lnTo>
                  <a:lnTo>
                    <a:pt x="970520" y="2345727"/>
                  </a:lnTo>
                  <a:lnTo>
                    <a:pt x="0" y="2345727"/>
                  </a:lnTo>
                  <a:close/>
                </a:path>
              </a:pathLst>
            </a:custGeom>
          </p:spPr>
        </p:pic>
        <p:sp>
          <p:nvSpPr>
            <p:cNvPr id="42" name="Forme libre 30">
              <a:extLst>
                <a:ext uri="{FF2B5EF4-FFF2-40B4-BE49-F238E27FC236}">
                  <a16:creationId xmlns:a16="http://schemas.microsoft.com/office/drawing/2014/main" id="{E4F19B72-4E51-451C-87BD-46BE21438AA4}"/>
                </a:ext>
              </a:extLst>
            </p:cNvPr>
            <p:cNvSpPr/>
            <p:nvPr/>
          </p:nvSpPr>
          <p:spPr>
            <a:xfrm>
              <a:off x="894356" y="503116"/>
              <a:ext cx="723037" cy="2069036"/>
            </a:xfrm>
            <a:custGeom>
              <a:avLst/>
              <a:gdLst>
                <a:gd name="connsiteX0" fmla="*/ 0 w 723037"/>
                <a:gd name="connsiteY0" fmla="*/ 2069037 h 2069036"/>
                <a:gd name="connsiteX1" fmla="*/ 541334 w 723037"/>
                <a:gd name="connsiteY1" fmla="*/ 2069037 h 2069036"/>
                <a:gd name="connsiteX2" fmla="*/ 541334 w 723037"/>
                <a:gd name="connsiteY2" fmla="*/ 1213913 h 2069036"/>
                <a:gd name="connsiteX3" fmla="*/ 723037 w 723037"/>
                <a:gd name="connsiteY3" fmla="*/ 1034519 h 2069036"/>
                <a:gd name="connsiteX4" fmla="*/ 541334 w 723037"/>
                <a:gd name="connsiteY4" fmla="*/ 855124 h 2069036"/>
                <a:gd name="connsiteX5" fmla="*/ 541334 w 723037"/>
                <a:gd name="connsiteY5" fmla="*/ 0 h 2069036"/>
                <a:gd name="connsiteX6" fmla="*/ 0 w 723037"/>
                <a:gd name="connsiteY6" fmla="*/ 0 h 2069036"/>
                <a:gd name="connsiteX7" fmla="*/ 0 w 723037"/>
                <a:gd name="connsiteY7" fmla="*/ 2069037 h 20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3037" h="2069036">
                  <a:moveTo>
                    <a:pt x="0" y="2069037"/>
                  </a:moveTo>
                  <a:lnTo>
                    <a:pt x="541334" y="2069037"/>
                  </a:lnTo>
                  <a:lnTo>
                    <a:pt x="541334" y="1213913"/>
                  </a:lnTo>
                  <a:lnTo>
                    <a:pt x="723037" y="1034519"/>
                  </a:lnTo>
                  <a:lnTo>
                    <a:pt x="541334" y="855124"/>
                  </a:lnTo>
                  <a:lnTo>
                    <a:pt x="541334" y="0"/>
                  </a:lnTo>
                  <a:lnTo>
                    <a:pt x="0" y="0"/>
                  </a:lnTo>
                  <a:lnTo>
                    <a:pt x="0" y="2069037"/>
                  </a:lnTo>
                  <a:close/>
                </a:path>
              </a:pathLst>
            </a:custGeom>
            <a:solidFill>
              <a:srgbClr val="E53C16"/>
            </a:solidFill>
            <a:ln w="26723" cap="flat">
              <a:noFill/>
              <a:prstDash val="solid"/>
              <a:miter/>
            </a:ln>
          </p:spPr>
          <p:txBody>
            <a:bodyPr rtlCol="0" anchor="ctr"/>
            <a:lstStyle/>
            <a:p>
              <a:endParaRPr lang="fr-FR" dirty="0"/>
            </a:p>
          </p:txBody>
        </p:sp>
      </p:grpSp>
      <p:sp>
        <p:nvSpPr>
          <p:cNvPr id="49" name="ZoneTexte 48">
            <a:extLst>
              <a:ext uri="{FF2B5EF4-FFF2-40B4-BE49-F238E27FC236}">
                <a16:creationId xmlns:a16="http://schemas.microsoft.com/office/drawing/2014/main" id="{4A03111D-EF43-4251-A080-A3BC987F92AA}"/>
              </a:ext>
            </a:extLst>
          </p:cNvPr>
          <p:cNvSpPr txBox="1"/>
          <p:nvPr/>
        </p:nvSpPr>
        <p:spPr>
          <a:xfrm rot="16200000">
            <a:off x="129546" y="3771095"/>
            <a:ext cx="2020462" cy="400110"/>
          </a:xfrm>
          <a:prstGeom prst="rect">
            <a:avLst/>
          </a:prstGeom>
          <a:noFill/>
        </p:spPr>
        <p:txBody>
          <a:bodyPr wrap="square" rtlCol="0">
            <a:spAutoFit/>
          </a:bodyPr>
          <a:lstStyle/>
          <a:p>
            <a:pPr algn="ctr"/>
            <a:r>
              <a:rPr lang="fr-FR" sz="1000" dirty="0">
                <a:solidFill>
                  <a:schemeClr val="bg1"/>
                </a:solidFill>
                <a:effectLst>
                  <a:outerShdw blurRad="38100" dist="38100" dir="2700000" algn="tl">
                    <a:srgbClr val="000000">
                      <a:alpha val="43137"/>
                    </a:srgbClr>
                  </a:outerShdw>
                </a:effectLst>
              </a:rPr>
              <a:t>SANTE, BIEN ETRE, </a:t>
            </a:r>
          </a:p>
          <a:p>
            <a:pPr algn="ctr"/>
            <a:r>
              <a:rPr lang="fr-FR" sz="1000" dirty="0">
                <a:solidFill>
                  <a:schemeClr val="bg1"/>
                </a:solidFill>
                <a:effectLst>
                  <a:outerShdw blurRad="38100" dist="38100" dir="2700000" algn="tl">
                    <a:srgbClr val="000000">
                      <a:alpha val="43137"/>
                    </a:srgbClr>
                  </a:outerShdw>
                </a:effectLst>
              </a:rPr>
              <a:t>TOURISME &amp; BTP</a:t>
            </a:r>
          </a:p>
        </p:txBody>
      </p:sp>
      <p:sp>
        <p:nvSpPr>
          <p:cNvPr id="58" name="ZoneTexte 57">
            <a:extLst>
              <a:ext uri="{FF2B5EF4-FFF2-40B4-BE49-F238E27FC236}">
                <a16:creationId xmlns:a16="http://schemas.microsoft.com/office/drawing/2014/main" id="{7C37860B-2D7C-4EFD-9D10-D43D93A789EF}"/>
              </a:ext>
            </a:extLst>
          </p:cNvPr>
          <p:cNvSpPr txBox="1"/>
          <p:nvPr/>
        </p:nvSpPr>
        <p:spPr>
          <a:xfrm rot="16200000">
            <a:off x="112143" y="6080412"/>
            <a:ext cx="2020462" cy="400110"/>
          </a:xfrm>
          <a:prstGeom prst="rect">
            <a:avLst/>
          </a:prstGeom>
          <a:noFill/>
        </p:spPr>
        <p:txBody>
          <a:bodyPr wrap="square" rtlCol="0">
            <a:spAutoFit/>
          </a:bodyPr>
          <a:lstStyle/>
          <a:p>
            <a:pPr algn="ctr"/>
            <a:r>
              <a:rPr lang="fr-FR" sz="1000" dirty="0">
                <a:solidFill>
                  <a:schemeClr val="bg1"/>
                </a:solidFill>
                <a:effectLst>
                  <a:outerShdw blurRad="38100" dist="38100" dir="2700000" algn="tl">
                    <a:srgbClr val="000000">
                      <a:alpha val="43137"/>
                    </a:srgbClr>
                  </a:outerShdw>
                </a:effectLst>
              </a:rPr>
              <a:t>MISSIONS </a:t>
            </a:r>
          </a:p>
          <a:p>
            <a:pPr algn="ctr"/>
            <a:r>
              <a:rPr lang="fr-FR" sz="1000" dirty="0">
                <a:solidFill>
                  <a:schemeClr val="bg1"/>
                </a:solidFill>
                <a:effectLst>
                  <a:outerShdw blurRad="38100" dist="38100" dir="2700000" algn="tl">
                    <a:srgbClr val="000000">
                      <a:alpha val="43137"/>
                    </a:srgbClr>
                  </a:outerShdw>
                </a:effectLst>
              </a:rPr>
              <a:t>MULTISECTORIELLES</a:t>
            </a:r>
          </a:p>
        </p:txBody>
      </p:sp>
      <p:sp>
        <p:nvSpPr>
          <p:cNvPr id="65" name="Rectangle 64">
            <a:extLst>
              <a:ext uri="{FF2B5EF4-FFF2-40B4-BE49-F238E27FC236}">
                <a16:creationId xmlns:a16="http://schemas.microsoft.com/office/drawing/2014/main" id="{0A54CA1A-9037-4E21-AAA2-22E55EC5F97F}"/>
              </a:ext>
            </a:extLst>
          </p:cNvPr>
          <p:cNvSpPr/>
          <p:nvPr/>
        </p:nvSpPr>
        <p:spPr>
          <a:xfrm>
            <a:off x="1991009" y="6101398"/>
            <a:ext cx="6096000" cy="369332"/>
          </a:xfrm>
          <a:prstGeom prst="rect">
            <a:avLst/>
          </a:prstGeom>
        </p:spPr>
        <p:txBody>
          <a:bodyPr>
            <a:spAutoFit/>
          </a:bodyPr>
          <a:lstStyle/>
          <a:p>
            <a:pPr lvl="0"/>
            <a:r>
              <a:rPr lang="fr-FR" sz="1400" b="1" dirty="0">
                <a:solidFill>
                  <a:srgbClr val="424B55"/>
                </a:solidFill>
              </a:rPr>
              <a:t>Contact :</a:t>
            </a:r>
            <a:r>
              <a:rPr lang="fr-FR" dirty="0">
                <a:solidFill>
                  <a:srgbClr val="000000"/>
                </a:solidFill>
                <a:latin typeface="Calibri" panose="020F0502020204030204" pitchFamily="34" charset="0"/>
              </a:rPr>
              <a:t> </a:t>
            </a:r>
            <a:r>
              <a:rPr lang="fr-FR" sz="1200" dirty="0">
                <a:solidFill>
                  <a:srgbClr val="424B55"/>
                </a:solidFill>
              </a:rPr>
              <a:t>Nadia DAHBI/ E-mail : ndahbi@cfcim.org / Tél. : +212 (0)5 22 20 90 90</a:t>
            </a:r>
          </a:p>
        </p:txBody>
      </p:sp>
      <p:pic>
        <p:nvPicPr>
          <p:cNvPr id="70" name="Image 69">
            <a:extLst>
              <a:ext uri="{FF2B5EF4-FFF2-40B4-BE49-F238E27FC236}">
                <a16:creationId xmlns:a16="http://schemas.microsoft.com/office/drawing/2014/main" id="{A30281F5-F8D2-4170-B03D-3A4F49D428A5}"/>
              </a:ext>
            </a:extLst>
          </p:cNvPr>
          <p:cNvPicPr>
            <a:picLocks noChangeAspect="1"/>
          </p:cNvPicPr>
          <p:nvPr/>
        </p:nvPicPr>
        <p:blipFill>
          <a:blip r:embed="rId4"/>
          <a:stretch>
            <a:fillRect/>
          </a:stretch>
        </p:blipFill>
        <p:spPr>
          <a:xfrm>
            <a:off x="8289696" y="6270254"/>
            <a:ext cx="2155826" cy="400780"/>
          </a:xfrm>
          <a:prstGeom prst="rect">
            <a:avLst/>
          </a:prstGeom>
        </p:spPr>
      </p:pic>
      <p:pic>
        <p:nvPicPr>
          <p:cNvPr id="71" name="Picture 4" descr="TEAM FRANCE EXPORT en Ile-de-France : votre solution export">
            <a:extLst>
              <a:ext uri="{FF2B5EF4-FFF2-40B4-BE49-F238E27FC236}">
                <a16:creationId xmlns:a16="http://schemas.microsoft.com/office/drawing/2014/main" id="{90A2C044-25CA-4398-A1CA-E2E5A3E76CB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52698" y="6184807"/>
            <a:ext cx="820896" cy="590159"/>
          </a:xfrm>
          <a:prstGeom prst="rect">
            <a:avLst/>
          </a:prstGeom>
          <a:noFill/>
          <a:extLst>
            <a:ext uri="{909E8E84-426E-40DD-AFC4-6F175D3DCCD1}">
              <a14:hiddenFill xmlns:a14="http://schemas.microsoft.com/office/drawing/2010/main">
                <a:solidFill>
                  <a:srgbClr val="FFFFFF"/>
                </a:solidFill>
              </a14:hiddenFill>
            </a:ext>
          </a:extLst>
        </p:spPr>
      </p:pic>
      <p:sp>
        <p:nvSpPr>
          <p:cNvPr id="60" name="Rectangle 59">
            <a:extLst>
              <a:ext uri="{FF2B5EF4-FFF2-40B4-BE49-F238E27FC236}">
                <a16:creationId xmlns:a16="http://schemas.microsoft.com/office/drawing/2014/main" id="{F9A2143C-5491-49E1-A8FC-7CED9D419005}"/>
              </a:ext>
            </a:extLst>
          </p:cNvPr>
          <p:cNvSpPr/>
          <p:nvPr/>
        </p:nvSpPr>
        <p:spPr>
          <a:xfrm>
            <a:off x="1929648" y="3049027"/>
            <a:ext cx="9671162" cy="2865405"/>
          </a:xfrm>
          <a:prstGeom prst="rect">
            <a:avLst/>
          </a:prstGeom>
          <a:solidFill>
            <a:schemeClr val="bg1"/>
          </a:solidFill>
          <a:ln>
            <a:noFill/>
          </a:ln>
          <a:effectLst>
            <a:outerShdw blurRad="215900" dist="38100" dir="840000" sx="101000" sy="101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ZoneTexte 60">
            <a:extLst>
              <a:ext uri="{FF2B5EF4-FFF2-40B4-BE49-F238E27FC236}">
                <a16:creationId xmlns:a16="http://schemas.microsoft.com/office/drawing/2014/main" id="{2C832019-FEC0-48C2-BFC9-F9D7495BD6C6}"/>
              </a:ext>
            </a:extLst>
          </p:cNvPr>
          <p:cNvSpPr txBox="1"/>
          <p:nvPr/>
        </p:nvSpPr>
        <p:spPr>
          <a:xfrm>
            <a:off x="2065214" y="3095541"/>
            <a:ext cx="9311211" cy="2908489"/>
          </a:xfrm>
          <a:prstGeom prst="rect">
            <a:avLst/>
          </a:prstGeom>
          <a:noFill/>
        </p:spPr>
        <p:txBody>
          <a:bodyPr wrap="square" rtlCol="0">
            <a:spAutoFit/>
          </a:bodyPr>
          <a:lstStyle/>
          <a:p>
            <a:pPr algn="just" fontAlgn="ctr"/>
            <a:r>
              <a:rPr lang="fr-FR" sz="1600" b="1" dirty="0">
                <a:solidFill>
                  <a:srgbClr val="00447B"/>
                </a:solidFill>
              </a:rPr>
              <a:t>Rencontre d'affaires en marge du Salon International du Bâtiment. </a:t>
            </a:r>
            <a:r>
              <a:rPr lang="fr-FR" sz="1200" i="1" dirty="0">
                <a:solidFill>
                  <a:srgbClr val="00447B"/>
                </a:solidFill>
              </a:rPr>
              <a:t>Sous réserve de la tenue du salon</a:t>
            </a:r>
            <a:endParaRPr lang="fr-MA" sz="1200" i="1" dirty="0">
              <a:solidFill>
                <a:srgbClr val="00447B"/>
              </a:solidFill>
            </a:endParaRPr>
          </a:p>
          <a:p>
            <a:pPr lvl="0" algn="just"/>
            <a:r>
              <a:rPr lang="fr-FR" sz="1200" b="1" dirty="0">
                <a:solidFill>
                  <a:srgbClr val="ED154E"/>
                </a:solidFill>
              </a:rPr>
              <a:t>Novembre 2022 – A Casablanca</a:t>
            </a:r>
          </a:p>
          <a:p>
            <a:pPr lvl="0" algn="just"/>
            <a:endParaRPr lang="fr-FR" sz="500" b="1" dirty="0">
              <a:solidFill>
                <a:srgbClr val="ED154E"/>
              </a:solidFill>
            </a:endParaRPr>
          </a:p>
          <a:p>
            <a:pPr lvl="0" algn="just"/>
            <a:r>
              <a:rPr lang="fr-FR" sz="1000" dirty="0"/>
              <a:t>En 2019, le secteur du BTP marocain a enregistré une croissance de 2,3 % et occupe une part de 6 % dans le PIB. Le secteur BTP emploie plus de 990 000 personnes au Maroc soit 10 % de la population. Par ailleurs, le chiffre d’affaires réalisé s’est élevé en 2018 à 5,44 milliards EUR. L’industrie des matériaux de construction et des produits de second-œuvre représente un chiffre d'affaires de 59,13 Mds MAD (5,44 Mds EUR) et une valeur ajoutée de plus de 14 Mds MAD (1,3 Md EUR).</a:t>
            </a:r>
          </a:p>
          <a:p>
            <a:pPr lvl="0" algn="just"/>
            <a:endParaRPr lang="fr-FR" sz="800" dirty="0"/>
          </a:p>
          <a:p>
            <a:pPr lvl="0" algn="just"/>
            <a:r>
              <a:rPr lang="fr-FR" sz="1000" dirty="0"/>
              <a:t>Le secteur du BTP vise à créer 220 000 postes supplémentaires d’ici 2022, passant de 990 000 à 1,2 millions d’emplois. Le secteur compte près de 5 000 entreprises organisées, dont une vingtaine de grande taille. La croissance démographique et l’évolution du taux d’urbanisation favorisent la construction de nouveaux logements au Maroc. En effet, on comptabilise au total 356 413 mises en chantier en 2019, soit une augmentation de 17 % par rapport à 2018 (source : Ministère de l’Aménagement du territoire).</a:t>
            </a:r>
          </a:p>
          <a:p>
            <a:pPr lvl="0" algn="just"/>
            <a:endParaRPr lang="fr-FR" sz="800" dirty="0"/>
          </a:p>
          <a:p>
            <a:pPr lvl="0" algn="just"/>
            <a:r>
              <a:rPr lang="fr-FR" sz="1000" b="1" dirty="0"/>
              <a:t>Le secteur du BTP affiche de grandes ambitions </a:t>
            </a:r>
            <a:r>
              <a:rPr lang="fr-FR" sz="1000" dirty="0"/>
              <a:t>: </a:t>
            </a:r>
          </a:p>
          <a:p>
            <a:pPr marL="271463" lvl="0" indent="-271463" algn="just"/>
            <a:r>
              <a:rPr lang="fr-FR" sz="1000" dirty="0"/>
              <a:t>     -    La signature d’un Contrat-Programme en septembre 2018 projette de faire contribuer le secteur à hauteur de 7,4 Mds d’euros au PIB du Maroc d’ici 2022 ;</a:t>
            </a:r>
          </a:p>
          <a:p>
            <a:pPr marL="271463" lvl="0" indent="-271463" algn="just"/>
            <a:r>
              <a:rPr lang="fr-FR" sz="1000" dirty="0"/>
              <a:t>     -   Mise en œuvre de nombreux projets d’aménagements de villes nouvelles ou quartiers résidentiels neufs, dont les budgets d'investissements s’élèvent à 14,6 Mds EUR à l’horizon 2035 ;</a:t>
            </a:r>
          </a:p>
          <a:p>
            <a:pPr marL="271463" lvl="0" indent="-271463" algn="just"/>
            <a:r>
              <a:rPr lang="fr-FR" sz="1000" dirty="0"/>
              <a:t>     -   En plus du Contrat-Programme, 10 contrats ont été conclus par différents ministères avec la Fédération Nationale du Bâtiment et Travaux Publics (FNBTP), venant sceller un nouveau partenariat public-privé.</a:t>
            </a:r>
          </a:p>
          <a:p>
            <a:pPr lvl="0" algn="just"/>
            <a:endParaRPr lang="fr-FR" sz="1200" b="1" dirty="0">
              <a:solidFill>
                <a:srgbClr val="A5C41C"/>
              </a:solidFill>
            </a:endParaRPr>
          </a:p>
        </p:txBody>
      </p:sp>
      <p:sp>
        <p:nvSpPr>
          <p:cNvPr id="62" name="Rectangle 61">
            <a:extLst>
              <a:ext uri="{FF2B5EF4-FFF2-40B4-BE49-F238E27FC236}">
                <a16:creationId xmlns:a16="http://schemas.microsoft.com/office/drawing/2014/main" id="{E8C8FA41-DA48-43CE-8F1E-370D34FCAB8B}"/>
              </a:ext>
            </a:extLst>
          </p:cNvPr>
          <p:cNvSpPr/>
          <p:nvPr/>
        </p:nvSpPr>
        <p:spPr>
          <a:xfrm>
            <a:off x="1927751" y="536268"/>
            <a:ext cx="9690100" cy="2271703"/>
          </a:xfrm>
          <a:prstGeom prst="rect">
            <a:avLst/>
          </a:prstGeom>
          <a:solidFill>
            <a:schemeClr val="bg1"/>
          </a:solidFill>
          <a:ln>
            <a:noFill/>
          </a:ln>
          <a:effectLst>
            <a:outerShdw blurRad="215900" dist="38100" dir="840000" sx="101000" sy="101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3" name="ZoneTexte 62">
            <a:extLst>
              <a:ext uri="{FF2B5EF4-FFF2-40B4-BE49-F238E27FC236}">
                <a16:creationId xmlns:a16="http://schemas.microsoft.com/office/drawing/2014/main" id="{19AEBEF8-C5A1-48F2-9E3F-A8A6233D1955}"/>
              </a:ext>
            </a:extLst>
          </p:cNvPr>
          <p:cNvSpPr txBox="1"/>
          <p:nvPr/>
        </p:nvSpPr>
        <p:spPr>
          <a:xfrm>
            <a:off x="2042051" y="606901"/>
            <a:ext cx="9385300" cy="2139047"/>
          </a:xfrm>
          <a:prstGeom prst="rect">
            <a:avLst/>
          </a:prstGeom>
          <a:noFill/>
        </p:spPr>
        <p:txBody>
          <a:bodyPr wrap="square" rtlCol="0">
            <a:spAutoFit/>
          </a:bodyPr>
          <a:lstStyle/>
          <a:p>
            <a:pPr lvl="0" algn="just"/>
            <a:r>
              <a:rPr lang="fr-FR" sz="1600" b="1" dirty="0">
                <a:solidFill>
                  <a:srgbClr val="00447B"/>
                </a:solidFill>
              </a:rPr>
              <a:t>Rencontre d’affaires en marge du Salon International du Cheval. </a:t>
            </a:r>
            <a:r>
              <a:rPr lang="fr-FR" sz="1200" i="1" dirty="0">
                <a:solidFill>
                  <a:srgbClr val="00447B"/>
                </a:solidFill>
              </a:rPr>
              <a:t>Sous réserve de la tenue du salon</a:t>
            </a:r>
            <a:endParaRPr lang="fr-FR" sz="1200" b="1" dirty="0">
              <a:solidFill>
                <a:srgbClr val="00447B"/>
              </a:solidFill>
            </a:endParaRPr>
          </a:p>
          <a:p>
            <a:pPr algn="just"/>
            <a:r>
              <a:rPr lang="fr-FR" sz="1200" b="1" dirty="0">
                <a:solidFill>
                  <a:srgbClr val="ED154E"/>
                </a:solidFill>
              </a:rPr>
              <a:t>Octobre 2022 – A El Jadida</a:t>
            </a:r>
          </a:p>
          <a:p>
            <a:pPr lvl="0" algn="just"/>
            <a:endParaRPr lang="fr-FR" sz="500" b="1" dirty="0">
              <a:solidFill>
                <a:srgbClr val="E53C16"/>
              </a:solidFill>
            </a:endParaRPr>
          </a:p>
          <a:p>
            <a:pPr algn="just" fontAlgn="t"/>
            <a:r>
              <a:rPr lang="fr-FR" sz="1000" u="none" strike="noStrike" dirty="0">
                <a:effectLst/>
              </a:rPr>
              <a:t>Ayant fait l’objet d’un plan décennal de 2011 à 2020, le secteur équin au Maroc a connu de grandes évolutions. Le secteur a reçu un investissement de 1,9 Mds MAD (175 M €) depuis 2012, et a généré 7 Mds MAD (650 M €) en 2018, représentant 0,6% du PIB. A ce titre, plus de 30.000 emplois directs et indirects étaient liés à la filière en 2019. De nombreux événements équestres sont organisés (2400 par an, en moyenne) tout comme des concours d’élevage (31 en 2019). </a:t>
            </a:r>
          </a:p>
          <a:p>
            <a:pPr algn="just" fontAlgn="t"/>
            <a:endParaRPr lang="fr-FR" sz="800" u="none" strike="noStrike" dirty="0">
              <a:effectLst/>
            </a:endParaRPr>
          </a:p>
          <a:p>
            <a:pPr algn="just" fontAlgn="t"/>
            <a:r>
              <a:rPr lang="fr-FR" sz="1000" u="none" strike="noStrike" dirty="0">
                <a:effectLst/>
              </a:rPr>
              <a:t>Dans le même sens, le plan décennal avait pour optique de développer le tourisme équestre au Maroc : c’est chose faite, avec 30 structures opérant désormais dans ce domaine.</a:t>
            </a:r>
          </a:p>
          <a:p>
            <a:pPr algn="just" fontAlgn="t"/>
            <a:r>
              <a:rPr lang="fr-FR" sz="1000" u="none" strike="noStrike" dirty="0">
                <a:effectLst/>
              </a:rPr>
              <a:t>Par ailleurs, le Royaume chérifien abrite de nombreuses espèces de chevaux : Barbe ; Arabe Barbe ; Pur-sang arabe ; Pur-sang Anglais ; Pur-sang Anglo-arabe. 5 516 naissances ont été déclarées en 2019. Le pays a contribué à la sauvegarde de la race Barbe : alors que 800 chevaux de cette espèce étaient recensés en 2011, ce chiffre s’élevait à 2000 en 2018. </a:t>
            </a:r>
          </a:p>
          <a:p>
            <a:pPr algn="just" fontAlgn="t"/>
            <a:endParaRPr lang="fr-FR" sz="800" u="none" strike="noStrike" dirty="0">
              <a:effectLst/>
            </a:endParaRPr>
          </a:p>
          <a:p>
            <a:pPr algn="just" fontAlgn="t"/>
            <a:r>
              <a:rPr lang="fr-FR" sz="1000" u="none" strike="noStrike" dirty="0">
                <a:effectLst/>
              </a:rPr>
              <a:t>Désormais, les objectifs de développement de la filière sont focalisés autour de la promotion du tourisme équestre et le développement des courses marocaines, au niveau national et international. </a:t>
            </a:r>
            <a:endParaRPr lang="fr-MA" sz="1000" b="0" i="0" u="none" strike="noStrike" dirty="0">
              <a:solidFill>
                <a:srgbClr val="000000"/>
              </a:solidFill>
              <a:effectLst/>
              <a:latin typeface="Calibri" panose="020F0502020204030204" pitchFamily="34" charset="0"/>
            </a:endParaRPr>
          </a:p>
        </p:txBody>
      </p:sp>
      <p:sp>
        <p:nvSpPr>
          <p:cNvPr id="64" name="ZoneTexte 63">
            <a:extLst>
              <a:ext uri="{FF2B5EF4-FFF2-40B4-BE49-F238E27FC236}">
                <a16:creationId xmlns:a16="http://schemas.microsoft.com/office/drawing/2014/main" id="{8FADF130-B912-4D41-BC05-E16B0F4BF8A8}"/>
              </a:ext>
            </a:extLst>
          </p:cNvPr>
          <p:cNvSpPr txBox="1"/>
          <p:nvPr/>
        </p:nvSpPr>
        <p:spPr>
          <a:xfrm rot="16200000">
            <a:off x="8661995" y="2415697"/>
            <a:ext cx="6765130" cy="246221"/>
          </a:xfrm>
          <a:prstGeom prst="rect">
            <a:avLst/>
          </a:prstGeom>
          <a:noFill/>
        </p:spPr>
        <p:txBody>
          <a:bodyPr wrap="square">
            <a:spAutoFit/>
          </a:bodyPr>
          <a:lstStyle/>
          <a:p>
            <a:pPr marL="899160"/>
            <a:r>
              <a:rPr lang="fr-FR" sz="1000" dirty="0">
                <a:solidFill>
                  <a:srgbClr val="002060"/>
                </a:solidFill>
              </a:rPr>
              <a:t>CFCIM/PR03/A4/PROC01/FCH05 Version 01</a:t>
            </a:r>
            <a:endParaRPr lang="fr-MA" sz="1000" dirty="0">
              <a:solidFill>
                <a:srgbClr val="002060"/>
              </a:solidFill>
            </a:endParaRPr>
          </a:p>
        </p:txBody>
      </p:sp>
    </p:spTree>
    <p:extLst>
      <p:ext uri="{BB962C8B-B14F-4D97-AF65-F5344CB8AC3E}">
        <p14:creationId xmlns:p14="http://schemas.microsoft.com/office/powerpoint/2010/main" val="11107601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a:extLst>
              <a:ext uri="{FF2B5EF4-FFF2-40B4-BE49-F238E27FC236}">
                <a16:creationId xmlns:a16="http://schemas.microsoft.com/office/drawing/2014/main" id="{F36E085F-2075-4A8E-8546-E25162708E68}"/>
              </a:ext>
            </a:extLst>
          </p:cNvPr>
          <p:cNvSpPr/>
          <p:nvPr/>
        </p:nvSpPr>
        <p:spPr>
          <a:xfrm>
            <a:off x="1332629" y="-49023"/>
            <a:ext cx="10859371" cy="69070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 name="Image 11" descr="Une image contenant extérieur, rue, assis, homme&#10;&#10;Description générée automatiquement">
            <a:extLst>
              <a:ext uri="{FF2B5EF4-FFF2-40B4-BE49-F238E27FC236}">
                <a16:creationId xmlns:a16="http://schemas.microsoft.com/office/drawing/2014/main" id="{999A7E17-1BAE-4F3F-BF5F-50B4C73B10B2}"/>
              </a:ext>
            </a:extLst>
          </p:cNvPr>
          <p:cNvPicPr>
            <a:picLocks noChangeAspect="1"/>
          </p:cNvPicPr>
          <p:nvPr/>
        </p:nvPicPr>
        <p:blipFill rotWithShape="1">
          <a:blip r:embed="rId2"/>
          <a:srcRect l="3953" r="87746"/>
          <a:stretch/>
        </p:blipFill>
        <p:spPr>
          <a:xfrm>
            <a:off x="0" y="-49023"/>
            <a:ext cx="1098973" cy="6956047"/>
          </a:xfrm>
          <a:prstGeom prst="rect">
            <a:avLst/>
          </a:prstGeom>
        </p:spPr>
      </p:pic>
      <p:sp>
        <p:nvSpPr>
          <p:cNvPr id="25" name="Rectangle 24">
            <a:extLst>
              <a:ext uri="{FF2B5EF4-FFF2-40B4-BE49-F238E27FC236}">
                <a16:creationId xmlns:a16="http://schemas.microsoft.com/office/drawing/2014/main" id="{6634C91F-AF0B-1543-9C66-F5671BE0B8B5}"/>
              </a:ext>
            </a:extLst>
          </p:cNvPr>
          <p:cNvSpPr/>
          <p:nvPr/>
        </p:nvSpPr>
        <p:spPr>
          <a:xfrm>
            <a:off x="1917700" y="144853"/>
            <a:ext cx="9690100" cy="1072822"/>
          </a:xfrm>
          <a:prstGeom prst="rect">
            <a:avLst/>
          </a:prstGeom>
          <a:solidFill>
            <a:schemeClr val="bg1"/>
          </a:solidFill>
          <a:ln>
            <a:noFill/>
          </a:ln>
          <a:effectLst>
            <a:outerShdw blurRad="215900" dist="38100" dir="840000" sx="101000" sy="101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ZoneTexte 25">
            <a:extLst>
              <a:ext uri="{FF2B5EF4-FFF2-40B4-BE49-F238E27FC236}">
                <a16:creationId xmlns:a16="http://schemas.microsoft.com/office/drawing/2014/main" id="{CD1139E3-996A-5D41-96E5-23331040B3BD}"/>
              </a:ext>
            </a:extLst>
          </p:cNvPr>
          <p:cNvSpPr txBox="1"/>
          <p:nvPr/>
        </p:nvSpPr>
        <p:spPr>
          <a:xfrm>
            <a:off x="2032000" y="215486"/>
            <a:ext cx="9385300" cy="907941"/>
          </a:xfrm>
          <a:prstGeom prst="rect">
            <a:avLst/>
          </a:prstGeom>
          <a:noFill/>
        </p:spPr>
        <p:txBody>
          <a:bodyPr wrap="square" rtlCol="0">
            <a:spAutoFit/>
          </a:bodyPr>
          <a:lstStyle/>
          <a:p>
            <a:pPr lvl="0"/>
            <a:r>
              <a:rPr lang="fr-FR" sz="1600" b="1" dirty="0">
                <a:solidFill>
                  <a:srgbClr val="00447B"/>
                </a:solidFill>
              </a:rPr>
              <a:t>Mission collective ENR &amp; EE</a:t>
            </a:r>
          </a:p>
          <a:p>
            <a:pPr lvl="0"/>
            <a:r>
              <a:rPr lang="fr-FR" sz="1200" b="1" dirty="0">
                <a:solidFill>
                  <a:srgbClr val="ED154E"/>
                </a:solidFill>
              </a:rPr>
              <a:t>Février 2022 - A Casablanca</a:t>
            </a:r>
          </a:p>
          <a:p>
            <a:pPr lvl="0"/>
            <a:endParaRPr lang="fr-FR" sz="500" b="1" dirty="0">
              <a:solidFill>
                <a:srgbClr val="8FC799"/>
              </a:solidFill>
            </a:endParaRPr>
          </a:p>
          <a:p>
            <a:pPr algn="just" fontAlgn="ctr"/>
            <a:r>
              <a:rPr lang="fr-FR" sz="1000" u="none" strike="noStrike" dirty="0">
                <a:effectLst/>
              </a:rPr>
              <a:t>Dans le but de réduire sa dépendance énergétique et atteindre 52% de la part des ENR dans la capacité installée en 2030, plusieurs projets ont été lancés et développés dans ce sens. Cela dit,  malgré ces nombreux projets d'énergie solaire ou éolienne, le cadre législatif et réglementaire du secteur freine le développement du secteur. </a:t>
            </a:r>
            <a:endParaRPr lang="fr-MA" sz="1000" dirty="0">
              <a:solidFill>
                <a:srgbClr val="000000"/>
              </a:solidFill>
              <a:latin typeface="Calibri" panose="020F0502020204030204" pitchFamily="34" charset="0"/>
            </a:endParaRPr>
          </a:p>
        </p:txBody>
      </p:sp>
      <p:sp>
        <p:nvSpPr>
          <p:cNvPr id="13" name="Rectangle 12">
            <a:extLst>
              <a:ext uri="{FF2B5EF4-FFF2-40B4-BE49-F238E27FC236}">
                <a16:creationId xmlns:a16="http://schemas.microsoft.com/office/drawing/2014/main" id="{51339AC3-4452-3C44-B3D0-D9776CE46054}"/>
              </a:ext>
            </a:extLst>
          </p:cNvPr>
          <p:cNvSpPr/>
          <p:nvPr/>
        </p:nvSpPr>
        <p:spPr>
          <a:xfrm>
            <a:off x="1917700" y="1372278"/>
            <a:ext cx="9690100" cy="1327450"/>
          </a:xfrm>
          <a:prstGeom prst="rect">
            <a:avLst/>
          </a:prstGeom>
          <a:solidFill>
            <a:schemeClr val="bg1"/>
          </a:solidFill>
          <a:ln>
            <a:noFill/>
          </a:ln>
          <a:effectLst>
            <a:outerShdw blurRad="215900" dist="38100" dir="840000" sx="101000" sy="101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a:extLst>
              <a:ext uri="{FF2B5EF4-FFF2-40B4-BE49-F238E27FC236}">
                <a16:creationId xmlns:a16="http://schemas.microsoft.com/office/drawing/2014/main" id="{6FDDE746-6D10-3D4F-8AFF-4CF392A67072}"/>
              </a:ext>
            </a:extLst>
          </p:cNvPr>
          <p:cNvSpPr txBox="1"/>
          <p:nvPr/>
        </p:nvSpPr>
        <p:spPr>
          <a:xfrm>
            <a:off x="2031999" y="1442912"/>
            <a:ext cx="9395933" cy="1107996"/>
          </a:xfrm>
          <a:prstGeom prst="rect">
            <a:avLst/>
          </a:prstGeom>
          <a:noFill/>
        </p:spPr>
        <p:txBody>
          <a:bodyPr wrap="square" rtlCol="0">
            <a:spAutoFit/>
          </a:bodyPr>
          <a:lstStyle/>
          <a:p>
            <a:pPr lvl="0"/>
            <a:r>
              <a:rPr lang="fr-FR" sz="1600" b="1" dirty="0">
                <a:solidFill>
                  <a:srgbClr val="00447B"/>
                </a:solidFill>
              </a:rPr>
              <a:t>Rencontre d'affaires sur la décarbonisation de l'industrie marocaine</a:t>
            </a:r>
          </a:p>
          <a:p>
            <a:pPr lvl="0"/>
            <a:r>
              <a:rPr lang="fr-FR" sz="1200" i="1" dirty="0">
                <a:solidFill>
                  <a:srgbClr val="00447B"/>
                </a:solidFill>
              </a:rPr>
              <a:t>(Développeurs &amp; Aménageurs de zones industrielles)</a:t>
            </a:r>
            <a:endParaRPr lang="fr-FR" sz="1600" i="1" dirty="0">
              <a:solidFill>
                <a:srgbClr val="00447B"/>
              </a:solidFill>
            </a:endParaRPr>
          </a:p>
          <a:p>
            <a:pPr lvl="0"/>
            <a:r>
              <a:rPr lang="fr-FR" sz="1200" b="1" dirty="0">
                <a:solidFill>
                  <a:srgbClr val="ED154E"/>
                </a:solidFill>
              </a:rPr>
              <a:t>Décembre 2022 – A Kenitra</a:t>
            </a:r>
          </a:p>
          <a:p>
            <a:pPr lvl="0"/>
            <a:endParaRPr lang="fr-FR" sz="600" b="1" dirty="0">
              <a:solidFill>
                <a:srgbClr val="8FC799"/>
              </a:solidFill>
            </a:endParaRPr>
          </a:p>
          <a:p>
            <a:pPr fontAlgn="ctr"/>
            <a:r>
              <a:rPr lang="fr-FR" sz="1000" u="none" strike="noStrike" dirty="0">
                <a:effectLst/>
              </a:rPr>
              <a:t>Afin de faire face à la taxe carbone qui sera appliquée par l'Union Européenne aux frontières, les industriels marocains seront amenés à  décarboniser leur industrie. De ce fait, plusieurs programmes et aides ont été mis en place par le Maroc pour accompagner les entreprises marocaines dans la démarche de décarbonisation de leur processus industriel. </a:t>
            </a:r>
            <a:endParaRPr lang="fr-FR" sz="900" b="1" dirty="0">
              <a:solidFill>
                <a:srgbClr val="A5C41C"/>
              </a:solidFill>
            </a:endParaRPr>
          </a:p>
        </p:txBody>
      </p:sp>
      <p:grpSp>
        <p:nvGrpSpPr>
          <p:cNvPr id="15" name="Graphique 5">
            <a:extLst>
              <a:ext uri="{FF2B5EF4-FFF2-40B4-BE49-F238E27FC236}">
                <a16:creationId xmlns:a16="http://schemas.microsoft.com/office/drawing/2014/main" id="{99980308-24B4-4B89-A5BF-B4C0C88BB411}"/>
              </a:ext>
            </a:extLst>
          </p:cNvPr>
          <p:cNvGrpSpPr/>
          <p:nvPr/>
        </p:nvGrpSpPr>
        <p:grpSpPr>
          <a:xfrm>
            <a:off x="806266" y="-98490"/>
            <a:ext cx="842655" cy="1343681"/>
            <a:chOff x="796496" y="375967"/>
            <a:chExt cx="970520" cy="2371908"/>
          </a:xfrm>
        </p:grpSpPr>
        <p:sp>
          <p:nvSpPr>
            <p:cNvPr id="16" name="Forme libre 7">
              <a:extLst>
                <a:ext uri="{FF2B5EF4-FFF2-40B4-BE49-F238E27FC236}">
                  <a16:creationId xmlns:a16="http://schemas.microsoft.com/office/drawing/2014/main" id="{E5BC6A34-2648-4223-915C-5723FCF1F1B3}"/>
                </a:ext>
              </a:extLst>
            </p:cNvPr>
            <p:cNvSpPr/>
            <p:nvPr/>
          </p:nvSpPr>
          <p:spPr>
            <a:xfrm>
              <a:off x="894356" y="375967"/>
              <a:ext cx="204617" cy="127149"/>
            </a:xfrm>
            <a:custGeom>
              <a:avLst/>
              <a:gdLst>
                <a:gd name="connsiteX0" fmla="*/ 0 w 204617"/>
                <a:gd name="connsiteY0" fmla="*/ 127149 h 127149"/>
                <a:gd name="connsiteX1" fmla="*/ 204618 w 204617"/>
                <a:gd name="connsiteY1" fmla="*/ 0 h 127149"/>
                <a:gd name="connsiteX2" fmla="*/ 204618 w 204617"/>
                <a:gd name="connsiteY2" fmla="*/ 127149 h 127149"/>
                <a:gd name="connsiteX3" fmla="*/ 0 w 204617"/>
                <a:gd name="connsiteY3" fmla="*/ 127149 h 127149"/>
              </a:gdLst>
              <a:ahLst/>
              <a:cxnLst>
                <a:cxn ang="0">
                  <a:pos x="connsiteX0" y="connsiteY0"/>
                </a:cxn>
                <a:cxn ang="0">
                  <a:pos x="connsiteX1" y="connsiteY1"/>
                </a:cxn>
                <a:cxn ang="0">
                  <a:pos x="connsiteX2" y="connsiteY2"/>
                </a:cxn>
                <a:cxn ang="0">
                  <a:pos x="connsiteX3" y="connsiteY3"/>
                </a:cxn>
              </a:cxnLst>
              <a:rect l="l" t="t" r="r" b="b"/>
              <a:pathLst>
                <a:path w="204617" h="127149">
                  <a:moveTo>
                    <a:pt x="0" y="127149"/>
                  </a:moveTo>
                  <a:lnTo>
                    <a:pt x="204618" y="0"/>
                  </a:lnTo>
                  <a:lnTo>
                    <a:pt x="204618" y="127149"/>
                  </a:lnTo>
                  <a:lnTo>
                    <a:pt x="0" y="127149"/>
                  </a:lnTo>
                  <a:close/>
                </a:path>
              </a:pathLst>
            </a:custGeom>
            <a:solidFill>
              <a:srgbClr val="1C3948"/>
            </a:solidFill>
            <a:ln w="26723" cap="flat">
              <a:noFill/>
              <a:prstDash val="solid"/>
              <a:miter/>
            </a:ln>
          </p:spPr>
          <p:txBody>
            <a:bodyPr rtlCol="0" anchor="ctr"/>
            <a:lstStyle/>
            <a:p>
              <a:endParaRPr lang="fr-FR"/>
            </a:p>
          </p:txBody>
        </p:sp>
        <p:sp>
          <p:nvSpPr>
            <p:cNvPr id="17" name="Forme libre 9">
              <a:extLst>
                <a:ext uri="{FF2B5EF4-FFF2-40B4-BE49-F238E27FC236}">
                  <a16:creationId xmlns:a16="http://schemas.microsoft.com/office/drawing/2014/main" id="{C185BA8F-8478-4810-9F21-C57033C9D4EF}"/>
                </a:ext>
              </a:extLst>
            </p:cNvPr>
            <p:cNvSpPr/>
            <p:nvPr/>
          </p:nvSpPr>
          <p:spPr>
            <a:xfrm>
              <a:off x="894356" y="2572152"/>
              <a:ext cx="204617" cy="127149"/>
            </a:xfrm>
            <a:custGeom>
              <a:avLst/>
              <a:gdLst>
                <a:gd name="connsiteX0" fmla="*/ 0 w 204617"/>
                <a:gd name="connsiteY0" fmla="*/ 0 h 127149"/>
                <a:gd name="connsiteX1" fmla="*/ 204618 w 204617"/>
                <a:gd name="connsiteY1" fmla="*/ 127149 h 127149"/>
                <a:gd name="connsiteX2" fmla="*/ 204618 w 204617"/>
                <a:gd name="connsiteY2" fmla="*/ 0 h 127149"/>
                <a:gd name="connsiteX3" fmla="*/ 0 w 204617"/>
                <a:gd name="connsiteY3" fmla="*/ 0 h 127149"/>
              </a:gdLst>
              <a:ahLst/>
              <a:cxnLst>
                <a:cxn ang="0">
                  <a:pos x="connsiteX0" y="connsiteY0"/>
                </a:cxn>
                <a:cxn ang="0">
                  <a:pos x="connsiteX1" y="connsiteY1"/>
                </a:cxn>
                <a:cxn ang="0">
                  <a:pos x="connsiteX2" y="connsiteY2"/>
                </a:cxn>
                <a:cxn ang="0">
                  <a:pos x="connsiteX3" y="connsiteY3"/>
                </a:cxn>
              </a:cxnLst>
              <a:rect l="l" t="t" r="r" b="b"/>
              <a:pathLst>
                <a:path w="204617" h="127149">
                  <a:moveTo>
                    <a:pt x="0" y="0"/>
                  </a:moveTo>
                  <a:lnTo>
                    <a:pt x="204618" y="127149"/>
                  </a:lnTo>
                  <a:lnTo>
                    <a:pt x="204618" y="0"/>
                  </a:lnTo>
                  <a:lnTo>
                    <a:pt x="0" y="0"/>
                  </a:lnTo>
                  <a:close/>
                </a:path>
              </a:pathLst>
            </a:custGeom>
            <a:solidFill>
              <a:srgbClr val="1C3948"/>
            </a:solidFill>
            <a:ln w="26723" cap="flat">
              <a:noFill/>
              <a:prstDash val="solid"/>
              <a:miter/>
            </a:ln>
          </p:spPr>
          <p:txBody>
            <a:bodyPr rtlCol="0" anchor="ctr"/>
            <a:lstStyle/>
            <a:p>
              <a:endParaRPr lang="fr-FR"/>
            </a:p>
          </p:txBody>
        </p:sp>
        <p:pic>
          <p:nvPicPr>
            <p:cNvPr id="18" name="Image 17">
              <a:extLst>
                <a:ext uri="{FF2B5EF4-FFF2-40B4-BE49-F238E27FC236}">
                  <a16:creationId xmlns:a16="http://schemas.microsoft.com/office/drawing/2014/main" id="{435505E0-6F31-4AE1-A444-445A922059CD}"/>
                </a:ext>
              </a:extLst>
            </p:cNvPr>
            <p:cNvPicPr>
              <a:picLocks noChangeAspect="1"/>
            </p:cNvPicPr>
            <p:nvPr/>
          </p:nvPicPr>
          <p:blipFill>
            <a:blip r:embed="rId3"/>
            <a:stretch>
              <a:fillRect/>
            </a:stretch>
          </p:blipFill>
          <p:spPr>
            <a:xfrm>
              <a:off x="796496" y="402149"/>
              <a:ext cx="970520" cy="2345726"/>
            </a:xfrm>
            <a:custGeom>
              <a:avLst/>
              <a:gdLst>
                <a:gd name="connsiteX0" fmla="*/ 0 w 970520"/>
                <a:gd name="connsiteY0" fmla="*/ 1 h 2345726"/>
                <a:gd name="connsiteX1" fmla="*/ 970520 w 970520"/>
                <a:gd name="connsiteY1" fmla="*/ 1 h 2345726"/>
                <a:gd name="connsiteX2" fmla="*/ 970520 w 970520"/>
                <a:gd name="connsiteY2" fmla="*/ 2345727 h 2345726"/>
                <a:gd name="connsiteX3" fmla="*/ 0 w 970520"/>
                <a:gd name="connsiteY3" fmla="*/ 2345727 h 2345726"/>
              </a:gdLst>
              <a:ahLst/>
              <a:cxnLst>
                <a:cxn ang="0">
                  <a:pos x="connsiteX0" y="connsiteY0"/>
                </a:cxn>
                <a:cxn ang="0">
                  <a:pos x="connsiteX1" y="connsiteY1"/>
                </a:cxn>
                <a:cxn ang="0">
                  <a:pos x="connsiteX2" y="connsiteY2"/>
                </a:cxn>
                <a:cxn ang="0">
                  <a:pos x="connsiteX3" y="connsiteY3"/>
                </a:cxn>
              </a:cxnLst>
              <a:rect l="l" t="t" r="r" b="b"/>
              <a:pathLst>
                <a:path w="970520" h="2345726">
                  <a:moveTo>
                    <a:pt x="0" y="1"/>
                  </a:moveTo>
                  <a:lnTo>
                    <a:pt x="970520" y="1"/>
                  </a:lnTo>
                  <a:lnTo>
                    <a:pt x="970520" y="2345727"/>
                  </a:lnTo>
                  <a:lnTo>
                    <a:pt x="0" y="2345727"/>
                  </a:lnTo>
                  <a:close/>
                </a:path>
              </a:pathLst>
            </a:custGeom>
          </p:spPr>
        </p:pic>
        <p:sp>
          <p:nvSpPr>
            <p:cNvPr id="19" name="Forme libre 12">
              <a:extLst>
                <a:ext uri="{FF2B5EF4-FFF2-40B4-BE49-F238E27FC236}">
                  <a16:creationId xmlns:a16="http://schemas.microsoft.com/office/drawing/2014/main" id="{4A838CCE-4CDA-4B3E-8128-A4B5D24936BF}"/>
                </a:ext>
              </a:extLst>
            </p:cNvPr>
            <p:cNvSpPr/>
            <p:nvPr/>
          </p:nvSpPr>
          <p:spPr>
            <a:xfrm>
              <a:off x="894356" y="503116"/>
              <a:ext cx="723037" cy="2069036"/>
            </a:xfrm>
            <a:custGeom>
              <a:avLst/>
              <a:gdLst>
                <a:gd name="connsiteX0" fmla="*/ 0 w 723037"/>
                <a:gd name="connsiteY0" fmla="*/ 2069037 h 2069036"/>
                <a:gd name="connsiteX1" fmla="*/ 541334 w 723037"/>
                <a:gd name="connsiteY1" fmla="*/ 2069037 h 2069036"/>
                <a:gd name="connsiteX2" fmla="*/ 541334 w 723037"/>
                <a:gd name="connsiteY2" fmla="*/ 1213913 h 2069036"/>
                <a:gd name="connsiteX3" fmla="*/ 723037 w 723037"/>
                <a:gd name="connsiteY3" fmla="*/ 1034519 h 2069036"/>
                <a:gd name="connsiteX4" fmla="*/ 541334 w 723037"/>
                <a:gd name="connsiteY4" fmla="*/ 855124 h 2069036"/>
                <a:gd name="connsiteX5" fmla="*/ 541334 w 723037"/>
                <a:gd name="connsiteY5" fmla="*/ 0 h 2069036"/>
                <a:gd name="connsiteX6" fmla="*/ 0 w 723037"/>
                <a:gd name="connsiteY6" fmla="*/ 0 h 2069036"/>
                <a:gd name="connsiteX7" fmla="*/ 0 w 723037"/>
                <a:gd name="connsiteY7" fmla="*/ 2069037 h 20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3037" h="2069036">
                  <a:moveTo>
                    <a:pt x="0" y="2069037"/>
                  </a:moveTo>
                  <a:lnTo>
                    <a:pt x="541334" y="2069037"/>
                  </a:lnTo>
                  <a:lnTo>
                    <a:pt x="541334" y="1213913"/>
                  </a:lnTo>
                  <a:lnTo>
                    <a:pt x="723037" y="1034519"/>
                  </a:lnTo>
                  <a:lnTo>
                    <a:pt x="541334" y="855124"/>
                  </a:lnTo>
                  <a:lnTo>
                    <a:pt x="541334" y="0"/>
                  </a:lnTo>
                  <a:lnTo>
                    <a:pt x="0" y="0"/>
                  </a:lnTo>
                  <a:lnTo>
                    <a:pt x="0" y="2069037"/>
                  </a:lnTo>
                  <a:close/>
                </a:path>
              </a:pathLst>
            </a:custGeom>
            <a:solidFill>
              <a:srgbClr val="424B55"/>
            </a:solidFill>
            <a:ln w="26723" cap="flat">
              <a:noFill/>
              <a:prstDash val="solid"/>
              <a:miter/>
            </a:ln>
          </p:spPr>
          <p:txBody>
            <a:bodyPr rtlCol="0" anchor="ctr"/>
            <a:lstStyle/>
            <a:p>
              <a:endParaRPr lang="fr-FR" dirty="0"/>
            </a:p>
          </p:txBody>
        </p:sp>
      </p:grpSp>
      <p:grpSp>
        <p:nvGrpSpPr>
          <p:cNvPr id="20" name="Graphique 5">
            <a:extLst>
              <a:ext uri="{FF2B5EF4-FFF2-40B4-BE49-F238E27FC236}">
                <a16:creationId xmlns:a16="http://schemas.microsoft.com/office/drawing/2014/main" id="{AAE7A14D-0D2D-41FF-835B-4FF77F6F52BE}"/>
              </a:ext>
            </a:extLst>
          </p:cNvPr>
          <p:cNvGrpSpPr/>
          <p:nvPr/>
        </p:nvGrpSpPr>
        <p:grpSpPr>
          <a:xfrm>
            <a:off x="808708" y="5588305"/>
            <a:ext cx="820897" cy="1334844"/>
            <a:chOff x="796496" y="345291"/>
            <a:chExt cx="970520" cy="2354010"/>
          </a:xfrm>
        </p:grpSpPr>
        <p:sp>
          <p:nvSpPr>
            <p:cNvPr id="21" name="Forme libre 27">
              <a:extLst>
                <a:ext uri="{FF2B5EF4-FFF2-40B4-BE49-F238E27FC236}">
                  <a16:creationId xmlns:a16="http://schemas.microsoft.com/office/drawing/2014/main" id="{5091915A-0506-49CF-B482-AB7606EC8D50}"/>
                </a:ext>
              </a:extLst>
            </p:cNvPr>
            <p:cNvSpPr/>
            <p:nvPr/>
          </p:nvSpPr>
          <p:spPr>
            <a:xfrm>
              <a:off x="894356" y="375967"/>
              <a:ext cx="204617" cy="127149"/>
            </a:xfrm>
            <a:custGeom>
              <a:avLst/>
              <a:gdLst>
                <a:gd name="connsiteX0" fmla="*/ 0 w 204617"/>
                <a:gd name="connsiteY0" fmla="*/ 127149 h 127149"/>
                <a:gd name="connsiteX1" fmla="*/ 204618 w 204617"/>
                <a:gd name="connsiteY1" fmla="*/ 0 h 127149"/>
                <a:gd name="connsiteX2" fmla="*/ 204618 w 204617"/>
                <a:gd name="connsiteY2" fmla="*/ 127149 h 127149"/>
                <a:gd name="connsiteX3" fmla="*/ 0 w 204617"/>
                <a:gd name="connsiteY3" fmla="*/ 127149 h 127149"/>
              </a:gdLst>
              <a:ahLst/>
              <a:cxnLst>
                <a:cxn ang="0">
                  <a:pos x="connsiteX0" y="connsiteY0"/>
                </a:cxn>
                <a:cxn ang="0">
                  <a:pos x="connsiteX1" y="connsiteY1"/>
                </a:cxn>
                <a:cxn ang="0">
                  <a:pos x="connsiteX2" y="connsiteY2"/>
                </a:cxn>
                <a:cxn ang="0">
                  <a:pos x="connsiteX3" y="connsiteY3"/>
                </a:cxn>
              </a:cxnLst>
              <a:rect l="l" t="t" r="r" b="b"/>
              <a:pathLst>
                <a:path w="204617" h="127149">
                  <a:moveTo>
                    <a:pt x="0" y="127149"/>
                  </a:moveTo>
                  <a:lnTo>
                    <a:pt x="204618" y="0"/>
                  </a:lnTo>
                  <a:lnTo>
                    <a:pt x="204618" y="127149"/>
                  </a:lnTo>
                  <a:lnTo>
                    <a:pt x="0" y="127149"/>
                  </a:lnTo>
                  <a:close/>
                </a:path>
              </a:pathLst>
            </a:custGeom>
            <a:solidFill>
              <a:schemeClr val="bg2">
                <a:lumMod val="50000"/>
              </a:schemeClr>
            </a:solidFill>
            <a:ln w="26723" cap="flat">
              <a:noFill/>
              <a:prstDash val="solid"/>
              <a:miter/>
            </a:ln>
          </p:spPr>
          <p:txBody>
            <a:bodyPr rtlCol="0" anchor="ctr"/>
            <a:lstStyle/>
            <a:p>
              <a:endParaRPr lang="fr-FR"/>
            </a:p>
          </p:txBody>
        </p:sp>
        <p:sp>
          <p:nvSpPr>
            <p:cNvPr id="22" name="Forme libre 28">
              <a:extLst>
                <a:ext uri="{FF2B5EF4-FFF2-40B4-BE49-F238E27FC236}">
                  <a16:creationId xmlns:a16="http://schemas.microsoft.com/office/drawing/2014/main" id="{9172D2FE-E29B-4B50-9685-0B1B6D441BD2}"/>
                </a:ext>
              </a:extLst>
            </p:cNvPr>
            <p:cNvSpPr/>
            <p:nvPr/>
          </p:nvSpPr>
          <p:spPr>
            <a:xfrm>
              <a:off x="894356" y="2572152"/>
              <a:ext cx="204617" cy="127149"/>
            </a:xfrm>
            <a:custGeom>
              <a:avLst/>
              <a:gdLst>
                <a:gd name="connsiteX0" fmla="*/ 0 w 204617"/>
                <a:gd name="connsiteY0" fmla="*/ 0 h 127149"/>
                <a:gd name="connsiteX1" fmla="*/ 204618 w 204617"/>
                <a:gd name="connsiteY1" fmla="*/ 127149 h 127149"/>
                <a:gd name="connsiteX2" fmla="*/ 204618 w 204617"/>
                <a:gd name="connsiteY2" fmla="*/ 0 h 127149"/>
                <a:gd name="connsiteX3" fmla="*/ 0 w 204617"/>
                <a:gd name="connsiteY3" fmla="*/ 0 h 127149"/>
              </a:gdLst>
              <a:ahLst/>
              <a:cxnLst>
                <a:cxn ang="0">
                  <a:pos x="connsiteX0" y="connsiteY0"/>
                </a:cxn>
                <a:cxn ang="0">
                  <a:pos x="connsiteX1" y="connsiteY1"/>
                </a:cxn>
                <a:cxn ang="0">
                  <a:pos x="connsiteX2" y="connsiteY2"/>
                </a:cxn>
                <a:cxn ang="0">
                  <a:pos x="connsiteX3" y="connsiteY3"/>
                </a:cxn>
              </a:cxnLst>
              <a:rect l="l" t="t" r="r" b="b"/>
              <a:pathLst>
                <a:path w="204617" h="127149">
                  <a:moveTo>
                    <a:pt x="0" y="0"/>
                  </a:moveTo>
                  <a:lnTo>
                    <a:pt x="204618" y="127149"/>
                  </a:lnTo>
                  <a:lnTo>
                    <a:pt x="204618" y="0"/>
                  </a:lnTo>
                  <a:lnTo>
                    <a:pt x="0" y="0"/>
                  </a:lnTo>
                  <a:close/>
                </a:path>
              </a:pathLst>
            </a:custGeom>
            <a:solidFill>
              <a:schemeClr val="bg2">
                <a:lumMod val="50000"/>
              </a:schemeClr>
            </a:solidFill>
            <a:ln w="26723" cap="flat">
              <a:noFill/>
              <a:prstDash val="solid"/>
              <a:miter/>
            </a:ln>
          </p:spPr>
          <p:txBody>
            <a:bodyPr rtlCol="0" anchor="ctr"/>
            <a:lstStyle/>
            <a:p>
              <a:endParaRPr lang="fr-FR"/>
            </a:p>
          </p:txBody>
        </p:sp>
        <p:pic>
          <p:nvPicPr>
            <p:cNvPr id="23" name="Image 22">
              <a:extLst>
                <a:ext uri="{FF2B5EF4-FFF2-40B4-BE49-F238E27FC236}">
                  <a16:creationId xmlns:a16="http://schemas.microsoft.com/office/drawing/2014/main" id="{47D6CD04-C239-4B6B-AC24-DA18BFB63DBB}"/>
                </a:ext>
              </a:extLst>
            </p:cNvPr>
            <p:cNvPicPr>
              <a:picLocks noChangeAspect="1"/>
            </p:cNvPicPr>
            <p:nvPr/>
          </p:nvPicPr>
          <p:blipFill>
            <a:blip r:embed="rId3"/>
            <a:stretch>
              <a:fillRect/>
            </a:stretch>
          </p:blipFill>
          <p:spPr>
            <a:xfrm>
              <a:off x="796496" y="345291"/>
              <a:ext cx="970520" cy="2345726"/>
            </a:xfrm>
            <a:custGeom>
              <a:avLst/>
              <a:gdLst>
                <a:gd name="connsiteX0" fmla="*/ 0 w 970520"/>
                <a:gd name="connsiteY0" fmla="*/ 1 h 2345726"/>
                <a:gd name="connsiteX1" fmla="*/ 970520 w 970520"/>
                <a:gd name="connsiteY1" fmla="*/ 1 h 2345726"/>
                <a:gd name="connsiteX2" fmla="*/ 970520 w 970520"/>
                <a:gd name="connsiteY2" fmla="*/ 2345727 h 2345726"/>
                <a:gd name="connsiteX3" fmla="*/ 0 w 970520"/>
                <a:gd name="connsiteY3" fmla="*/ 2345727 h 2345726"/>
              </a:gdLst>
              <a:ahLst/>
              <a:cxnLst>
                <a:cxn ang="0">
                  <a:pos x="connsiteX0" y="connsiteY0"/>
                </a:cxn>
                <a:cxn ang="0">
                  <a:pos x="connsiteX1" y="connsiteY1"/>
                </a:cxn>
                <a:cxn ang="0">
                  <a:pos x="connsiteX2" y="connsiteY2"/>
                </a:cxn>
                <a:cxn ang="0">
                  <a:pos x="connsiteX3" y="connsiteY3"/>
                </a:cxn>
              </a:cxnLst>
              <a:rect l="l" t="t" r="r" b="b"/>
              <a:pathLst>
                <a:path w="970520" h="2345726">
                  <a:moveTo>
                    <a:pt x="0" y="1"/>
                  </a:moveTo>
                  <a:lnTo>
                    <a:pt x="970520" y="1"/>
                  </a:lnTo>
                  <a:lnTo>
                    <a:pt x="970520" y="2345727"/>
                  </a:lnTo>
                  <a:lnTo>
                    <a:pt x="0" y="2345727"/>
                  </a:lnTo>
                  <a:close/>
                </a:path>
              </a:pathLst>
            </a:custGeom>
          </p:spPr>
        </p:pic>
        <p:sp>
          <p:nvSpPr>
            <p:cNvPr id="24" name="Forme libre 30">
              <a:extLst>
                <a:ext uri="{FF2B5EF4-FFF2-40B4-BE49-F238E27FC236}">
                  <a16:creationId xmlns:a16="http://schemas.microsoft.com/office/drawing/2014/main" id="{C2181216-2033-4B07-9965-E760503084A0}"/>
                </a:ext>
              </a:extLst>
            </p:cNvPr>
            <p:cNvSpPr/>
            <p:nvPr/>
          </p:nvSpPr>
          <p:spPr>
            <a:xfrm>
              <a:off x="894356" y="503116"/>
              <a:ext cx="723037" cy="2069036"/>
            </a:xfrm>
            <a:custGeom>
              <a:avLst/>
              <a:gdLst>
                <a:gd name="connsiteX0" fmla="*/ 0 w 723037"/>
                <a:gd name="connsiteY0" fmla="*/ 2069037 h 2069036"/>
                <a:gd name="connsiteX1" fmla="*/ 541334 w 723037"/>
                <a:gd name="connsiteY1" fmla="*/ 2069037 h 2069036"/>
                <a:gd name="connsiteX2" fmla="*/ 541334 w 723037"/>
                <a:gd name="connsiteY2" fmla="*/ 1213913 h 2069036"/>
                <a:gd name="connsiteX3" fmla="*/ 723037 w 723037"/>
                <a:gd name="connsiteY3" fmla="*/ 1034519 h 2069036"/>
                <a:gd name="connsiteX4" fmla="*/ 541334 w 723037"/>
                <a:gd name="connsiteY4" fmla="*/ 855124 h 2069036"/>
                <a:gd name="connsiteX5" fmla="*/ 541334 w 723037"/>
                <a:gd name="connsiteY5" fmla="*/ 0 h 2069036"/>
                <a:gd name="connsiteX6" fmla="*/ 0 w 723037"/>
                <a:gd name="connsiteY6" fmla="*/ 0 h 2069036"/>
                <a:gd name="connsiteX7" fmla="*/ 0 w 723037"/>
                <a:gd name="connsiteY7" fmla="*/ 2069037 h 20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3037" h="2069036">
                  <a:moveTo>
                    <a:pt x="0" y="2069037"/>
                  </a:moveTo>
                  <a:lnTo>
                    <a:pt x="541334" y="2069037"/>
                  </a:lnTo>
                  <a:lnTo>
                    <a:pt x="541334" y="1213913"/>
                  </a:lnTo>
                  <a:lnTo>
                    <a:pt x="723037" y="1034519"/>
                  </a:lnTo>
                  <a:lnTo>
                    <a:pt x="541334" y="855124"/>
                  </a:lnTo>
                  <a:lnTo>
                    <a:pt x="541334" y="0"/>
                  </a:lnTo>
                  <a:lnTo>
                    <a:pt x="0" y="0"/>
                  </a:lnTo>
                  <a:lnTo>
                    <a:pt x="0" y="2069037"/>
                  </a:lnTo>
                  <a:close/>
                </a:path>
              </a:pathLst>
            </a:custGeom>
            <a:solidFill>
              <a:srgbClr val="C6C7C9"/>
            </a:solidFill>
            <a:ln w="26723" cap="flat">
              <a:noFill/>
              <a:prstDash val="solid"/>
              <a:miter/>
            </a:ln>
          </p:spPr>
          <p:txBody>
            <a:bodyPr rtlCol="0" anchor="ctr"/>
            <a:lstStyle/>
            <a:p>
              <a:endParaRPr lang="fr-FR" dirty="0"/>
            </a:p>
          </p:txBody>
        </p:sp>
      </p:grpSp>
      <p:grpSp>
        <p:nvGrpSpPr>
          <p:cNvPr id="38" name="Graphique 5">
            <a:extLst>
              <a:ext uri="{FF2B5EF4-FFF2-40B4-BE49-F238E27FC236}">
                <a16:creationId xmlns:a16="http://schemas.microsoft.com/office/drawing/2014/main" id="{6A3B5AEF-6EF6-41FF-98C3-635606917D5D}"/>
              </a:ext>
            </a:extLst>
          </p:cNvPr>
          <p:cNvGrpSpPr/>
          <p:nvPr/>
        </p:nvGrpSpPr>
        <p:grpSpPr>
          <a:xfrm>
            <a:off x="806266" y="1042455"/>
            <a:ext cx="842655" cy="1316029"/>
            <a:chOff x="796496" y="375967"/>
            <a:chExt cx="970520" cy="2366828"/>
          </a:xfrm>
        </p:grpSpPr>
        <p:sp>
          <p:nvSpPr>
            <p:cNvPr id="39" name="Forme libre 9">
              <a:extLst>
                <a:ext uri="{FF2B5EF4-FFF2-40B4-BE49-F238E27FC236}">
                  <a16:creationId xmlns:a16="http://schemas.microsoft.com/office/drawing/2014/main" id="{31C457CD-A276-4364-9690-C30FCFA44BD9}"/>
                </a:ext>
              </a:extLst>
            </p:cNvPr>
            <p:cNvSpPr/>
            <p:nvPr/>
          </p:nvSpPr>
          <p:spPr>
            <a:xfrm>
              <a:off x="894356" y="375967"/>
              <a:ext cx="204617" cy="127149"/>
            </a:xfrm>
            <a:custGeom>
              <a:avLst/>
              <a:gdLst>
                <a:gd name="connsiteX0" fmla="*/ 0 w 204617"/>
                <a:gd name="connsiteY0" fmla="*/ 127149 h 127149"/>
                <a:gd name="connsiteX1" fmla="*/ 204618 w 204617"/>
                <a:gd name="connsiteY1" fmla="*/ 0 h 127149"/>
                <a:gd name="connsiteX2" fmla="*/ 204618 w 204617"/>
                <a:gd name="connsiteY2" fmla="*/ 127149 h 127149"/>
                <a:gd name="connsiteX3" fmla="*/ 0 w 204617"/>
                <a:gd name="connsiteY3" fmla="*/ 127149 h 127149"/>
              </a:gdLst>
              <a:ahLst/>
              <a:cxnLst>
                <a:cxn ang="0">
                  <a:pos x="connsiteX0" y="connsiteY0"/>
                </a:cxn>
                <a:cxn ang="0">
                  <a:pos x="connsiteX1" y="connsiteY1"/>
                </a:cxn>
                <a:cxn ang="0">
                  <a:pos x="connsiteX2" y="connsiteY2"/>
                </a:cxn>
                <a:cxn ang="0">
                  <a:pos x="connsiteX3" y="connsiteY3"/>
                </a:cxn>
              </a:cxnLst>
              <a:rect l="l" t="t" r="r" b="b"/>
              <a:pathLst>
                <a:path w="204617" h="127149">
                  <a:moveTo>
                    <a:pt x="0" y="127149"/>
                  </a:moveTo>
                  <a:lnTo>
                    <a:pt x="204618" y="0"/>
                  </a:lnTo>
                  <a:lnTo>
                    <a:pt x="204618" y="127149"/>
                  </a:lnTo>
                  <a:lnTo>
                    <a:pt x="0" y="127149"/>
                  </a:lnTo>
                  <a:close/>
                </a:path>
              </a:pathLst>
            </a:custGeom>
            <a:solidFill>
              <a:srgbClr val="216B8C"/>
            </a:solidFill>
            <a:ln w="26723" cap="flat">
              <a:noFill/>
              <a:prstDash val="solid"/>
              <a:miter/>
            </a:ln>
          </p:spPr>
          <p:txBody>
            <a:bodyPr rtlCol="0" anchor="ctr"/>
            <a:lstStyle/>
            <a:p>
              <a:endParaRPr lang="fr-FR"/>
            </a:p>
          </p:txBody>
        </p:sp>
        <p:sp>
          <p:nvSpPr>
            <p:cNvPr id="40" name="Forme libre 10">
              <a:extLst>
                <a:ext uri="{FF2B5EF4-FFF2-40B4-BE49-F238E27FC236}">
                  <a16:creationId xmlns:a16="http://schemas.microsoft.com/office/drawing/2014/main" id="{3ACDE625-64DB-46E3-A631-5335DC229407}"/>
                </a:ext>
              </a:extLst>
            </p:cNvPr>
            <p:cNvSpPr/>
            <p:nvPr/>
          </p:nvSpPr>
          <p:spPr>
            <a:xfrm>
              <a:off x="894356" y="2572152"/>
              <a:ext cx="204617" cy="127149"/>
            </a:xfrm>
            <a:custGeom>
              <a:avLst/>
              <a:gdLst>
                <a:gd name="connsiteX0" fmla="*/ 0 w 204617"/>
                <a:gd name="connsiteY0" fmla="*/ 0 h 127149"/>
                <a:gd name="connsiteX1" fmla="*/ 204618 w 204617"/>
                <a:gd name="connsiteY1" fmla="*/ 127149 h 127149"/>
                <a:gd name="connsiteX2" fmla="*/ 204618 w 204617"/>
                <a:gd name="connsiteY2" fmla="*/ 0 h 127149"/>
                <a:gd name="connsiteX3" fmla="*/ 0 w 204617"/>
                <a:gd name="connsiteY3" fmla="*/ 0 h 127149"/>
              </a:gdLst>
              <a:ahLst/>
              <a:cxnLst>
                <a:cxn ang="0">
                  <a:pos x="connsiteX0" y="connsiteY0"/>
                </a:cxn>
                <a:cxn ang="0">
                  <a:pos x="connsiteX1" y="connsiteY1"/>
                </a:cxn>
                <a:cxn ang="0">
                  <a:pos x="connsiteX2" y="connsiteY2"/>
                </a:cxn>
                <a:cxn ang="0">
                  <a:pos x="connsiteX3" y="connsiteY3"/>
                </a:cxn>
              </a:cxnLst>
              <a:rect l="l" t="t" r="r" b="b"/>
              <a:pathLst>
                <a:path w="204617" h="127149">
                  <a:moveTo>
                    <a:pt x="0" y="0"/>
                  </a:moveTo>
                  <a:lnTo>
                    <a:pt x="204618" y="127149"/>
                  </a:lnTo>
                  <a:lnTo>
                    <a:pt x="204618" y="0"/>
                  </a:lnTo>
                  <a:lnTo>
                    <a:pt x="0" y="0"/>
                  </a:lnTo>
                  <a:close/>
                </a:path>
              </a:pathLst>
            </a:custGeom>
            <a:solidFill>
              <a:srgbClr val="216B8C"/>
            </a:solidFill>
            <a:ln w="26723" cap="flat">
              <a:noFill/>
              <a:prstDash val="solid"/>
              <a:miter/>
            </a:ln>
          </p:spPr>
          <p:txBody>
            <a:bodyPr rtlCol="0" anchor="ctr"/>
            <a:lstStyle/>
            <a:p>
              <a:endParaRPr lang="fr-FR"/>
            </a:p>
          </p:txBody>
        </p:sp>
        <p:pic>
          <p:nvPicPr>
            <p:cNvPr id="41" name="Image 40">
              <a:extLst>
                <a:ext uri="{FF2B5EF4-FFF2-40B4-BE49-F238E27FC236}">
                  <a16:creationId xmlns:a16="http://schemas.microsoft.com/office/drawing/2014/main" id="{42960A7D-1B72-488F-94F0-98B698A7E7B6}"/>
                </a:ext>
              </a:extLst>
            </p:cNvPr>
            <p:cNvPicPr>
              <a:picLocks noChangeAspect="1"/>
            </p:cNvPicPr>
            <p:nvPr/>
          </p:nvPicPr>
          <p:blipFill>
            <a:blip r:embed="rId3"/>
            <a:stretch>
              <a:fillRect/>
            </a:stretch>
          </p:blipFill>
          <p:spPr>
            <a:xfrm>
              <a:off x="796496" y="397069"/>
              <a:ext cx="970520" cy="2345726"/>
            </a:xfrm>
            <a:custGeom>
              <a:avLst/>
              <a:gdLst>
                <a:gd name="connsiteX0" fmla="*/ 0 w 970520"/>
                <a:gd name="connsiteY0" fmla="*/ 1 h 2345726"/>
                <a:gd name="connsiteX1" fmla="*/ 970520 w 970520"/>
                <a:gd name="connsiteY1" fmla="*/ 1 h 2345726"/>
                <a:gd name="connsiteX2" fmla="*/ 970520 w 970520"/>
                <a:gd name="connsiteY2" fmla="*/ 2345727 h 2345726"/>
                <a:gd name="connsiteX3" fmla="*/ 0 w 970520"/>
                <a:gd name="connsiteY3" fmla="*/ 2345727 h 2345726"/>
              </a:gdLst>
              <a:ahLst/>
              <a:cxnLst>
                <a:cxn ang="0">
                  <a:pos x="connsiteX0" y="connsiteY0"/>
                </a:cxn>
                <a:cxn ang="0">
                  <a:pos x="connsiteX1" y="connsiteY1"/>
                </a:cxn>
                <a:cxn ang="0">
                  <a:pos x="connsiteX2" y="connsiteY2"/>
                </a:cxn>
                <a:cxn ang="0">
                  <a:pos x="connsiteX3" y="connsiteY3"/>
                </a:cxn>
              </a:cxnLst>
              <a:rect l="l" t="t" r="r" b="b"/>
              <a:pathLst>
                <a:path w="970520" h="2345726">
                  <a:moveTo>
                    <a:pt x="0" y="1"/>
                  </a:moveTo>
                  <a:lnTo>
                    <a:pt x="970520" y="1"/>
                  </a:lnTo>
                  <a:lnTo>
                    <a:pt x="970520" y="2345727"/>
                  </a:lnTo>
                  <a:lnTo>
                    <a:pt x="0" y="2345727"/>
                  </a:lnTo>
                  <a:close/>
                </a:path>
              </a:pathLst>
            </a:custGeom>
          </p:spPr>
        </p:pic>
        <p:sp>
          <p:nvSpPr>
            <p:cNvPr id="42" name="Forme libre 12">
              <a:extLst>
                <a:ext uri="{FF2B5EF4-FFF2-40B4-BE49-F238E27FC236}">
                  <a16:creationId xmlns:a16="http://schemas.microsoft.com/office/drawing/2014/main" id="{88AEB476-12AB-4B2C-BFF9-EF8B544676EE}"/>
                </a:ext>
              </a:extLst>
            </p:cNvPr>
            <p:cNvSpPr/>
            <p:nvPr/>
          </p:nvSpPr>
          <p:spPr>
            <a:xfrm>
              <a:off x="894356" y="503116"/>
              <a:ext cx="723037" cy="2069036"/>
            </a:xfrm>
            <a:custGeom>
              <a:avLst/>
              <a:gdLst>
                <a:gd name="connsiteX0" fmla="*/ 0 w 723037"/>
                <a:gd name="connsiteY0" fmla="*/ 2069037 h 2069036"/>
                <a:gd name="connsiteX1" fmla="*/ 541334 w 723037"/>
                <a:gd name="connsiteY1" fmla="*/ 2069037 h 2069036"/>
                <a:gd name="connsiteX2" fmla="*/ 541334 w 723037"/>
                <a:gd name="connsiteY2" fmla="*/ 1213913 h 2069036"/>
                <a:gd name="connsiteX3" fmla="*/ 723037 w 723037"/>
                <a:gd name="connsiteY3" fmla="*/ 1034519 h 2069036"/>
                <a:gd name="connsiteX4" fmla="*/ 541334 w 723037"/>
                <a:gd name="connsiteY4" fmla="*/ 855124 h 2069036"/>
                <a:gd name="connsiteX5" fmla="*/ 541334 w 723037"/>
                <a:gd name="connsiteY5" fmla="*/ 0 h 2069036"/>
                <a:gd name="connsiteX6" fmla="*/ 0 w 723037"/>
                <a:gd name="connsiteY6" fmla="*/ 0 h 2069036"/>
                <a:gd name="connsiteX7" fmla="*/ 0 w 723037"/>
                <a:gd name="connsiteY7" fmla="*/ 2069037 h 20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3037" h="2069036">
                  <a:moveTo>
                    <a:pt x="0" y="2069037"/>
                  </a:moveTo>
                  <a:lnTo>
                    <a:pt x="541334" y="2069037"/>
                  </a:lnTo>
                  <a:lnTo>
                    <a:pt x="541334" y="1213913"/>
                  </a:lnTo>
                  <a:lnTo>
                    <a:pt x="723037" y="1034519"/>
                  </a:lnTo>
                  <a:lnTo>
                    <a:pt x="541334" y="855124"/>
                  </a:lnTo>
                  <a:lnTo>
                    <a:pt x="541334" y="0"/>
                  </a:lnTo>
                  <a:lnTo>
                    <a:pt x="0" y="0"/>
                  </a:lnTo>
                  <a:lnTo>
                    <a:pt x="0" y="2069037"/>
                  </a:lnTo>
                  <a:close/>
                </a:path>
              </a:pathLst>
            </a:custGeom>
            <a:solidFill>
              <a:srgbClr val="478FC8"/>
            </a:solidFill>
            <a:ln w="26723" cap="flat">
              <a:noFill/>
              <a:prstDash val="solid"/>
              <a:miter/>
            </a:ln>
          </p:spPr>
          <p:txBody>
            <a:bodyPr rtlCol="0" anchor="ctr"/>
            <a:lstStyle/>
            <a:p>
              <a:endParaRPr lang="fr-FR" dirty="0"/>
            </a:p>
          </p:txBody>
        </p:sp>
      </p:grpSp>
      <p:sp>
        <p:nvSpPr>
          <p:cNvPr id="43" name="ZoneTexte 42">
            <a:extLst>
              <a:ext uri="{FF2B5EF4-FFF2-40B4-BE49-F238E27FC236}">
                <a16:creationId xmlns:a16="http://schemas.microsoft.com/office/drawing/2014/main" id="{AC173AF4-12DB-4DB7-9DCA-1C596F490DA1}"/>
              </a:ext>
            </a:extLst>
          </p:cNvPr>
          <p:cNvSpPr txBox="1"/>
          <p:nvPr/>
        </p:nvSpPr>
        <p:spPr>
          <a:xfrm rot="16200000">
            <a:off x="146612" y="1572194"/>
            <a:ext cx="2020462" cy="246221"/>
          </a:xfrm>
          <a:prstGeom prst="rect">
            <a:avLst/>
          </a:prstGeom>
          <a:noFill/>
        </p:spPr>
        <p:txBody>
          <a:bodyPr wrap="square" rtlCol="0">
            <a:spAutoFit/>
          </a:bodyPr>
          <a:lstStyle/>
          <a:p>
            <a:pPr algn="ctr"/>
            <a:r>
              <a:rPr lang="fr-FR" sz="1000" dirty="0">
                <a:solidFill>
                  <a:schemeClr val="bg1"/>
                </a:solidFill>
                <a:effectLst>
                  <a:outerShdw blurRad="38100" dist="38100" dir="2700000" algn="tl">
                    <a:srgbClr val="000000">
                      <a:alpha val="43137"/>
                    </a:srgbClr>
                  </a:outerShdw>
                </a:effectLst>
              </a:rPr>
              <a:t>TECH &amp; SERVICES</a:t>
            </a:r>
          </a:p>
        </p:txBody>
      </p:sp>
      <p:sp>
        <p:nvSpPr>
          <p:cNvPr id="45" name="ZoneTexte 44">
            <a:extLst>
              <a:ext uri="{FF2B5EF4-FFF2-40B4-BE49-F238E27FC236}">
                <a16:creationId xmlns:a16="http://schemas.microsoft.com/office/drawing/2014/main" id="{405C124B-7112-47B5-A005-AC5E39BDC53E}"/>
              </a:ext>
            </a:extLst>
          </p:cNvPr>
          <p:cNvSpPr txBox="1"/>
          <p:nvPr/>
        </p:nvSpPr>
        <p:spPr>
          <a:xfrm rot="16200000">
            <a:off x="122342" y="329851"/>
            <a:ext cx="2020462" cy="400110"/>
          </a:xfrm>
          <a:prstGeom prst="rect">
            <a:avLst/>
          </a:prstGeom>
          <a:noFill/>
        </p:spPr>
        <p:txBody>
          <a:bodyPr wrap="square" rtlCol="0">
            <a:spAutoFit/>
          </a:bodyPr>
          <a:lstStyle/>
          <a:p>
            <a:pPr algn="ctr"/>
            <a:r>
              <a:rPr lang="fr-FR" sz="1000" dirty="0">
                <a:solidFill>
                  <a:schemeClr val="bg1"/>
                </a:solidFill>
                <a:effectLst>
                  <a:outerShdw blurRad="38100" dist="38100" dir="2700000" algn="tl">
                    <a:srgbClr val="000000">
                      <a:alpha val="43137"/>
                    </a:srgbClr>
                  </a:outerShdw>
                </a:effectLst>
              </a:rPr>
              <a:t>INFRASTRUCTURES</a:t>
            </a:r>
          </a:p>
          <a:p>
            <a:pPr algn="ctr"/>
            <a:r>
              <a:rPr lang="fr-FR" sz="1000" dirty="0">
                <a:solidFill>
                  <a:schemeClr val="bg1"/>
                </a:solidFill>
                <a:effectLst>
                  <a:outerShdw blurRad="38100" dist="38100" dir="2700000" algn="tl">
                    <a:srgbClr val="000000">
                      <a:alpha val="43137"/>
                    </a:srgbClr>
                  </a:outerShdw>
                </a:effectLst>
              </a:rPr>
              <a:t>ET INDUSTRIE</a:t>
            </a:r>
          </a:p>
        </p:txBody>
      </p:sp>
      <p:grpSp>
        <p:nvGrpSpPr>
          <p:cNvPr id="46" name="Graphique 5">
            <a:extLst>
              <a:ext uri="{FF2B5EF4-FFF2-40B4-BE49-F238E27FC236}">
                <a16:creationId xmlns:a16="http://schemas.microsoft.com/office/drawing/2014/main" id="{6249793E-1406-4BC6-AA88-55B9D05F7BA0}"/>
              </a:ext>
            </a:extLst>
          </p:cNvPr>
          <p:cNvGrpSpPr/>
          <p:nvPr/>
        </p:nvGrpSpPr>
        <p:grpSpPr>
          <a:xfrm>
            <a:off x="812035" y="2178992"/>
            <a:ext cx="842655" cy="1328849"/>
            <a:chOff x="796496" y="375967"/>
            <a:chExt cx="970520" cy="2374480"/>
          </a:xfrm>
        </p:grpSpPr>
        <p:sp>
          <p:nvSpPr>
            <p:cNvPr id="47" name="Forme libre 27">
              <a:extLst>
                <a:ext uri="{FF2B5EF4-FFF2-40B4-BE49-F238E27FC236}">
                  <a16:creationId xmlns:a16="http://schemas.microsoft.com/office/drawing/2014/main" id="{7C86CC52-D4E9-47D9-BC49-600132651BCC}"/>
                </a:ext>
              </a:extLst>
            </p:cNvPr>
            <p:cNvSpPr/>
            <p:nvPr/>
          </p:nvSpPr>
          <p:spPr>
            <a:xfrm>
              <a:off x="894356" y="375967"/>
              <a:ext cx="204617" cy="127149"/>
            </a:xfrm>
            <a:custGeom>
              <a:avLst/>
              <a:gdLst>
                <a:gd name="connsiteX0" fmla="*/ 0 w 204617"/>
                <a:gd name="connsiteY0" fmla="*/ 127149 h 127149"/>
                <a:gd name="connsiteX1" fmla="*/ 204618 w 204617"/>
                <a:gd name="connsiteY1" fmla="*/ 0 h 127149"/>
                <a:gd name="connsiteX2" fmla="*/ 204618 w 204617"/>
                <a:gd name="connsiteY2" fmla="*/ 127149 h 127149"/>
                <a:gd name="connsiteX3" fmla="*/ 0 w 204617"/>
                <a:gd name="connsiteY3" fmla="*/ 127149 h 127149"/>
              </a:gdLst>
              <a:ahLst/>
              <a:cxnLst>
                <a:cxn ang="0">
                  <a:pos x="connsiteX0" y="connsiteY0"/>
                </a:cxn>
                <a:cxn ang="0">
                  <a:pos x="connsiteX1" y="connsiteY1"/>
                </a:cxn>
                <a:cxn ang="0">
                  <a:pos x="connsiteX2" y="connsiteY2"/>
                </a:cxn>
                <a:cxn ang="0">
                  <a:pos x="connsiteX3" y="connsiteY3"/>
                </a:cxn>
              </a:cxnLst>
              <a:rect l="l" t="t" r="r" b="b"/>
              <a:pathLst>
                <a:path w="204617" h="127149">
                  <a:moveTo>
                    <a:pt x="0" y="127149"/>
                  </a:moveTo>
                  <a:lnTo>
                    <a:pt x="204618" y="0"/>
                  </a:lnTo>
                  <a:lnTo>
                    <a:pt x="204618" y="127149"/>
                  </a:lnTo>
                  <a:lnTo>
                    <a:pt x="0" y="127149"/>
                  </a:lnTo>
                  <a:close/>
                </a:path>
              </a:pathLst>
            </a:custGeom>
            <a:solidFill>
              <a:srgbClr val="83A630"/>
            </a:solidFill>
            <a:ln w="26723" cap="flat">
              <a:noFill/>
              <a:prstDash val="solid"/>
              <a:miter/>
            </a:ln>
          </p:spPr>
          <p:txBody>
            <a:bodyPr rtlCol="0" anchor="ctr"/>
            <a:lstStyle/>
            <a:p>
              <a:endParaRPr lang="fr-FR"/>
            </a:p>
          </p:txBody>
        </p:sp>
        <p:sp>
          <p:nvSpPr>
            <p:cNvPr id="48" name="Forme libre 28">
              <a:extLst>
                <a:ext uri="{FF2B5EF4-FFF2-40B4-BE49-F238E27FC236}">
                  <a16:creationId xmlns:a16="http://schemas.microsoft.com/office/drawing/2014/main" id="{A47872FE-957C-4254-89C3-F86C2A5DAA91}"/>
                </a:ext>
              </a:extLst>
            </p:cNvPr>
            <p:cNvSpPr/>
            <p:nvPr/>
          </p:nvSpPr>
          <p:spPr>
            <a:xfrm>
              <a:off x="894356" y="2572152"/>
              <a:ext cx="204617" cy="127149"/>
            </a:xfrm>
            <a:custGeom>
              <a:avLst/>
              <a:gdLst>
                <a:gd name="connsiteX0" fmla="*/ 0 w 204617"/>
                <a:gd name="connsiteY0" fmla="*/ 0 h 127149"/>
                <a:gd name="connsiteX1" fmla="*/ 204618 w 204617"/>
                <a:gd name="connsiteY1" fmla="*/ 127149 h 127149"/>
                <a:gd name="connsiteX2" fmla="*/ 204618 w 204617"/>
                <a:gd name="connsiteY2" fmla="*/ 0 h 127149"/>
                <a:gd name="connsiteX3" fmla="*/ 0 w 204617"/>
                <a:gd name="connsiteY3" fmla="*/ 0 h 127149"/>
              </a:gdLst>
              <a:ahLst/>
              <a:cxnLst>
                <a:cxn ang="0">
                  <a:pos x="connsiteX0" y="connsiteY0"/>
                </a:cxn>
                <a:cxn ang="0">
                  <a:pos x="connsiteX1" y="connsiteY1"/>
                </a:cxn>
                <a:cxn ang="0">
                  <a:pos x="connsiteX2" y="connsiteY2"/>
                </a:cxn>
                <a:cxn ang="0">
                  <a:pos x="connsiteX3" y="connsiteY3"/>
                </a:cxn>
              </a:cxnLst>
              <a:rect l="l" t="t" r="r" b="b"/>
              <a:pathLst>
                <a:path w="204617" h="127149">
                  <a:moveTo>
                    <a:pt x="0" y="0"/>
                  </a:moveTo>
                  <a:lnTo>
                    <a:pt x="204618" y="127149"/>
                  </a:lnTo>
                  <a:lnTo>
                    <a:pt x="204618" y="0"/>
                  </a:lnTo>
                  <a:lnTo>
                    <a:pt x="0" y="0"/>
                  </a:lnTo>
                  <a:close/>
                </a:path>
              </a:pathLst>
            </a:custGeom>
            <a:solidFill>
              <a:srgbClr val="83A630"/>
            </a:solidFill>
            <a:ln w="26723" cap="flat">
              <a:noFill/>
              <a:prstDash val="solid"/>
              <a:miter/>
            </a:ln>
          </p:spPr>
          <p:txBody>
            <a:bodyPr rtlCol="0" anchor="ctr"/>
            <a:lstStyle/>
            <a:p>
              <a:endParaRPr lang="fr-FR"/>
            </a:p>
          </p:txBody>
        </p:sp>
        <p:pic>
          <p:nvPicPr>
            <p:cNvPr id="49" name="Image 48">
              <a:extLst>
                <a:ext uri="{FF2B5EF4-FFF2-40B4-BE49-F238E27FC236}">
                  <a16:creationId xmlns:a16="http://schemas.microsoft.com/office/drawing/2014/main" id="{6C8EAC0C-13CE-4DA5-99C0-1B0F272752A5}"/>
                </a:ext>
              </a:extLst>
            </p:cNvPr>
            <p:cNvPicPr>
              <a:picLocks noChangeAspect="1"/>
            </p:cNvPicPr>
            <p:nvPr/>
          </p:nvPicPr>
          <p:blipFill>
            <a:blip r:embed="rId3"/>
            <a:stretch>
              <a:fillRect/>
            </a:stretch>
          </p:blipFill>
          <p:spPr>
            <a:xfrm>
              <a:off x="796496" y="404721"/>
              <a:ext cx="970520" cy="2345726"/>
            </a:xfrm>
            <a:custGeom>
              <a:avLst/>
              <a:gdLst>
                <a:gd name="connsiteX0" fmla="*/ 0 w 970520"/>
                <a:gd name="connsiteY0" fmla="*/ 1 h 2345726"/>
                <a:gd name="connsiteX1" fmla="*/ 970520 w 970520"/>
                <a:gd name="connsiteY1" fmla="*/ 1 h 2345726"/>
                <a:gd name="connsiteX2" fmla="*/ 970520 w 970520"/>
                <a:gd name="connsiteY2" fmla="*/ 2345727 h 2345726"/>
                <a:gd name="connsiteX3" fmla="*/ 0 w 970520"/>
                <a:gd name="connsiteY3" fmla="*/ 2345727 h 2345726"/>
              </a:gdLst>
              <a:ahLst/>
              <a:cxnLst>
                <a:cxn ang="0">
                  <a:pos x="connsiteX0" y="connsiteY0"/>
                </a:cxn>
                <a:cxn ang="0">
                  <a:pos x="connsiteX1" y="connsiteY1"/>
                </a:cxn>
                <a:cxn ang="0">
                  <a:pos x="connsiteX2" y="connsiteY2"/>
                </a:cxn>
                <a:cxn ang="0">
                  <a:pos x="connsiteX3" y="connsiteY3"/>
                </a:cxn>
              </a:cxnLst>
              <a:rect l="l" t="t" r="r" b="b"/>
              <a:pathLst>
                <a:path w="970520" h="2345726">
                  <a:moveTo>
                    <a:pt x="0" y="1"/>
                  </a:moveTo>
                  <a:lnTo>
                    <a:pt x="970520" y="1"/>
                  </a:lnTo>
                  <a:lnTo>
                    <a:pt x="970520" y="2345727"/>
                  </a:lnTo>
                  <a:lnTo>
                    <a:pt x="0" y="2345727"/>
                  </a:lnTo>
                  <a:close/>
                </a:path>
              </a:pathLst>
            </a:custGeom>
          </p:spPr>
        </p:pic>
        <p:sp>
          <p:nvSpPr>
            <p:cNvPr id="50" name="Forme libre 30">
              <a:extLst>
                <a:ext uri="{FF2B5EF4-FFF2-40B4-BE49-F238E27FC236}">
                  <a16:creationId xmlns:a16="http://schemas.microsoft.com/office/drawing/2014/main" id="{54DAD735-1E06-42C2-BDBB-31897ABCE842}"/>
                </a:ext>
              </a:extLst>
            </p:cNvPr>
            <p:cNvSpPr/>
            <p:nvPr/>
          </p:nvSpPr>
          <p:spPr>
            <a:xfrm>
              <a:off x="894356" y="503116"/>
              <a:ext cx="723037" cy="2069036"/>
            </a:xfrm>
            <a:custGeom>
              <a:avLst/>
              <a:gdLst>
                <a:gd name="connsiteX0" fmla="*/ 0 w 723037"/>
                <a:gd name="connsiteY0" fmla="*/ 2069037 h 2069036"/>
                <a:gd name="connsiteX1" fmla="*/ 541334 w 723037"/>
                <a:gd name="connsiteY1" fmla="*/ 2069037 h 2069036"/>
                <a:gd name="connsiteX2" fmla="*/ 541334 w 723037"/>
                <a:gd name="connsiteY2" fmla="*/ 1213913 h 2069036"/>
                <a:gd name="connsiteX3" fmla="*/ 723037 w 723037"/>
                <a:gd name="connsiteY3" fmla="*/ 1034519 h 2069036"/>
                <a:gd name="connsiteX4" fmla="*/ 541334 w 723037"/>
                <a:gd name="connsiteY4" fmla="*/ 855124 h 2069036"/>
                <a:gd name="connsiteX5" fmla="*/ 541334 w 723037"/>
                <a:gd name="connsiteY5" fmla="*/ 0 h 2069036"/>
                <a:gd name="connsiteX6" fmla="*/ 0 w 723037"/>
                <a:gd name="connsiteY6" fmla="*/ 0 h 2069036"/>
                <a:gd name="connsiteX7" fmla="*/ 0 w 723037"/>
                <a:gd name="connsiteY7" fmla="*/ 2069037 h 20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3037" h="2069036">
                  <a:moveTo>
                    <a:pt x="0" y="2069037"/>
                  </a:moveTo>
                  <a:lnTo>
                    <a:pt x="541334" y="2069037"/>
                  </a:lnTo>
                  <a:lnTo>
                    <a:pt x="541334" y="1213913"/>
                  </a:lnTo>
                  <a:lnTo>
                    <a:pt x="723037" y="1034519"/>
                  </a:lnTo>
                  <a:lnTo>
                    <a:pt x="541334" y="855124"/>
                  </a:lnTo>
                  <a:lnTo>
                    <a:pt x="541334" y="0"/>
                  </a:lnTo>
                  <a:lnTo>
                    <a:pt x="0" y="0"/>
                  </a:lnTo>
                  <a:lnTo>
                    <a:pt x="0" y="2069037"/>
                  </a:lnTo>
                  <a:close/>
                </a:path>
              </a:pathLst>
            </a:custGeom>
            <a:solidFill>
              <a:srgbClr val="A5C41C"/>
            </a:solidFill>
            <a:ln w="26723" cap="flat">
              <a:noFill/>
              <a:prstDash val="solid"/>
              <a:miter/>
            </a:ln>
          </p:spPr>
          <p:txBody>
            <a:bodyPr rtlCol="0" anchor="ctr"/>
            <a:lstStyle/>
            <a:p>
              <a:endParaRPr lang="fr-FR" dirty="0"/>
            </a:p>
          </p:txBody>
        </p:sp>
      </p:grpSp>
      <p:sp>
        <p:nvSpPr>
          <p:cNvPr id="51" name="ZoneTexte 50">
            <a:extLst>
              <a:ext uri="{FF2B5EF4-FFF2-40B4-BE49-F238E27FC236}">
                <a16:creationId xmlns:a16="http://schemas.microsoft.com/office/drawing/2014/main" id="{7A33DEE7-9356-4B6D-B5BB-AE01C7D4F64F}"/>
              </a:ext>
            </a:extLst>
          </p:cNvPr>
          <p:cNvSpPr txBox="1"/>
          <p:nvPr/>
        </p:nvSpPr>
        <p:spPr>
          <a:xfrm rot="16200000">
            <a:off x="137858" y="2733362"/>
            <a:ext cx="2020462" cy="246221"/>
          </a:xfrm>
          <a:prstGeom prst="rect">
            <a:avLst/>
          </a:prstGeom>
          <a:noFill/>
        </p:spPr>
        <p:txBody>
          <a:bodyPr wrap="square" rtlCol="0">
            <a:spAutoFit/>
          </a:bodyPr>
          <a:lstStyle/>
          <a:p>
            <a:pPr algn="ctr"/>
            <a:r>
              <a:rPr lang="fr-FR" sz="1000" dirty="0">
                <a:solidFill>
                  <a:schemeClr val="bg1"/>
                </a:solidFill>
                <a:effectLst>
                  <a:outerShdw blurRad="38100" dist="38100" dir="2700000" algn="tl">
                    <a:srgbClr val="000000">
                      <a:alpha val="43137"/>
                    </a:srgbClr>
                  </a:outerShdw>
                </a:effectLst>
              </a:rPr>
              <a:t>AGRI &amp; AGRO</a:t>
            </a:r>
          </a:p>
        </p:txBody>
      </p:sp>
      <p:grpSp>
        <p:nvGrpSpPr>
          <p:cNvPr id="52" name="Graphique 5">
            <a:extLst>
              <a:ext uri="{FF2B5EF4-FFF2-40B4-BE49-F238E27FC236}">
                <a16:creationId xmlns:a16="http://schemas.microsoft.com/office/drawing/2014/main" id="{EA235C8C-DE3E-46FA-ACF6-011368D6113F}"/>
              </a:ext>
            </a:extLst>
          </p:cNvPr>
          <p:cNvGrpSpPr/>
          <p:nvPr/>
        </p:nvGrpSpPr>
        <p:grpSpPr>
          <a:xfrm>
            <a:off x="814820" y="3308327"/>
            <a:ext cx="842655" cy="1328849"/>
            <a:chOff x="796496" y="375967"/>
            <a:chExt cx="970520" cy="2379396"/>
          </a:xfrm>
        </p:grpSpPr>
        <p:sp>
          <p:nvSpPr>
            <p:cNvPr id="53" name="Forme libre 27">
              <a:extLst>
                <a:ext uri="{FF2B5EF4-FFF2-40B4-BE49-F238E27FC236}">
                  <a16:creationId xmlns:a16="http://schemas.microsoft.com/office/drawing/2014/main" id="{302B960A-962B-4FF0-940E-03FEA9EA9ECE}"/>
                </a:ext>
              </a:extLst>
            </p:cNvPr>
            <p:cNvSpPr/>
            <p:nvPr/>
          </p:nvSpPr>
          <p:spPr>
            <a:xfrm>
              <a:off x="894356" y="375967"/>
              <a:ext cx="204617" cy="127149"/>
            </a:xfrm>
            <a:custGeom>
              <a:avLst/>
              <a:gdLst>
                <a:gd name="connsiteX0" fmla="*/ 0 w 204617"/>
                <a:gd name="connsiteY0" fmla="*/ 127149 h 127149"/>
                <a:gd name="connsiteX1" fmla="*/ 204618 w 204617"/>
                <a:gd name="connsiteY1" fmla="*/ 0 h 127149"/>
                <a:gd name="connsiteX2" fmla="*/ 204618 w 204617"/>
                <a:gd name="connsiteY2" fmla="*/ 127149 h 127149"/>
                <a:gd name="connsiteX3" fmla="*/ 0 w 204617"/>
                <a:gd name="connsiteY3" fmla="*/ 127149 h 127149"/>
              </a:gdLst>
              <a:ahLst/>
              <a:cxnLst>
                <a:cxn ang="0">
                  <a:pos x="connsiteX0" y="connsiteY0"/>
                </a:cxn>
                <a:cxn ang="0">
                  <a:pos x="connsiteX1" y="connsiteY1"/>
                </a:cxn>
                <a:cxn ang="0">
                  <a:pos x="connsiteX2" y="connsiteY2"/>
                </a:cxn>
                <a:cxn ang="0">
                  <a:pos x="connsiteX3" y="connsiteY3"/>
                </a:cxn>
              </a:cxnLst>
              <a:rect l="l" t="t" r="r" b="b"/>
              <a:pathLst>
                <a:path w="204617" h="127149">
                  <a:moveTo>
                    <a:pt x="0" y="127149"/>
                  </a:moveTo>
                  <a:lnTo>
                    <a:pt x="204618" y="0"/>
                  </a:lnTo>
                  <a:lnTo>
                    <a:pt x="204618" y="127149"/>
                  </a:lnTo>
                  <a:lnTo>
                    <a:pt x="0" y="127149"/>
                  </a:lnTo>
                  <a:close/>
                </a:path>
              </a:pathLst>
            </a:custGeom>
            <a:solidFill>
              <a:srgbClr val="BB3716"/>
            </a:solidFill>
            <a:ln w="26723" cap="flat">
              <a:noFill/>
              <a:prstDash val="solid"/>
              <a:miter/>
            </a:ln>
          </p:spPr>
          <p:txBody>
            <a:bodyPr rtlCol="0" anchor="ctr"/>
            <a:lstStyle/>
            <a:p>
              <a:endParaRPr lang="fr-FR"/>
            </a:p>
          </p:txBody>
        </p:sp>
        <p:sp>
          <p:nvSpPr>
            <p:cNvPr id="54" name="Forme libre 28">
              <a:extLst>
                <a:ext uri="{FF2B5EF4-FFF2-40B4-BE49-F238E27FC236}">
                  <a16:creationId xmlns:a16="http://schemas.microsoft.com/office/drawing/2014/main" id="{4132B328-927B-4936-BEC8-552A4EDCB217}"/>
                </a:ext>
              </a:extLst>
            </p:cNvPr>
            <p:cNvSpPr/>
            <p:nvPr/>
          </p:nvSpPr>
          <p:spPr>
            <a:xfrm>
              <a:off x="894356" y="2572152"/>
              <a:ext cx="204617" cy="127149"/>
            </a:xfrm>
            <a:custGeom>
              <a:avLst/>
              <a:gdLst>
                <a:gd name="connsiteX0" fmla="*/ 0 w 204617"/>
                <a:gd name="connsiteY0" fmla="*/ 0 h 127149"/>
                <a:gd name="connsiteX1" fmla="*/ 204618 w 204617"/>
                <a:gd name="connsiteY1" fmla="*/ 127149 h 127149"/>
                <a:gd name="connsiteX2" fmla="*/ 204618 w 204617"/>
                <a:gd name="connsiteY2" fmla="*/ 0 h 127149"/>
                <a:gd name="connsiteX3" fmla="*/ 0 w 204617"/>
                <a:gd name="connsiteY3" fmla="*/ 0 h 127149"/>
              </a:gdLst>
              <a:ahLst/>
              <a:cxnLst>
                <a:cxn ang="0">
                  <a:pos x="connsiteX0" y="connsiteY0"/>
                </a:cxn>
                <a:cxn ang="0">
                  <a:pos x="connsiteX1" y="connsiteY1"/>
                </a:cxn>
                <a:cxn ang="0">
                  <a:pos x="connsiteX2" y="connsiteY2"/>
                </a:cxn>
                <a:cxn ang="0">
                  <a:pos x="connsiteX3" y="connsiteY3"/>
                </a:cxn>
              </a:cxnLst>
              <a:rect l="l" t="t" r="r" b="b"/>
              <a:pathLst>
                <a:path w="204617" h="127149">
                  <a:moveTo>
                    <a:pt x="0" y="0"/>
                  </a:moveTo>
                  <a:lnTo>
                    <a:pt x="204618" y="127149"/>
                  </a:lnTo>
                  <a:lnTo>
                    <a:pt x="204618" y="0"/>
                  </a:lnTo>
                  <a:lnTo>
                    <a:pt x="0" y="0"/>
                  </a:lnTo>
                  <a:close/>
                </a:path>
              </a:pathLst>
            </a:custGeom>
            <a:solidFill>
              <a:srgbClr val="BB3716"/>
            </a:solidFill>
            <a:ln w="26723" cap="flat">
              <a:noFill/>
              <a:prstDash val="solid"/>
              <a:miter/>
            </a:ln>
          </p:spPr>
          <p:txBody>
            <a:bodyPr rtlCol="0" anchor="ctr"/>
            <a:lstStyle/>
            <a:p>
              <a:endParaRPr lang="fr-FR"/>
            </a:p>
          </p:txBody>
        </p:sp>
        <p:pic>
          <p:nvPicPr>
            <p:cNvPr id="55" name="Image 54">
              <a:extLst>
                <a:ext uri="{FF2B5EF4-FFF2-40B4-BE49-F238E27FC236}">
                  <a16:creationId xmlns:a16="http://schemas.microsoft.com/office/drawing/2014/main" id="{D72D1FFC-0FAF-4A32-BC9D-CCE9A51895C7}"/>
                </a:ext>
              </a:extLst>
            </p:cNvPr>
            <p:cNvPicPr>
              <a:picLocks noChangeAspect="1"/>
            </p:cNvPicPr>
            <p:nvPr/>
          </p:nvPicPr>
          <p:blipFill>
            <a:blip r:embed="rId3"/>
            <a:stretch>
              <a:fillRect/>
            </a:stretch>
          </p:blipFill>
          <p:spPr>
            <a:xfrm>
              <a:off x="796496" y="409637"/>
              <a:ext cx="970520" cy="2345726"/>
            </a:xfrm>
            <a:custGeom>
              <a:avLst/>
              <a:gdLst>
                <a:gd name="connsiteX0" fmla="*/ 0 w 970520"/>
                <a:gd name="connsiteY0" fmla="*/ 1 h 2345726"/>
                <a:gd name="connsiteX1" fmla="*/ 970520 w 970520"/>
                <a:gd name="connsiteY1" fmla="*/ 1 h 2345726"/>
                <a:gd name="connsiteX2" fmla="*/ 970520 w 970520"/>
                <a:gd name="connsiteY2" fmla="*/ 2345727 h 2345726"/>
                <a:gd name="connsiteX3" fmla="*/ 0 w 970520"/>
                <a:gd name="connsiteY3" fmla="*/ 2345727 h 2345726"/>
              </a:gdLst>
              <a:ahLst/>
              <a:cxnLst>
                <a:cxn ang="0">
                  <a:pos x="connsiteX0" y="connsiteY0"/>
                </a:cxn>
                <a:cxn ang="0">
                  <a:pos x="connsiteX1" y="connsiteY1"/>
                </a:cxn>
                <a:cxn ang="0">
                  <a:pos x="connsiteX2" y="connsiteY2"/>
                </a:cxn>
                <a:cxn ang="0">
                  <a:pos x="connsiteX3" y="connsiteY3"/>
                </a:cxn>
              </a:cxnLst>
              <a:rect l="l" t="t" r="r" b="b"/>
              <a:pathLst>
                <a:path w="970520" h="2345726">
                  <a:moveTo>
                    <a:pt x="0" y="1"/>
                  </a:moveTo>
                  <a:lnTo>
                    <a:pt x="970520" y="1"/>
                  </a:lnTo>
                  <a:lnTo>
                    <a:pt x="970520" y="2345727"/>
                  </a:lnTo>
                  <a:lnTo>
                    <a:pt x="0" y="2345727"/>
                  </a:lnTo>
                  <a:close/>
                </a:path>
              </a:pathLst>
            </a:custGeom>
          </p:spPr>
        </p:pic>
        <p:sp>
          <p:nvSpPr>
            <p:cNvPr id="56" name="Forme libre 30">
              <a:extLst>
                <a:ext uri="{FF2B5EF4-FFF2-40B4-BE49-F238E27FC236}">
                  <a16:creationId xmlns:a16="http://schemas.microsoft.com/office/drawing/2014/main" id="{37568482-303C-4627-BFEA-3444A683D8A3}"/>
                </a:ext>
              </a:extLst>
            </p:cNvPr>
            <p:cNvSpPr/>
            <p:nvPr/>
          </p:nvSpPr>
          <p:spPr>
            <a:xfrm>
              <a:off x="894356" y="503116"/>
              <a:ext cx="723037" cy="2069036"/>
            </a:xfrm>
            <a:custGeom>
              <a:avLst/>
              <a:gdLst>
                <a:gd name="connsiteX0" fmla="*/ 0 w 723037"/>
                <a:gd name="connsiteY0" fmla="*/ 2069037 h 2069036"/>
                <a:gd name="connsiteX1" fmla="*/ 541334 w 723037"/>
                <a:gd name="connsiteY1" fmla="*/ 2069037 h 2069036"/>
                <a:gd name="connsiteX2" fmla="*/ 541334 w 723037"/>
                <a:gd name="connsiteY2" fmla="*/ 1213913 h 2069036"/>
                <a:gd name="connsiteX3" fmla="*/ 723037 w 723037"/>
                <a:gd name="connsiteY3" fmla="*/ 1034519 h 2069036"/>
                <a:gd name="connsiteX4" fmla="*/ 541334 w 723037"/>
                <a:gd name="connsiteY4" fmla="*/ 855124 h 2069036"/>
                <a:gd name="connsiteX5" fmla="*/ 541334 w 723037"/>
                <a:gd name="connsiteY5" fmla="*/ 0 h 2069036"/>
                <a:gd name="connsiteX6" fmla="*/ 0 w 723037"/>
                <a:gd name="connsiteY6" fmla="*/ 0 h 2069036"/>
                <a:gd name="connsiteX7" fmla="*/ 0 w 723037"/>
                <a:gd name="connsiteY7" fmla="*/ 2069037 h 20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3037" h="2069036">
                  <a:moveTo>
                    <a:pt x="0" y="2069037"/>
                  </a:moveTo>
                  <a:lnTo>
                    <a:pt x="541334" y="2069037"/>
                  </a:lnTo>
                  <a:lnTo>
                    <a:pt x="541334" y="1213913"/>
                  </a:lnTo>
                  <a:lnTo>
                    <a:pt x="723037" y="1034519"/>
                  </a:lnTo>
                  <a:lnTo>
                    <a:pt x="541334" y="855124"/>
                  </a:lnTo>
                  <a:lnTo>
                    <a:pt x="541334" y="0"/>
                  </a:lnTo>
                  <a:lnTo>
                    <a:pt x="0" y="0"/>
                  </a:lnTo>
                  <a:lnTo>
                    <a:pt x="0" y="2069037"/>
                  </a:lnTo>
                  <a:close/>
                </a:path>
              </a:pathLst>
            </a:custGeom>
            <a:solidFill>
              <a:srgbClr val="E53C16"/>
            </a:solidFill>
            <a:ln w="26723" cap="flat">
              <a:noFill/>
              <a:prstDash val="solid"/>
              <a:miter/>
            </a:ln>
          </p:spPr>
          <p:txBody>
            <a:bodyPr rtlCol="0" anchor="ctr"/>
            <a:lstStyle/>
            <a:p>
              <a:endParaRPr lang="fr-FR" dirty="0"/>
            </a:p>
          </p:txBody>
        </p:sp>
      </p:grpSp>
      <p:sp>
        <p:nvSpPr>
          <p:cNvPr id="58" name="ZoneTexte 57">
            <a:extLst>
              <a:ext uri="{FF2B5EF4-FFF2-40B4-BE49-F238E27FC236}">
                <a16:creationId xmlns:a16="http://schemas.microsoft.com/office/drawing/2014/main" id="{25F70CB5-022E-41FC-9AFE-B0FF776F668F}"/>
              </a:ext>
            </a:extLst>
          </p:cNvPr>
          <p:cNvSpPr txBox="1"/>
          <p:nvPr/>
        </p:nvSpPr>
        <p:spPr>
          <a:xfrm rot="16200000">
            <a:off x="112143" y="6080412"/>
            <a:ext cx="2020462" cy="400110"/>
          </a:xfrm>
          <a:prstGeom prst="rect">
            <a:avLst/>
          </a:prstGeom>
          <a:noFill/>
        </p:spPr>
        <p:txBody>
          <a:bodyPr wrap="square" rtlCol="0">
            <a:spAutoFit/>
          </a:bodyPr>
          <a:lstStyle/>
          <a:p>
            <a:pPr algn="ctr"/>
            <a:r>
              <a:rPr lang="fr-FR" sz="1000" dirty="0">
                <a:solidFill>
                  <a:schemeClr val="bg1"/>
                </a:solidFill>
                <a:effectLst>
                  <a:outerShdw blurRad="38100" dist="38100" dir="2700000" algn="tl">
                    <a:srgbClr val="000000">
                      <a:alpha val="43137"/>
                    </a:srgbClr>
                  </a:outerShdw>
                </a:effectLst>
              </a:rPr>
              <a:t>MISSIONS </a:t>
            </a:r>
          </a:p>
          <a:p>
            <a:pPr algn="ctr"/>
            <a:r>
              <a:rPr lang="fr-FR" sz="1000" dirty="0">
                <a:solidFill>
                  <a:schemeClr val="bg1"/>
                </a:solidFill>
                <a:effectLst>
                  <a:outerShdw blurRad="38100" dist="38100" dir="2700000" algn="tl">
                    <a:srgbClr val="000000">
                      <a:alpha val="43137"/>
                    </a:srgbClr>
                  </a:outerShdw>
                </a:effectLst>
              </a:rPr>
              <a:t>MULTISECTORIELLES</a:t>
            </a:r>
          </a:p>
        </p:txBody>
      </p:sp>
      <p:pic>
        <p:nvPicPr>
          <p:cNvPr id="63" name="Image 62">
            <a:extLst>
              <a:ext uri="{FF2B5EF4-FFF2-40B4-BE49-F238E27FC236}">
                <a16:creationId xmlns:a16="http://schemas.microsoft.com/office/drawing/2014/main" id="{917FF9C1-1349-488A-A545-B8EBF79F3851}"/>
              </a:ext>
            </a:extLst>
          </p:cNvPr>
          <p:cNvPicPr>
            <a:picLocks noChangeAspect="1"/>
          </p:cNvPicPr>
          <p:nvPr/>
        </p:nvPicPr>
        <p:blipFill>
          <a:blip r:embed="rId4"/>
          <a:stretch>
            <a:fillRect/>
          </a:stretch>
        </p:blipFill>
        <p:spPr>
          <a:xfrm>
            <a:off x="8289696" y="6270254"/>
            <a:ext cx="2155826" cy="400780"/>
          </a:xfrm>
          <a:prstGeom prst="rect">
            <a:avLst/>
          </a:prstGeom>
        </p:spPr>
      </p:pic>
      <p:pic>
        <p:nvPicPr>
          <p:cNvPr id="64" name="Picture 4" descr="TEAM FRANCE EXPORT en Ile-de-France : votre solution export">
            <a:extLst>
              <a:ext uri="{FF2B5EF4-FFF2-40B4-BE49-F238E27FC236}">
                <a16:creationId xmlns:a16="http://schemas.microsoft.com/office/drawing/2014/main" id="{A102067A-ED65-4C0F-957F-1B2DDD19948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52698" y="6184807"/>
            <a:ext cx="820896" cy="590159"/>
          </a:xfrm>
          <a:prstGeom prst="rect">
            <a:avLst/>
          </a:prstGeom>
          <a:noFill/>
          <a:extLst>
            <a:ext uri="{909E8E84-426E-40DD-AFC4-6F175D3DCCD1}">
              <a14:hiddenFill xmlns:a14="http://schemas.microsoft.com/office/drawing/2010/main">
                <a:solidFill>
                  <a:srgbClr val="FFFFFF"/>
                </a:solidFill>
              </a14:hiddenFill>
            </a:ext>
          </a:extLst>
        </p:spPr>
      </p:pic>
      <p:sp>
        <p:nvSpPr>
          <p:cNvPr id="65" name="Rectangle 64">
            <a:extLst>
              <a:ext uri="{FF2B5EF4-FFF2-40B4-BE49-F238E27FC236}">
                <a16:creationId xmlns:a16="http://schemas.microsoft.com/office/drawing/2014/main" id="{24533D6F-5F4C-464A-9347-9F1AB6A949F2}"/>
              </a:ext>
            </a:extLst>
          </p:cNvPr>
          <p:cNvSpPr/>
          <p:nvPr/>
        </p:nvSpPr>
        <p:spPr>
          <a:xfrm>
            <a:off x="2032000" y="6184807"/>
            <a:ext cx="6096000" cy="276999"/>
          </a:xfrm>
          <a:prstGeom prst="rect">
            <a:avLst/>
          </a:prstGeom>
        </p:spPr>
        <p:txBody>
          <a:bodyPr>
            <a:spAutoFit/>
          </a:bodyPr>
          <a:lstStyle/>
          <a:p>
            <a:r>
              <a:rPr lang="fr-FR" sz="1200" b="1" dirty="0">
                <a:solidFill>
                  <a:srgbClr val="424B55"/>
                </a:solidFill>
              </a:rPr>
              <a:t>Contact : </a:t>
            </a:r>
            <a:r>
              <a:rPr lang="fr-FR" sz="1200" dirty="0">
                <a:solidFill>
                  <a:srgbClr val="424B55"/>
                </a:solidFill>
              </a:rPr>
              <a:t>Meriem FARIS / E-mail : mfaris@cfcim.org / Tél. : +212 (0)5 22 43 96 25</a:t>
            </a:r>
            <a:endParaRPr lang="fr-FR" sz="1200" dirty="0"/>
          </a:p>
        </p:txBody>
      </p:sp>
      <p:sp>
        <p:nvSpPr>
          <p:cNvPr id="66" name="Rectangle 65">
            <a:extLst>
              <a:ext uri="{FF2B5EF4-FFF2-40B4-BE49-F238E27FC236}">
                <a16:creationId xmlns:a16="http://schemas.microsoft.com/office/drawing/2014/main" id="{3A6928D4-145F-4D61-BCD9-CBF5B6947DDA}"/>
              </a:ext>
            </a:extLst>
          </p:cNvPr>
          <p:cNvSpPr/>
          <p:nvPr/>
        </p:nvSpPr>
        <p:spPr>
          <a:xfrm>
            <a:off x="1917700" y="4309106"/>
            <a:ext cx="9690100" cy="1628659"/>
          </a:xfrm>
          <a:prstGeom prst="rect">
            <a:avLst/>
          </a:prstGeom>
          <a:solidFill>
            <a:schemeClr val="bg1"/>
          </a:solidFill>
          <a:ln>
            <a:noFill/>
          </a:ln>
          <a:effectLst>
            <a:outerShdw blurRad="215900" dist="38100" dir="840000" sx="101000" sy="101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7" name="ZoneTexte 66">
            <a:extLst>
              <a:ext uri="{FF2B5EF4-FFF2-40B4-BE49-F238E27FC236}">
                <a16:creationId xmlns:a16="http://schemas.microsoft.com/office/drawing/2014/main" id="{E9819517-3AD3-488B-A6D2-2788BF5AFF6D}"/>
              </a:ext>
            </a:extLst>
          </p:cNvPr>
          <p:cNvSpPr txBox="1"/>
          <p:nvPr/>
        </p:nvSpPr>
        <p:spPr>
          <a:xfrm>
            <a:off x="2032000" y="4342032"/>
            <a:ext cx="9265514" cy="1215717"/>
          </a:xfrm>
          <a:prstGeom prst="rect">
            <a:avLst/>
          </a:prstGeom>
          <a:noFill/>
        </p:spPr>
        <p:txBody>
          <a:bodyPr wrap="square" rtlCol="0">
            <a:spAutoFit/>
          </a:bodyPr>
          <a:lstStyle/>
          <a:p>
            <a:pPr lvl="0"/>
            <a:r>
              <a:rPr lang="fr-FR" sz="1600" b="1" dirty="0">
                <a:solidFill>
                  <a:srgbClr val="00447B"/>
                </a:solidFill>
              </a:rPr>
              <a:t>Rencontre d'affaires sur l'efficacité énergétique dans les aéroports </a:t>
            </a:r>
          </a:p>
          <a:p>
            <a:pPr lvl="0"/>
            <a:r>
              <a:rPr lang="fr-FR" sz="1200" b="1" dirty="0">
                <a:solidFill>
                  <a:srgbClr val="ED154E"/>
                </a:solidFill>
              </a:rPr>
              <a:t>Novembre 2022- A Casablanca</a:t>
            </a:r>
          </a:p>
          <a:p>
            <a:pPr lvl="0"/>
            <a:endParaRPr lang="fr-FR" sz="500" b="1" dirty="0">
              <a:solidFill>
                <a:srgbClr val="8FC799"/>
              </a:solidFill>
            </a:endParaRPr>
          </a:p>
          <a:p>
            <a:pPr algn="just" fontAlgn="ctr"/>
            <a:r>
              <a:rPr lang="fr-FR" sz="1000" u="none" strike="noStrike" dirty="0">
                <a:effectLst/>
              </a:rPr>
              <a:t>L'ONDA s'est engagé depuis des années dans une démarche ambitieuse d'efficacité énergétique. Plusieurs actions ont été mises en places sur différentes plateformes aéroportuaires dont la diminution de la consommation électrique avec l’installation des panneaux photovoltaïques , le remplacement progressif des ampoules par des lampes à basse consommation (à LED) et ce dans l’ensemble des plateformes aéroportuaires. Dans cette optique , l'ONDA aspire à développer davantage sa démarche de transition écologique et demeure à la recherche de nouvelles actions dans ce sens. </a:t>
            </a:r>
            <a:endParaRPr lang="fr-FR" sz="900" b="1" dirty="0">
              <a:solidFill>
                <a:srgbClr val="A5C41C"/>
              </a:solidFill>
            </a:endParaRPr>
          </a:p>
        </p:txBody>
      </p:sp>
      <p:sp>
        <p:nvSpPr>
          <p:cNvPr id="60" name="ZoneTexte 59">
            <a:extLst>
              <a:ext uri="{FF2B5EF4-FFF2-40B4-BE49-F238E27FC236}">
                <a16:creationId xmlns:a16="http://schemas.microsoft.com/office/drawing/2014/main" id="{734741D7-3995-4A90-9E9B-EF77E6FC10B6}"/>
              </a:ext>
            </a:extLst>
          </p:cNvPr>
          <p:cNvSpPr txBox="1"/>
          <p:nvPr/>
        </p:nvSpPr>
        <p:spPr>
          <a:xfrm rot="16200000">
            <a:off x="129546" y="3771095"/>
            <a:ext cx="2020462" cy="400110"/>
          </a:xfrm>
          <a:prstGeom prst="rect">
            <a:avLst/>
          </a:prstGeom>
          <a:noFill/>
        </p:spPr>
        <p:txBody>
          <a:bodyPr wrap="square" rtlCol="0">
            <a:spAutoFit/>
          </a:bodyPr>
          <a:lstStyle/>
          <a:p>
            <a:pPr algn="ctr"/>
            <a:r>
              <a:rPr lang="fr-FR" sz="1000" dirty="0">
                <a:solidFill>
                  <a:schemeClr val="bg1"/>
                </a:solidFill>
                <a:effectLst>
                  <a:outerShdw blurRad="38100" dist="38100" dir="2700000" algn="tl">
                    <a:srgbClr val="000000">
                      <a:alpha val="43137"/>
                    </a:srgbClr>
                  </a:outerShdw>
                </a:effectLst>
              </a:rPr>
              <a:t>SANTE, BIEN ETRE, </a:t>
            </a:r>
          </a:p>
          <a:p>
            <a:pPr algn="ctr"/>
            <a:r>
              <a:rPr lang="fr-FR" sz="1000" dirty="0">
                <a:solidFill>
                  <a:schemeClr val="bg1"/>
                </a:solidFill>
                <a:effectLst>
                  <a:outerShdw blurRad="38100" dist="38100" dir="2700000" algn="tl">
                    <a:srgbClr val="000000">
                      <a:alpha val="43137"/>
                    </a:srgbClr>
                  </a:outerShdw>
                </a:effectLst>
              </a:rPr>
              <a:t>TOURISME &amp; BTP</a:t>
            </a:r>
          </a:p>
        </p:txBody>
      </p:sp>
      <p:grpSp>
        <p:nvGrpSpPr>
          <p:cNvPr id="33" name="Graphique 5">
            <a:extLst>
              <a:ext uri="{FF2B5EF4-FFF2-40B4-BE49-F238E27FC236}">
                <a16:creationId xmlns:a16="http://schemas.microsoft.com/office/drawing/2014/main" id="{1A23B388-DDD7-40BD-8497-A8DDB4E0F78C}"/>
              </a:ext>
            </a:extLst>
          </p:cNvPr>
          <p:cNvGrpSpPr/>
          <p:nvPr/>
        </p:nvGrpSpPr>
        <p:grpSpPr>
          <a:xfrm>
            <a:off x="796626" y="4351318"/>
            <a:ext cx="858064" cy="1423473"/>
            <a:chOff x="796496" y="375967"/>
            <a:chExt cx="970520" cy="2385036"/>
          </a:xfrm>
        </p:grpSpPr>
        <p:sp>
          <p:nvSpPr>
            <p:cNvPr id="34" name="Forme libre 27">
              <a:extLst>
                <a:ext uri="{FF2B5EF4-FFF2-40B4-BE49-F238E27FC236}">
                  <a16:creationId xmlns:a16="http://schemas.microsoft.com/office/drawing/2014/main" id="{5646C0A0-9170-42B1-AF07-9A7048B34457}"/>
                </a:ext>
              </a:extLst>
            </p:cNvPr>
            <p:cNvSpPr/>
            <p:nvPr/>
          </p:nvSpPr>
          <p:spPr>
            <a:xfrm>
              <a:off x="894356" y="375967"/>
              <a:ext cx="204617" cy="127149"/>
            </a:xfrm>
            <a:custGeom>
              <a:avLst/>
              <a:gdLst>
                <a:gd name="connsiteX0" fmla="*/ 0 w 204617"/>
                <a:gd name="connsiteY0" fmla="*/ 127149 h 127149"/>
                <a:gd name="connsiteX1" fmla="*/ 204618 w 204617"/>
                <a:gd name="connsiteY1" fmla="*/ 0 h 127149"/>
                <a:gd name="connsiteX2" fmla="*/ 204618 w 204617"/>
                <a:gd name="connsiteY2" fmla="*/ 127149 h 127149"/>
                <a:gd name="connsiteX3" fmla="*/ 0 w 204617"/>
                <a:gd name="connsiteY3" fmla="*/ 127149 h 127149"/>
              </a:gdLst>
              <a:ahLst/>
              <a:cxnLst>
                <a:cxn ang="0">
                  <a:pos x="connsiteX0" y="connsiteY0"/>
                </a:cxn>
                <a:cxn ang="0">
                  <a:pos x="connsiteX1" y="connsiteY1"/>
                </a:cxn>
                <a:cxn ang="0">
                  <a:pos x="connsiteX2" y="connsiteY2"/>
                </a:cxn>
                <a:cxn ang="0">
                  <a:pos x="connsiteX3" y="connsiteY3"/>
                </a:cxn>
              </a:cxnLst>
              <a:rect l="l" t="t" r="r" b="b"/>
              <a:pathLst>
                <a:path w="204617" h="127149">
                  <a:moveTo>
                    <a:pt x="0" y="127149"/>
                  </a:moveTo>
                  <a:lnTo>
                    <a:pt x="204618" y="0"/>
                  </a:lnTo>
                  <a:lnTo>
                    <a:pt x="204618" y="127149"/>
                  </a:lnTo>
                  <a:lnTo>
                    <a:pt x="0" y="127149"/>
                  </a:lnTo>
                  <a:close/>
                </a:path>
              </a:pathLst>
            </a:custGeom>
            <a:solidFill>
              <a:srgbClr val="87AA8A"/>
            </a:solidFill>
            <a:ln w="26723" cap="flat">
              <a:noFill/>
              <a:prstDash val="solid"/>
              <a:miter/>
            </a:ln>
          </p:spPr>
          <p:txBody>
            <a:bodyPr rtlCol="0" anchor="ctr"/>
            <a:lstStyle/>
            <a:p>
              <a:endParaRPr lang="fr-FR"/>
            </a:p>
          </p:txBody>
        </p:sp>
        <p:sp>
          <p:nvSpPr>
            <p:cNvPr id="35" name="Forme libre 28">
              <a:extLst>
                <a:ext uri="{FF2B5EF4-FFF2-40B4-BE49-F238E27FC236}">
                  <a16:creationId xmlns:a16="http://schemas.microsoft.com/office/drawing/2014/main" id="{A817BD98-C7AD-42B4-A26D-D01F1BF3CBFD}"/>
                </a:ext>
              </a:extLst>
            </p:cNvPr>
            <p:cNvSpPr/>
            <p:nvPr/>
          </p:nvSpPr>
          <p:spPr>
            <a:xfrm>
              <a:off x="894356" y="2572152"/>
              <a:ext cx="204617" cy="127149"/>
            </a:xfrm>
            <a:custGeom>
              <a:avLst/>
              <a:gdLst>
                <a:gd name="connsiteX0" fmla="*/ 0 w 204617"/>
                <a:gd name="connsiteY0" fmla="*/ 0 h 127149"/>
                <a:gd name="connsiteX1" fmla="*/ 204618 w 204617"/>
                <a:gd name="connsiteY1" fmla="*/ 127149 h 127149"/>
                <a:gd name="connsiteX2" fmla="*/ 204618 w 204617"/>
                <a:gd name="connsiteY2" fmla="*/ 0 h 127149"/>
                <a:gd name="connsiteX3" fmla="*/ 0 w 204617"/>
                <a:gd name="connsiteY3" fmla="*/ 0 h 127149"/>
              </a:gdLst>
              <a:ahLst/>
              <a:cxnLst>
                <a:cxn ang="0">
                  <a:pos x="connsiteX0" y="connsiteY0"/>
                </a:cxn>
                <a:cxn ang="0">
                  <a:pos x="connsiteX1" y="connsiteY1"/>
                </a:cxn>
                <a:cxn ang="0">
                  <a:pos x="connsiteX2" y="connsiteY2"/>
                </a:cxn>
                <a:cxn ang="0">
                  <a:pos x="connsiteX3" y="connsiteY3"/>
                </a:cxn>
              </a:cxnLst>
              <a:rect l="l" t="t" r="r" b="b"/>
              <a:pathLst>
                <a:path w="204617" h="127149">
                  <a:moveTo>
                    <a:pt x="0" y="0"/>
                  </a:moveTo>
                  <a:lnTo>
                    <a:pt x="204618" y="127149"/>
                  </a:lnTo>
                  <a:lnTo>
                    <a:pt x="204618" y="0"/>
                  </a:lnTo>
                  <a:lnTo>
                    <a:pt x="0" y="0"/>
                  </a:lnTo>
                  <a:close/>
                </a:path>
              </a:pathLst>
            </a:custGeom>
            <a:solidFill>
              <a:srgbClr val="87AA8A"/>
            </a:solidFill>
            <a:ln w="26723" cap="flat">
              <a:noFill/>
              <a:prstDash val="solid"/>
              <a:miter/>
            </a:ln>
          </p:spPr>
          <p:txBody>
            <a:bodyPr rtlCol="0" anchor="ctr"/>
            <a:lstStyle/>
            <a:p>
              <a:endParaRPr lang="fr-FR"/>
            </a:p>
          </p:txBody>
        </p:sp>
        <p:pic>
          <p:nvPicPr>
            <p:cNvPr id="36" name="Image 35">
              <a:extLst>
                <a:ext uri="{FF2B5EF4-FFF2-40B4-BE49-F238E27FC236}">
                  <a16:creationId xmlns:a16="http://schemas.microsoft.com/office/drawing/2014/main" id="{6BC6DA64-A4FA-410D-AFF7-27528E4A15D6}"/>
                </a:ext>
              </a:extLst>
            </p:cNvPr>
            <p:cNvPicPr>
              <a:picLocks noChangeAspect="1"/>
            </p:cNvPicPr>
            <p:nvPr/>
          </p:nvPicPr>
          <p:blipFill>
            <a:blip r:embed="rId3">
              <a:biLevel thresh="50000"/>
            </a:blip>
            <a:stretch>
              <a:fillRect/>
            </a:stretch>
          </p:blipFill>
          <p:spPr>
            <a:xfrm>
              <a:off x="796496" y="415277"/>
              <a:ext cx="970520" cy="2345726"/>
            </a:xfrm>
            <a:custGeom>
              <a:avLst/>
              <a:gdLst>
                <a:gd name="connsiteX0" fmla="*/ 0 w 970520"/>
                <a:gd name="connsiteY0" fmla="*/ 1 h 2345726"/>
                <a:gd name="connsiteX1" fmla="*/ 970520 w 970520"/>
                <a:gd name="connsiteY1" fmla="*/ 1 h 2345726"/>
                <a:gd name="connsiteX2" fmla="*/ 970520 w 970520"/>
                <a:gd name="connsiteY2" fmla="*/ 2345727 h 2345726"/>
                <a:gd name="connsiteX3" fmla="*/ 0 w 970520"/>
                <a:gd name="connsiteY3" fmla="*/ 2345727 h 2345726"/>
              </a:gdLst>
              <a:ahLst/>
              <a:cxnLst>
                <a:cxn ang="0">
                  <a:pos x="connsiteX0" y="connsiteY0"/>
                </a:cxn>
                <a:cxn ang="0">
                  <a:pos x="connsiteX1" y="connsiteY1"/>
                </a:cxn>
                <a:cxn ang="0">
                  <a:pos x="connsiteX2" y="connsiteY2"/>
                </a:cxn>
                <a:cxn ang="0">
                  <a:pos x="connsiteX3" y="connsiteY3"/>
                </a:cxn>
              </a:cxnLst>
              <a:rect l="l" t="t" r="r" b="b"/>
              <a:pathLst>
                <a:path w="970520" h="2345726">
                  <a:moveTo>
                    <a:pt x="0" y="1"/>
                  </a:moveTo>
                  <a:lnTo>
                    <a:pt x="970520" y="1"/>
                  </a:lnTo>
                  <a:lnTo>
                    <a:pt x="970520" y="2345727"/>
                  </a:lnTo>
                  <a:lnTo>
                    <a:pt x="0" y="2345727"/>
                  </a:lnTo>
                  <a:close/>
                </a:path>
              </a:pathLst>
            </a:custGeom>
          </p:spPr>
        </p:pic>
        <p:sp>
          <p:nvSpPr>
            <p:cNvPr id="37" name="Forme libre 30">
              <a:extLst>
                <a:ext uri="{FF2B5EF4-FFF2-40B4-BE49-F238E27FC236}">
                  <a16:creationId xmlns:a16="http://schemas.microsoft.com/office/drawing/2014/main" id="{0BC60B74-517A-4796-8DE6-E901F48BB9C7}"/>
                </a:ext>
              </a:extLst>
            </p:cNvPr>
            <p:cNvSpPr/>
            <p:nvPr/>
          </p:nvSpPr>
          <p:spPr>
            <a:xfrm>
              <a:off x="894356" y="503116"/>
              <a:ext cx="723037" cy="2069036"/>
            </a:xfrm>
            <a:custGeom>
              <a:avLst/>
              <a:gdLst>
                <a:gd name="connsiteX0" fmla="*/ 0 w 723037"/>
                <a:gd name="connsiteY0" fmla="*/ 2069037 h 2069036"/>
                <a:gd name="connsiteX1" fmla="*/ 541334 w 723037"/>
                <a:gd name="connsiteY1" fmla="*/ 2069037 h 2069036"/>
                <a:gd name="connsiteX2" fmla="*/ 541334 w 723037"/>
                <a:gd name="connsiteY2" fmla="*/ 1213913 h 2069036"/>
                <a:gd name="connsiteX3" fmla="*/ 723037 w 723037"/>
                <a:gd name="connsiteY3" fmla="*/ 1034519 h 2069036"/>
                <a:gd name="connsiteX4" fmla="*/ 541334 w 723037"/>
                <a:gd name="connsiteY4" fmla="*/ 855124 h 2069036"/>
                <a:gd name="connsiteX5" fmla="*/ 541334 w 723037"/>
                <a:gd name="connsiteY5" fmla="*/ 0 h 2069036"/>
                <a:gd name="connsiteX6" fmla="*/ 0 w 723037"/>
                <a:gd name="connsiteY6" fmla="*/ 0 h 2069036"/>
                <a:gd name="connsiteX7" fmla="*/ 0 w 723037"/>
                <a:gd name="connsiteY7" fmla="*/ 2069037 h 20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3037" h="2069036">
                  <a:moveTo>
                    <a:pt x="0" y="2069037"/>
                  </a:moveTo>
                  <a:lnTo>
                    <a:pt x="541334" y="2069037"/>
                  </a:lnTo>
                  <a:lnTo>
                    <a:pt x="541334" y="1213913"/>
                  </a:lnTo>
                  <a:lnTo>
                    <a:pt x="723037" y="1034519"/>
                  </a:lnTo>
                  <a:lnTo>
                    <a:pt x="541334" y="855124"/>
                  </a:lnTo>
                  <a:lnTo>
                    <a:pt x="541334" y="0"/>
                  </a:lnTo>
                  <a:lnTo>
                    <a:pt x="0" y="0"/>
                  </a:lnTo>
                  <a:lnTo>
                    <a:pt x="0" y="2069037"/>
                  </a:lnTo>
                  <a:close/>
                </a:path>
              </a:pathLst>
            </a:custGeom>
            <a:solidFill>
              <a:srgbClr val="8FC799"/>
            </a:solidFill>
            <a:ln w="26723" cap="flat">
              <a:noFill/>
              <a:prstDash val="solid"/>
              <a:miter/>
            </a:ln>
          </p:spPr>
          <p:txBody>
            <a:bodyPr rtlCol="0" anchor="ctr"/>
            <a:lstStyle/>
            <a:p>
              <a:endParaRPr lang="fr-FR" dirty="0"/>
            </a:p>
          </p:txBody>
        </p:sp>
      </p:grpSp>
      <p:sp>
        <p:nvSpPr>
          <p:cNvPr id="44" name="ZoneTexte 43">
            <a:extLst>
              <a:ext uri="{FF2B5EF4-FFF2-40B4-BE49-F238E27FC236}">
                <a16:creationId xmlns:a16="http://schemas.microsoft.com/office/drawing/2014/main" id="{E8AAECA0-8936-4864-8EE7-D4893F273A68}"/>
              </a:ext>
            </a:extLst>
          </p:cNvPr>
          <p:cNvSpPr txBox="1"/>
          <p:nvPr/>
        </p:nvSpPr>
        <p:spPr>
          <a:xfrm rot="16200000">
            <a:off x="137858" y="4929522"/>
            <a:ext cx="2020462" cy="246221"/>
          </a:xfrm>
          <a:prstGeom prst="rect">
            <a:avLst/>
          </a:prstGeom>
          <a:noFill/>
        </p:spPr>
        <p:txBody>
          <a:bodyPr wrap="square" rtlCol="0">
            <a:spAutoFit/>
          </a:bodyPr>
          <a:lstStyle/>
          <a:p>
            <a:pPr algn="ctr"/>
            <a:r>
              <a:rPr lang="fr-FR" sz="1000" dirty="0">
                <a:solidFill>
                  <a:schemeClr val="bg1"/>
                </a:solidFill>
                <a:effectLst>
                  <a:outerShdw blurRad="38100" dist="38100" dir="2700000" algn="tl">
                    <a:srgbClr val="000000">
                      <a:alpha val="43137"/>
                    </a:srgbClr>
                  </a:outerShdw>
                </a:effectLst>
              </a:rPr>
              <a:t>CLEANTECH</a:t>
            </a:r>
          </a:p>
        </p:txBody>
      </p:sp>
      <p:sp>
        <p:nvSpPr>
          <p:cNvPr id="68" name="Rectangle 67">
            <a:extLst>
              <a:ext uri="{FF2B5EF4-FFF2-40B4-BE49-F238E27FC236}">
                <a16:creationId xmlns:a16="http://schemas.microsoft.com/office/drawing/2014/main" id="{476A7FBB-B6FA-48B7-BF83-6A03E3FBD7F5}"/>
              </a:ext>
            </a:extLst>
          </p:cNvPr>
          <p:cNvSpPr/>
          <p:nvPr/>
        </p:nvSpPr>
        <p:spPr>
          <a:xfrm>
            <a:off x="1917700" y="2848161"/>
            <a:ext cx="9690100" cy="1327450"/>
          </a:xfrm>
          <a:prstGeom prst="rect">
            <a:avLst/>
          </a:prstGeom>
          <a:solidFill>
            <a:schemeClr val="bg1"/>
          </a:solidFill>
          <a:ln>
            <a:noFill/>
          </a:ln>
          <a:effectLst>
            <a:outerShdw blurRad="215900" dist="38100" dir="840000" sx="101000" sy="101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9" name="ZoneTexte 68">
            <a:extLst>
              <a:ext uri="{FF2B5EF4-FFF2-40B4-BE49-F238E27FC236}">
                <a16:creationId xmlns:a16="http://schemas.microsoft.com/office/drawing/2014/main" id="{6EC9BA36-3781-4809-AE39-2B3FE09446B8}"/>
              </a:ext>
            </a:extLst>
          </p:cNvPr>
          <p:cNvSpPr txBox="1"/>
          <p:nvPr/>
        </p:nvSpPr>
        <p:spPr>
          <a:xfrm>
            <a:off x="2031999" y="2918795"/>
            <a:ext cx="9395933" cy="1077218"/>
          </a:xfrm>
          <a:prstGeom prst="rect">
            <a:avLst/>
          </a:prstGeom>
          <a:noFill/>
        </p:spPr>
        <p:txBody>
          <a:bodyPr wrap="square" rtlCol="0">
            <a:spAutoFit/>
          </a:bodyPr>
          <a:lstStyle/>
          <a:p>
            <a:pPr lvl="0"/>
            <a:r>
              <a:rPr lang="fr-FR" sz="1600" b="1" dirty="0">
                <a:solidFill>
                  <a:srgbClr val="00447B"/>
                </a:solidFill>
              </a:rPr>
              <a:t>Business meeting Environnement - Qualité de l'air </a:t>
            </a:r>
          </a:p>
          <a:p>
            <a:pPr lvl="0"/>
            <a:r>
              <a:rPr lang="fr-FR" sz="1200" b="1" dirty="0">
                <a:solidFill>
                  <a:srgbClr val="ED154E"/>
                </a:solidFill>
              </a:rPr>
              <a:t>Octobre 2022 – A Casablanca</a:t>
            </a:r>
          </a:p>
          <a:p>
            <a:pPr lvl="0"/>
            <a:endParaRPr lang="fr-FR" sz="600" b="1" dirty="0">
              <a:solidFill>
                <a:srgbClr val="8FC799"/>
              </a:solidFill>
            </a:endParaRPr>
          </a:p>
          <a:p>
            <a:pPr fontAlgn="ctr"/>
            <a:r>
              <a:rPr lang="fr-FR" sz="1000" u="none" strike="noStrike" dirty="0">
                <a:effectLst/>
              </a:rPr>
              <a:t>Le Maroc, doit faire face et surtout prévenir les risques inhérents, entre autres, à la pollution de l’air, de l’eau ou des plages. Le Maroc a mis en place depuis des années un programme de surveillance de la qualité de l'air. Composée actuellement de 19 stations fixes et 4 unités mobiles, le Royaume ambitionne de se doter de 140 stations nouvelles d'ici 2030. </a:t>
            </a:r>
            <a:endParaRPr lang="fr-FR" sz="900" b="1" dirty="0">
              <a:solidFill>
                <a:srgbClr val="A5C41C"/>
              </a:solidFill>
            </a:endParaRPr>
          </a:p>
        </p:txBody>
      </p:sp>
      <p:sp>
        <p:nvSpPr>
          <p:cNvPr id="57" name="ZoneTexte 56">
            <a:extLst>
              <a:ext uri="{FF2B5EF4-FFF2-40B4-BE49-F238E27FC236}">
                <a16:creationId xmlns:a16="http://schemas.microsoft.com/office/drawing/2014/main" id="{63AA3B7A-3DF9-458A-BB86-7805F6650643}"/>
              </a:ext>
            </a:extLst>
          </p:cNvPr>
          <p:cNvSpPr txBox="1"/>
          <p:nvPr/>
        </p:nvSpPr>
        <p:spPr>
          <a:xfrm rot="16200000">
            <a:off x="8661995" y="2415697"/>
            <a:ext cx="6765130" cy="246221"/>
          </a:xfrm>
          <a:prstGeom prst="rect">
            <a:avLst/>
          </a:prstGeom>
          <a:noFill/>
        </p:spPr>
        <p:txBody>
          <a:bodyPr wrap="square">
            <a:spAutoFit/>
          </a:bodyPr>
          <a:lstStyle/>
          <a:p>
            <a:pPr marL="899160"/>
            <a:r>
              <a:rPr lang="fr-FR" sz="1000" dirty="0">
                <a:solidFill>
                  <a:srgbClr val="002060"/>
                </a:solidFill>
              </a:rPr>
              <a:t>CFCIM/PR03/A4/PROC01/FCH05 Version 01</a:t>
            </a:r>
            <a:endParaRPr lang="fr-MA" sz="1000" dirty="0">
              <a:solidFill>
                <a:srgbClr val="002060"/>
              </a:solidFill>
            </a:endParaRPr>
          </a:p>
        </p:txBody>
      </p:sp>
    </p:spTree>
    <p:extLst>
      <p:ext uri="{BB962C8B-B14F-4D97-AF65-F5344CB8AC3E}">
        <p14:creationId xmlns:p14="http://schemas.microsoft.com/office/powerpoint/2010/main" val="1835048353"/>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7296</TotalTime>
  <Words>3658</Words>
  <Application>Microsoft Office PowerPoint</Application>
  <PresentationFormat>Grand écran</PresentationFormat>
  <Paragraphs>301</Paragraphs>
  <Slides>11</Slides>
  <Notes>1</Notes>
  <HiddenSlides>0</HiddenSlides>
  <MMClips>0</MMClips>
  <ScaleCrop>false</ScaleCrop>
  <HeadingPairs>
    <vt:vector size="6" baseType="variant">
      <vt:variant>
        <vt:lpstr>Polices utilisées</vt:lpstr>
      </vt:variant>
      <vt:variant>
        <vt:i4>6</vt:i4>
      </vt:variant>
      <vt:variant>
        <vt:lpstr>Thème</vt:lpstr>
      </vt:variant>
      <vt:variant>
        <vt:i4>2</vt:i4>
      </vt:variant>
      <vt:variant>
        <vt:lpstr>Titres des diapositives</vt:lpstr>
      </vt:variant>
      <vt:variant>
        <vt:i4>11</vt:i4>
      </vt:variant>
    </vt:vector>
  </HeadingPairs>
  <TitlesOfParts>
    <vt:vector size="19" baseType="lpstr">
      <vt:lpstr>Arial</vt:lpstr>
      <vt:lpstr>Bebas Neue</vt:lpstr>
      <vt:lpstr>Calibri</vt:lpstr>
      <vt:lpstr>Calibri Light</vt:lpstr>
      <vt:lpstr>Lato</vt:lpstr>
      <vt:lpstr>Wingdings</vt:lpstr>
      <vt:lpstr>Thème Office</vt:lpstr>
      <vt:lpstr>Conception personnalisée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Houria OUNSY</dc:creator>
  <cp:lastModifiedBy>Estelle Duflot</cp:lastModifiedBy>
  <cp:revision>99</cp:revision>
  <cp:lastPrinted>2021-11-15T10:58:38Z</cp:lastPrinted>
  <dcterms:created xsi:type="dcterms:W3CDTF">2020-12-04T10:24:51Z</dcterms:created>
  <dcterms:modified xsi:type="dcterms:W3CDTF">2022-01-12T09:15:49Z</dcterms:modified>
</cp:coreProperties>
</file>