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72" r:id="rId4"/>
    <p:sldId id="265" r:id="rId5"/>
    <p:sldId id="277" r:id="rId6"/>
    <p:sldId id="259" r:id="rId7"/>
    <p:sldId id="281" r:id="rId8"/>
    <p:sldId id="280" r:id="rId9"/>
    <p:sldId id="273" r:id="rId10"/>
    <p:sldId id="278" r:id="rId11"/>
    <p:sldId id="260" r:id="rId12"/>
    <p:sldId id="270" r:id="rId13"/>
    <p:sldId id="279" r:id="rId1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6BBD9-7F26-4DDC-9807-DAC290BAA3B9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71546-B35E-4BD1-A4CA-048BB0D650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8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4C3B-28CA-402E-A957-852B6B007C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69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11h30 – Francis Pithon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1DEDD-1AE7-479D-86CA-2BB3AF8B09F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50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1546-B35E-4BD1-A4CA-048BB0D650F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19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1546-B35E-4BD1-A4CA-048BB0D650F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8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1546-B35E-4BD1-A4CA-048BB0D650F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23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AC3-D9C9-4CF5-ACCC-397D913D8744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4DF6-36C5-4E6B-8B28-49EA0350E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18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AC3-D9C9-4CF5-ACCC-397D913D8744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4DF6-36C5-4E6B-8B28-49EA0350E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47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AC3-D9C9-4CF5-ACCC-397D913D8744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4DF6-36C5-4E6B-8B28-49EA0350E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22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AC3-D9C9-4CF5-ACCC-397D913D8744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4DF6-36C5-4E6B-8B28-49EA0350E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3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AC3-D9C9-4CF5-ACCC-397D913D8744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4DF6-36C5-4E6B-8B28-49EA0350E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21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AC3-D9C9-4CF5-ACCC-397D913D8744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4DF6-36C5-4E6B-8B28-49EA0350E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05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AC3-D9C9-4CF5-ACCC-397D913D8744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4DF6-36C5-4E6B-8B28-49EA0350E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2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AC3-D9C9-4CF5-ACCC-397D913D8744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4DF6-36C5-4E6B-8B28-49EA0350E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92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AC3-D9C9-4CF5-ACCC-397D913D8744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4DF6-36C5-4E6B-8B28-49EA0350E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67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AC3-D9C9-4CF5-ACCC-397D913D8744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4DF6-36C5-4E6B-8B28-49EA0350E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21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AC3-D9C9-4CF5-ACCC-397D913D8744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4DF6-36C5-4E6B-8B28-49EA0350E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54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B5AC3-D9C9-4CF5-ACCC-397D913D8744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C4DF6-36C5-4E6B-8B28-49EA0350E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99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hyperlink" Target="https://www.reseau-mesure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1.jpe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27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47.png"/><Relationship Id="rId4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47.png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5E5C3B80-A3C2-479D-9F59-BA39AE47B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1"/>
            <a:ext cx="12191980" cy="74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reseau-mesure.com/wp-content/uploads/2018/02/logo-max-300x157.png">
            <a:extLst>
              <a:ext uri="{FF2B5EF4-FFF2-40B4-BE49-F238E27FC236}">
                <a16:creationId xmlns:a16="http://schemas.microsoft.com/office/drawing/2014/main" id="{EDB8A466-BEC9-4BF2-8ED2-2E5A05E6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18" y="706472"/>
            <a:ext cx="5890703" cy="30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41344D4-6AB4-4E70-9055-15FDB3E6AC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31900" r="20372" b="26835"/>
          <a:stretch/>
        </p:blipFill>
        <p:spPr>
          <a:xfrm>
            <a:off x="2379106" y="3923658"/>
            <a:ext cx="7198468" cy="15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1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5E5C3B80-A3C2-479D-9F59-BA39AE47B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109203" y="190190"/>
            <a:ext cx="12191980" cy="73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570" y="875476"/>
            <a:ext cx="10515600" cy="834283"/>
          </a:xfrm>
        </p:spPr>
        <p:txBody>
          <a:bodyPr>
            <a:normAutofit/>
          </a:bodyPr>
          <a:lstStyle/>
          <a:p>
            <a:pPr algn="ctr"/>
            <a:r>
              <a:rPr lang="fr-FR" sz="3400" b="1" dirty="0">
                <a:solidFill>
                  <a:srgbClr val="002060"/>
                </a:solidFill>
              </a:rPr>
              <a:t>Les écoles de formation</a:t>
            </a:r>
            <a:endParaRPr lang="fr-FR" sz="34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55825"/>
            <a:ext cx="11120252" cy="4351338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BTS Métiers de la mesure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BUT Mesures physiques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Licence pro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rgbClr val="002060"/>
                </a:solidFill>
              </a:rPr>
              <a:t>     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</a:rPr>
              <a:t>mention métiers de l'instrumentation, de la mesure et du contrôle qualité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Licence pro et master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rgbClr val="002060"/>
                </a:solidFill>
              </a:rPr>
              <a:t>     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</a:rPr>
              <a:t>spécialités : technico-commercial, électronique, automatisme, informatique …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BTS CIRA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chemeClr val="bg2">
                    <a:lumMod val="25000"/>
                  </a:schemeClr>
                </a:solidFill>
              </a:rPr>
              <a:t>     contrôle industriel et régulation automatique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Écoles d’ingénieurs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89" y="190190"/>
            <a:ext cx="3024044" cy="19077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566" y="5162550"/>
            <a:ext cx="2990850" cy="16954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606" y="875476"/>
            <a:ext cx="3077810" cy="216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5E5C3B80-A3C2-479D-9F59-BA39AE47B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73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reseau-mesure.com/wp-content/uploads/2018/02/logo-max-300x157.png">
            <a:extLst>
              <a:ext uri="{FF2B5EF4-FFF2-40B4-BE49-F238E27FC236}">
                <a16:creationId xmlns:a16="http://schemas.microsoft.com/office/drawing/2014/main" id="{EDB8A466-BEC9-4BF2-8ED2-2E5A05E6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17" y="465120"/>
            <a:ext cx="5890703" cy="30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41344D4-6AB4-4E70-9055-15FDB3E6AC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31900" r="20372" b="26835"/>
          <a:stretch/>
        </p:blipFill>
        <p:spPr>
          <a:xfrm>
            <a:off x="2509735" y="4066161"/>
            <a:ext cx="7198468" cy="1527243"/>
          </a:xfrm>
          <a:prstGeom prst="rect">
            <a:avLst/>
          </a:prstGeom>
        </p:spPr>
      </p:pic>
      <p:pic>
        <p:nvPicPr>
          <p:cNvPr id="3" name="Graphique 2" descr="Internet">
            <a:hlinkClick r:id="rId5"/>
            <a:extLst>
              <a:ext uri="{FF2B5EF4-FFF2-40B4-BE49-F238E27FC236}">
                <a16:creationId xmlns:a16="http://schemas.microsoft.com/office/drawing/2014/main" id="{1551DEFF-B83D-4242-9CAE-26066B154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5803" y="2738803"/>
            <a:ext cx="1380393" cy="138039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3E1BC66-C4A1-4BEB-B354-BDE61BCA9E3D}"/>
              </a:ext>
            </a:extLst>
          </p:cNvPr>
          <p:cNvSpPr txBox="1"/>
          <p:nvPr/>
        </p:nvSpPr>
        <p:spPr>
          <a:xfrm>
            <a:off x="3722664" y="3164557"/>
            <a:ext cx="17620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08006"/>
                </a:solidFill>
                <a:latin typeface="Raleway SemiBold" pitchFamily="2" charset="0"/>
              </a:rPr>
              <a:t>Cliquer ici -&gt; </a:t>
            </a:r>
            <a:endParaRPr lang="fr-FR" dirty="0">
              <a:solidFill>
                <a:srgbClr val="F08006"/>
              </a:solidFill>
              <a:latin typeface="Raleway SemiBold" pitchFamily="2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4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5E5C3B80-A3C2-479D-9F59-BA39AE47B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C4CDBD7-A423-AEFC-EE54-85CAA6F0D382}"/>
              </a:ext>
            </a:extLst>
          </p:cNvPr>
          <p:cNvSpPr txBox="1"/>
          <p:nvPr/>
        </p:nvSpPr>
        <p:spPr>
          <a:xfrm>
            <a:off x="1828800" y="1565809"/>
            <a:ext cx="91532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pPr algn="ctr"/>
            <a:r>
              <a:rPr lang="fr-FR" sz="3600" b="1">
                <a:solidFill>
                  <a:srgbClr val="324C72"/>
                </a:solidFill>
                <a:latin typeface="Raleway SemiBold" pitchFamily="2" charset="0"/>
              </a:rPr>
              <a:t>Être </a:t>
            </a:r>
            <a:r>
              <a:rPr lang="fr-FR" sz="3600" b="1" dirty="0">
                <a:solidFill>
                  <a:srgbClr val="324C72"/>
                </a:solidFill>
                <a:latin typeface="Raleway SemiBold" pitchFamily="2" charset="0"/>
              </a:rPr>
              <a:t>acteur de la protection </a:t>
            </a:r>
            <a:br>
              <a:rPr lang="fr-FR" sz="3600" b="1" dirty="0">
                <a:solidFill>
                  <a:srgbClr val="324C72"/>
                </a:solidFill>
                <a:latin typeface="Raleway SemiBold" pitchFamily="2" charset="0"/>
              </a:rPr>
            </a:br>
            <a:r>
              <a:rPr lang="fr-FR" sz="3600" b="1" dirty="0">
                <a:solidFill>
                  <a:srgbClr val="324C72"/>
                </a:solidFill>
                <a:latin typeface="Raleway SemiBold" pitchFamily="2" charset="0"/>
              </a:rPr>
              <a:t>de l'environnement et des personnes.</a:t>
            </a:r>
          </a:p>
        </p:txBody>
      </p:sp>
    </p:spTree>
    <p:extLst>
      <p:ext uri="{BB962C8B-B14F-4D97-AF65-F5344CB8AC3E}">
        <p14:creationId xmlns:p14="http://schemas.microsoft.com/office/powerpoint/2010/main" val="25562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5E5C3B80-A3C2-479D-9F59-BA39AE47B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1"/>
            <a:ext cx="12191980" cy="7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F82B20-F44E-95DF-A872-05E087E2D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631" y="2058000"/>
            <a:ext cx="2183659" cy="22386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6500" y="579458"/>
            <a:ext cx="10515600" cy="632117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La mesure est partout</a:t>
            </a:r>
            <a:r>
              <a:rPr lang="fr-FR" sz="3200" b="1" dirty="0">
                <a:solidFill>
                  <a:srgbClr val="7030A0"/>
                </a:solidFill>
              </a:rPr>
              <a:t>, </a:t>
            </a:r>
            <a:r>
              <a:rPr lang="fr-FR" sz="2400" b="1" dirty="0">
                <a:solidFill>
                  <a:srgbClr val="FF0000"/>
                </a:solidFill>
              </a:rPr>
              <a:t>un marché en croissance continue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0699" y="1618498"/>
            <a:ext cx="2279383" cy="14192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26" y="3204022"/>
            <a:ext cx="1334716" cy="15751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811" y="4640842"/>
            <a:ext cx="2276475" cy="16478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1836" y="1538586"/>
            <a:ext cx="1757726" cy="18915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774" y="4945439"/>
            <a:ext cx="1478199" cy="15412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7481" y="3332772"/>
            <a:ext cx="1314984" cy="227196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5133" y="3177332"/>
            <a:ext cx="1916937" cy="120439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6434" y="1363172"/>
            <a:ext cx="1731986" cy="172577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2274" y="4619115"/>
            <a:ext cx="1631796" cy="202841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3209" y="3323802"/>
            <a:ext cx="1250645" cy="195503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51562" y="5331978"/>
            <a:ext cx="2402957" cy="129659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1917" y="3552540"/>
            <a:ext cx="1067252" cy="203510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98709" y="1694998"/>
            <a:ext cx="1972863" cy="15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5E5C3B80-A3C2-479D-9F59-BA39AE47B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752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719" y="1340456"/>
            <a:ext cx="2354717" cy="185847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164" y="2877955"/>
            <a:ext cx="3186499" cy="14327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638" y="65885"/>
            <a:ext cx="11032177" cy="877366"/>
          </a:xfrm>
          <a:noFill/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La mesure, au cœur de toutes les activités humaines,</a:t>
            </a:r>
            <a:br>
              <a:rPr lang="fr-FR" sz="3200" b="1" dirty="0">
                <a:solidFill>
                  <a:srgbClr val="002060"/>
                </a:solidFill>
              </a:rPr>
            </a:br>
            <a:r>
              <a:rPr lang="fr-FR" sz="2400" b="1" dirty="0">
                <a:solidFill>
                  <a:srgbClr val="FF0000"/>
                </a:solidFill>
              </a:rPr>
              <a:t>pour informer, contrôler, piloter, analyser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9087" y="1149278"/>
            <a:ext cx="2925671" cy="14374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2085" y="3458347"/>
            <a:ext cx="2662466" cy="160802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7988" y="3305590"/>
            <a:ext cx="2835187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Environnement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Alimentation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Santé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Énergie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Transport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Équipements du quotidien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Industries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Analyse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080" y="1021123"/>
            <a:ext cx="2428336" cy="19266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2649" y="1569933"/>
            <a:ext cx="2656520" cy="16521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4127" y="4912359"/>
            <a:ext cx="2542043" cy="18130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0585" y="4601915"/>
            <a:ext cx="3084173" cy="15102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2085" y="5346893"/>
            <a:ext cx="2080575" cy="137854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97022" y="3468186"/>
            <a:ext cx="2054741" cy="11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861" y="3263605"/>
            <a:ext cx="1571625" cy="15049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40" y="1426515"/>
            <a:ext cx="770100" cy="199525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746" y="1722818"/>
            <a:ext cx="887675" cy="94337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62" y="5008928"/>
            <a:ext cx="1472599" cy="1541008"/>
          </a:xfrm>
          <a:prstGeom prst="rect">
            <a:avLst/>
          </a:prstGeo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1F98CC2D-A5DE-530D-6581-71DA9BE22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624" y="1246784"/>
            <a:ext cx="1554050" cy="164126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0398" y="469230"/>
            <a:ext cx="11664043" cy="549274"/>
          </a:xfrm>
          <a:noFill/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Des produits et services pour mesurer et analyser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4310" y="1195379"/>
            <a:ext cx="2368138" cy="48927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Pression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Température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Humidité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Débit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Niveau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Dimensionnel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Force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Poids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Distance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Vitesse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Accélération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83485" y="1269982"/>
            <a:ext cx="2909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indent="-230400"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Électricité</a:t>
            </a:r>
          </a:p>
          <a:p>
            <a:pPr marL="230400" indent="-230400"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Son </a:t>
            </a:r>
          </a:p>
          <a:p>
            <a:pPr marL="230400" indent="-230400"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Lumière</a:t>
            </a:r>
          </a:p>
          <a:p>
            <a:pPr marL="230400" indent="-230400"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Analyse fluides</a:t>
            </a:r>
          </a:p>
          <a:p>
            <a:pPr marL="230400" indent="-230400"/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  et matériaux</a:t>
            </a:r>
          </a:p>
          <a:p>
            <a:pPr marL="230400" indent="-230400"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Logiciels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74EF38-2910-A55C-AFC1-F9B3C319B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0154" y="1263460"/>
            <a:ext cx="1063592" cy="139500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A823794-4E61-AA99-E881-EBCF3EA71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8574" y="3969350"/>
            <a:ext cx="898373" cy="168057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306C103-5E57-C699-8262-EC39BE4898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1019" y="4809638"/>
            <a:ext cx="2285454" cy="175056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7494" y="5596941"/>
            <a:ext cx="2301155" cy="99037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8785" y="4166513"/>
            <a:ext cx="894615" cy="75252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5153" y="4971553"/>
            <a:ext cx="1255947" cy="161575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00523" y="2864724"/>
            <a:ext cx="1030649" cy="116868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8231" y="3865202"/>
            <a:ext cx="1266660" cy="71901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34948" y="4809638"/>
            <a:ext cx="1441854" cy="16719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68022" y="2929134"/>
            <a:ext cx="640781" cy="13878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05286" y="1789667"/>
            <a:ext cx="420624" cy="20644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63833" y="2473392"/>
            <a:ext cx="723956" cy="130030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20525" y="3157824"/>
            <a:ext cx="921898" cy="14562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88518" y="3519375"/>
            <a:ext cx="1036297" cy="12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91535C8D-A5F5-4E40-A634-7B589B44D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59349" y="27574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A11A92F-C8F9-431E-9DFE-451367B7788F}"/>
              </a:ext>
            </a:extLst>
          </p:cNvPr>
          <p:cNvSpPr txBox="1"/>
          <p:nvPr/>
        </p:nvSpPr>
        <p:spPr>
          <a:xfrm>
            <a:off x="324413" y="2319105"/>
            <a:ext cx="380527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+mj-lt"/>
              </a:rPr>
              <a:t>Dans tous les secteurs d’activités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Environnement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Agro alimentaire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Santé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Énergie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Transport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Industries lourdes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Génie civil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Laboratoires</a:t>
            </a:r>
          </a:p>
          <a:p>
            <a:pPr marL="742950" lvl="1" indent="-285750">
              <a:buFont typeface="Calibri" panose="020F0502020204030204" pitchFamily="34" charset="0"/>
              <a:buChar char="˗"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E4218D-B6ED-4A46-BF4F-ED3663C06D88}"/>
              </a:ext>
            </a:extLst>
          </p:cNvPr>
          <p:cNvSpPr txBox="1"/>
          <p:nvPr/>
        </p:nvSpPr>
        <p:spPr>
          <a:xfrm>
            <a:off x="4760664" y="2319105"/>
            <a:ext cx="385733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+mj-lt"/>
              </a:rPr>
              <a:t>Dans tous types d’entreprises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Industrie utilisatrice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Fabricants de matériel de mesure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Distributeurs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Sociétés d’ingénierie</a:t>
            </a:r>
          </a:p>
          <a:p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Calibri" panose="020F0502020204030204" pitchFamily="34" charset="0"/>
              <a:buChar char="˗"/>
            </a:pPr>
            <a:endParaRPr lang="fr-FR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0E7E83-D350-49FE-A145-4F6E5BAB62BA}"/>
              </a:ext>
            </a:extLst>
          </p:cNvPr>
          <p:cNvSpPr txBox="1"/>
          <p:nvPr/>
        </p:nvSpPr>
        <p:spPr>
          <a:xfrm>
            <a:off x="4213189" y="236150"/>
            <a:ext cx="444814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400" b="1" dirty="0">
                <a:solidFill>
                  <a:srgbClr val="324C72"/>
                </a:solidFill>
                <a:latin typeface="+mj-lt"/>
              </a:rPr>
              <a:t>Les métiers de la mesure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0B84D8-CC11-4AD8-BC22-E0E53A372A88}"/>
              </a:ext>
            </a:extLst>
          </p:cNvPr>
          <p:cNvSpPr txBox="1"/>
          <p:nvPr/>
        </p:nvSpPr>
        <p:spPr>
          <a:xfrm>
            <a:off x="4583626" y="606456"/>
            <a:ext cx="3529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+mj-lt"/>
              </a:rPr>
              <a:t>Dans toutes les entreprises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33AD334-6B43-4E51-A6EB-556C47774B24}"/>
              </a:ext>
            </a:extLst>
          </p:cNvPr>
          <p:cNvSpPr/>
          <p:nvPr/>
        </p:nvSpPr>
        <p:spPr>
          <a:xfrm>
            <a:off x="59349" y="1287077"/>
            <a:ext cx="4786971" cy="4693387"/>
          </a:xfrm>
          <a:prstGeom prst="ellipse">
            <a:avLst/>
          </a:prstGeom>
          <a:noFill/>
          <a:ln w="19050">
            <a:solidFill>
              <a:srgbClr val="F0800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CAE13F1-3188-472C-BCE1-29625182F00E}"/>
              </a:ext>
            </a:extLst>
          </p:cNvPr>
          <p:cNvSpPr/>
          <p:nvPr/>
        </p:nvSpPr>
        <p:spPr>
          <a:xfrm>
            <a:off x="4393465" y="1214908"/>
            <a:ext cx="4442877" cy="4693387"/>
          </a:xfrm>
          <a:prstGeom prst="ellipse">
            <a:avLst/>
          </a:prstGeom>
          <a:noFill/>
          <a:ln w="19050">
            <a:solidFill>
              <a:srgbClr val="6BB7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D0E2680-0217-0436-5402-4D9B4D883DD2}"/>
              </a:ext>
            </a:extLst>
          </p:cNvPr>
          <p:cNvSpPr txBox="1"/>
          <p:nvPr/>
        </p:nvSpPr>
        <p:spPr>
          <a:xfrm>
            <a:off x="8856191" y="2315634"/>
            <a:ext cx="311078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+mj-lt"/>
              </a:rPr>
              <a:t>Au cœur de l’intelligence </a:t>
            </a:r>
          </a:p>
          <a:p>
            <a:r>
              <a:rPr lang="fr-FR" sz="2200" b="1" dirty="0">
                <a:solidFill>
                  <a:srgbClr val="FF0000"/>
                </a:solidFill>
                <a:latin typeface="+mj-lt"/>
              </a:rPr>
              <a:t>artificielle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Les objets connectés - IOT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 mesure sans contact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Le contrôle non destructif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Caméras, capteurs …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7EF35CF-E485-AA4C-7B5D-38157B4661A9}"/>
              </a:ext>
            </a:extLst>
          </p:cNvPr>
          <p:cNvSpPr/>
          <p:nvPr/>
        </p:nvSpPr>
        <p:spPr>
          <a:xfrm>
            <a:off x="8403336" y="1287076"/>
            <a:ext cx="3788664" cy="4693387"/>
          </a:xfrm>
          <a:prstGeom prst="ellipse">
            <a:avLst/>
          </a:prstGeom>
          <a:noFill/>
          <a:ln w="19050">
            <a:solidFill>
              <a:srgbClr val="F0800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21" y="204570"/>
            <a:ext cx="2176870" cy="172710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433" y="1014109"/>
            <a:ext cx="1836088" cy="114187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9606" y="4726379"/>
            <a:ext cx="2151453" cy="142550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9606" y="204570"/>
            <a:ext cx="2265398" cy="178797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4577" y="4723324"/>
            <a:ext cx="1973772" cy="140776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6821" y="4710831"/>
            <a:ext cx="3186499" cy="14327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9152" y="1161215"/>
            <a:ext cx="2294380" cy="9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0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BB8AF025-D19A-45B7-B7E9-BD17A41D2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576867"/>
            <a:ext cx="12191980" cy="68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C995984-C0C7-4CC5-8266-5111CEE7BF17}"/>
              </a:ext>
            </a:extLst>
          </p:cNvPr>
          <p:cNvSpPr txBox="1"/>
          <p:nvPr/>
        </p:nvSpPr>
        <p:spPr>
          <a:xfrm>
            <a:off x="3585848" y="512121"/>
            <a:ext cx="4620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+mj-lt"/>
              </a:rPr>
              <a:t>Des postes partout dans l’entreprise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30303F-FE87-4501-9EEB-40B0BCD6EB81}"/>
              </a:ext>
            </a:extLst>
          </p:cNvPr>
          <p:cNvSpPr txBox="1"/>
          <p:nvPr/>
        </p:nvSpPr>
        <p:spPr>
          <a:xfrm>
            <a:off x="3503228" y="-6193"/>
            <a:ext cx="469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latin typeface="+mj-lt"/>
              </a:rPr>
              <a:t>Les métiers de la mesure</a:t>
            </a:r>
            <a:endParaRPr lang="fr-FR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21D40B-80AD-42E7-B2D9-1E8048D33572}"/>
              </a:ext>
            </a:extLst>
          </p:cNvPr>
          <p:cNvSpPr txBox="1"/>
          <p:nvPr/>
        </p:nvSpPr>
        <p:spPr>
          <a:xfrm>
            <a:off x="1070472" y="1170204"/>
            <a:ext cx="37830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+mj-lt"/>
              </a:rPr>
              <a:t>Commercial &amp; Marketing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Technico commercial sédentaire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Technico commercial itinérant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Chef de produit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Communication internet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Acheteur industriel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Chargé d’affaires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2D7DB9-66F7-4562-BD20-00A4154C3B17}"/>
              </a:ext>
            </a:extLst>
          </p:cNvPr>
          <p:cNvSpPr txBox="1"/>
          <p:nvPr/>
        </p:nvSpPr>
        <p:spPr>
          <a:xfrm>
            <a:off x="6756817" y="1181064"/>
            <a:ext cx="4145174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+mj-lt"/>
              </a:rPr>
              <a:t>Production - Maintenance - Qualité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Instrumentiste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Mesure et contrôle (Métrologue)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Ingénieur ou technicien production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Ingénieur ou technicien </a:t>
            </a:r>
          </a:p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essais ou laboratoire</a:t>
            </a:r>
          </a:p>
          <a:p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4DB965-314C-47D4-871C-46304A8D45A7}"/>
              </a:ext>
            </a:extLst>
          </p:cNvPr>
          <p:cNvSpPr txBox="1"/>
          <p:nvPr/>
        </p:nvSpPr>
        <p:spPr>
          <a:xfrm>
            <a:off x="1118343" y="4064688"/>
            <a:ext cx="351987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+mj-lt"/>
              </a:rPr>
              <a:t>Projets - Ingénierie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Recherche et développement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Ingénieur, technicien,</a:t>
            </a:r>
          </a:p>
          <a:p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     chef de projet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481E64-65D8-4C54-A632-0AFABCE8D33F}"/>
              </a:ext>
            </a:extLst>
          </p:cNvPr>
          <p:cNvSpPr txBox="1"/>
          <p:nvPr/>
        </p:nvSpPr>
        <p:spPr>
          <a:xfrm>
            <a:off x="6780951" y="4064687"/>
            <a:ext cx="38941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+mj-lt"/>
              </a:rPr>
              <a:t>Mise en service et SAV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SAV interne ou itinérant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Metteur en route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Chef de chantier</a:t>
            </a:r>
          </a:p>
        </p:txBody>
      </p:sp>
      <p:pic>
        <p:nvPicPr>
          <p:cNvPr id="21" name="Graphique 20" descr="Public cible">
            <a:extLst>
              <a:ext uri="{FF2B5EF4-FFF2-40B4-BE49-F238E27FC236}">
                <a16:creationId xmlns:a16="http://schemas.microsoft.com/office/drawing/2014/main" id="{F3D9C498-F136-44DA-8B78-E14294A40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244" y="1157560"/>
            <a:ext cx="794012" cy="794012"/>
          </a:xfrm>
          <a:prstGeom prst="rect">
            <a:avLst/>
          </a:prstGeom>
        </p:spPr>
      </p:pic>
      <p:pic>
        <p:nvPicPr>
          <p:cNvPr id="23" name="Graphique 22" descr="Centre d’appels">
            <a:extLst>
              <a:ext uri="{FF2B5EF4-FFF2-40B4-BE49-F238E27FC236}">
                <a16:creationId xmlns:a16="http://schemas.microsoft.com/office/drawing/2014/main" id="{27D2CEC7-31EE-4844-B277-D8950DF7E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87055" y="4036245"/>
            <a:ext cx="741460" cy="741460"/>
          </a:xfrm>
          <a:prstGeom prst="rect">
            <a:avLst/>
          </a:prstGeom>
        </p:spPr>
      </p:pic>
      <p:pic>
        <p:nvPicPr>
          <p:cNvPr id="25" name="Graphique 24" descr="Outils">
            <a:extLst>
              <a:ext uri="{FF2B5EF4-FFF2-40B4-BE49-F238E27FC236}">
                <a16:creationId xmlns:a16="http://schemas.microsoft.com/office/drawing/2014/main" id="{39F0EE18-DCCE-482D-86A9-8EFA3AB643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87055" y="1231400"/>
            <a:ext cx="646332" cy="646332"/>
          </a:xfrm>
          <a:prstGeom prst="rect">
            <a:avLst/>
          </a:prstGeom>
        </p:spPr>
      </p:pic>
      <p:pic>
        <p:nvPicPr>
          <p:cNvPr id="27" name="Graphique 26" descr="Microscope">
            <a:extLst>
              <a:ext uri="{FF2B5EF4-FFF2-40B4-BE49-F238E27FC236}">
                <a16:creationId xmlns:a16="http://schemas.microsoft.com/office/drawing/2014/main" id="{10F56B0F-5F35-4111-BCE3-F7914EE88A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9796" y="3903801"/>
            <a:ext cx="741460" cy="74146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4300" y="2217671"/>
            <a:ext cx="2158257" cy="14182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4943" y="4825769"/>
            <a:ext cx="2695653" cy="15056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44210" y="2809104"/>
            <a:ext cx="2330104" cy="129901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98543" y="5135232"/>
            <a:ext cx="2554014" cy="14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7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5E5C3B80-A3C2-479D-9F59-BA39AE47B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-159987" y="373609"/>
            <a:ext cx="12191980" cy="73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373609"/>
            <a:ext cx="2013610" cy="15975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85060" y="889228"/>
            <a:ext cx="7030192" cy="566338"/>
          </a:xfrm>
          <a:noFill/>
        </p:spPr>
        <p:txBody>
          <a:bodyPr>
            <a:normAutofit fontScale="90000"/>
          </a:bodyPr>
          <a:lstStyle/>
          <a:p>
            <a:b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3800" b="1" dirty="0">
                <a:solidFill>
                  <a:srgbClr val="002060"/>
                </a:solidFill>
              </a:rPr>
              <a:t>Les avantages des métiers de la mesure </a:t>
            </a:r>
            <a:r>
              <a:rPr lang="fr-FR" sz="2400" b="1" dirty="0">
                <a:solidFill>
                  <a:srgbClr val="002060"/>
                </a:solidFill>
              </a:rPr>
              <a:t>1/2</a:t>
            </a:r>
            <a:endParaRPr lang="fr-FR" sz="3800" b="1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2516" y="1323833"/>
            <a:ext cx="9014932" cy="5779128"/>
          </a:xfrm>
        </p:spPr>
        <p:txBody>
          <a:bodyPr>
            <a:normAutofit/>
          </a:bodyPr>
          <a:lstStyle/>
          <a:p>
            <a:pPr algn="l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Très grande variété des secteurs d’activités, des applications et des produits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Très engagé dans la protection de l’environnement, des économies d’énergie et de la sécurité des personnes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Métiers passionnants et variés car au cœur de toutes les activités humaines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Des conditions de travail attrayantes et en équipe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448" y="3599282"/>
            <a:ext cx="2494545" cy="11216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7448" y="633070"/>
            <a:ext cx="2372267" cy="11655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7448" y="2119455"/>
            <a:ext cx="1824136" cy="11344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50" y="5515745"/>
            <a:ext cx="1774042" cy="116579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6750" y="5515745"/>
            <a:ext cx="2051346" cy="11729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3014" y="5558845"/>
            <a:ext cx="1431572" cy="112987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2297" y="5558844"/>
            <a:ext cx="2597342" cy="112269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448" y="5082915"/>
            <a:ext cx="2241377" cy="15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3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5E5C3B80-A3C2-479D-9F59-BA39AE47B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0" y="1282"/>
            <a:ext cx="12191980" cy="72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31" y="446794"/>
            <a:ext cx="2161003" cy="17145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42499" y="1047380"/>
            <a:ext cx="7030192" cy="566338"/>
          </a:xfrm>
          <a:noFill/>
        </p:spPr>
        <p:txBody>
          <a:bodyPr>
            <a:normAutofit fontScale="90000"/>
          </a:bodyPr>
          <a:lstStyle/>
          <a:p>
            <a:b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3800" b="1" dirty="0">
                <a:solidFill>
                  <a:srgbClr val="002060"/>
                </a:solidFill>
              </a:rPr>
              <a:t>Les avantages des métiers de la mesure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400" b="1" dirty="0">
                <a:solidFill>
                  <a:srgbClr val="002060"/>
                </a:solidFill>
              </a:rPr>
              <a:t>2/2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2516" y="1487606"/>
            <a:ext cx="9014932" cy="5683762"/>
          </a:xfrm>
        </p:spPr>
        <p:txBody>
          <a:bodyPr>
            <a:normAutofit/>
          </a:bodyPr>
          <a:lstStyle/>
          <a:p>
            <a:pPr algn="l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Un marché en croissance d’où:</a:t>
            </a:r>
          </a:p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	- une forte demande d’emplois</a:t>
            </a:r>
          </a:p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	- un chômage inexistant</a:t>
            </a:r>
          </a:p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	- un salaire attractif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De nombreuses évolutions de carrières dans les différents secteurs de l’entreprise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Une grande facilité pour changer de secteur d’activité ou de poste</a:t>
            </a:r>
          </a:p>
          <a:p>
            <a:pPr algn="l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440" y="3566478"/>
            <a:ext cx="2494545" cy="11216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7448" y="633070"/>
            <a:ext cx="2372267" cy="11655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7448" y="2085948"/>
            <a:ext cx="1824136" cy="11344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898" y="5430380"/>
            <a:ext cx="1774042" cy="116579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3198" y="5430380"/>
            <a:ext cx="2051346" cy="11729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9462" y="5473480"/>
            <a:ext cx="1521590" cy="120092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8745" y="5473479"/>
            <a:ext cx="2597342" cy="112269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7440" y="5075776"/>
            <a:ext cx="2241377" cy="15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747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E7878DB4F56409A04A4BD2661E7A4" ma:contentTypeVersion="13" ma:contentTypeDescription="Crée un document." ma:contentTypeScope="" ma:versionID="dfb45d74bf744687b768bb22ab98d586">
  <xsd:schema xmlns:xsd="http://www.w3.org/2001/XMLSchema" xmlns:xs="http://www.w3.org/2001/XMLSchema" xmlns:p="http://schemas.microsoft.com/office/2006/metadata/properties" xmlns:ns2="24f97056-d55a-4227-99b0-3e11d2e4deb1" xmlns:ns3="0118d9e5-76cb-4e30-aaa6-7ecff1bb3809" targetNamespace="http://schemas.microsoft.com/office/2006/metadata/properties" ma:root="true" ma:fieldsID="bbfa9307ebe280af5cb126c304b764c6" ns2:_="" ns3:_="">
    <xsd:import namespace="24f97056-d55a-4227-99b0-3e11d2e4deb1"/>
    <xsd:import namespace="0118d9e5-76cb-4e30-aaa6-7ecff1bb38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97056-d55a-4227-99b0-3e11d2e4de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03dfcdf1-b284-470b-b83a-bf9550b3f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8d9e5-76cb-4e30-aaa6-7ecff1bb38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bffb18c-264c-4b18-a4b8-2d0b5dbd97a5}" ma:internalName="TaxCatchAll" ma:showField="CatchAllData" ma:web="0118d9e5-76cb-4e30-aaa6-7ecff1bb38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18d9e5-76cb-4e30-aaa6-7ecff1bb3809" xsi:nil="true"/>
    <lcf76f155ced4ddcb4097134ff3c332f xmlns="24f97056-d55a-4227-99b0-3e11d2e4de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50EAF3-532B-47AD-803A-160C09627F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f97056-d55a-4227-99b0-3e11d2e4deb1"/>
    <ds:schemaRef ds:uri="0118d9e5-76cb-4e30-aaa6-7ecff1bb38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5CEECF-9E9B-4206-AC15-EE6815B447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649962-8F6F-4069-ACB5-477C5B0C2AFB}"/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397</Words>
  <Application>Microsoft Office PowerPoint</Application>
  <PresentationFormat>Grand écran</PresentationFormat>
  <Paragraphs>111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Raleway SemiBold</vt:lpstr>
      <vt:lpstr>Wingdings</vt:lpstr>
      <vt:lpstr>Thème Office</vt:lpstr>
      <vt:lpstr>Présentation PowerPoint</vt:lpstr>
      <vt:lpstr>Présentation PowerPoint</vt:lpstr>
      <vt:lpstr>La mesure est partout, un marché en croissance continue</vt:lpstr>
      <vt:lpstr>La mesure, au cœur de toutes les activités humaines, pour informer, contrôler, piloter, analyser</vt:lpstr>
      <vt:lpstr>Des produits et services pour mesurer et analyser</vt:lpstr>
      <vt:lpstr>Présentation PowerPoint</vt:lpstr>
      <vt:lpstr>Présentation PowerPoint</vt:lpstr>
      <vt:lpstr> Les avantages des métiers de la mesure 1/2</vt:lpstr>
      <vt:lpstr> Les avantages des métiers de la mesure  2/2</vt:lpstr>
      <vt:lpstr>Les écoles de formation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avantages du métier de la mesure</dc:title>
  <dc:creator>BW</dc:creator>
  <cp:lastModifiedBy>Estelle Duflot</cp:lastModifiedBy>
  <cp:revision>113</cp:revision>
  <cp:lastPrinted>2023-03-23T18:32:00Z</cp:lastPrinted>
  <dcterms:created xsi:type="dcterms:W3CDTF">2023-03-07T18:07:47Z</dcterms:created>
  <dcterms:modified xsi:type="dcterms:W3CDTF">2023-06-19T14:04:30Z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0x010100DD9E7878DB4F56409A04A4BD2661E7A4</vt:lpwstr>
  </property>
</Properties>
</file>