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7"/>
  </p:notesMasterIdLst>
  <p:handoutMasterIdLst>
    <p:handoutMasterId r:id="rId8"/>
  </p:handoutMasterIdLst>
  <p:sldIdLst>
    <p:sldId id="598" r:id="rId5"/>
    <p:sldId id="625" r:id="rId6"/>
  </p:sldIdLst>
  <p:sldSz cx="9144000" cy="6858000" type="screen4x3"/>
  <p:notesSz cx="6735763" cy="98663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4509"/>
    <a:srgbClr val="E74409"/>
    <a:srgbClr val="FFFFFF"/>
    <a:srgbClr val="132D4D"/>
    <a:srgbClr val="8D132D"/>
    <a:srgbClr val="460000"/>
    <a:srgbClr val="3366FF"/>
    <a:srgbClr val="000066"/>
    <a:srgbClr val="00002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04E842-500B-47E1-9EE5-995E56FE2440}" v="5" dt="2025-01-03T08:08:29.8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7" autoAdjust="0"/>
    <p:restoredTop sz="92374" autoAdjust="0"/>
  </p:normalViewPr>
  <p:slideViewPr>
    <p:cSldViewPr>
      <p:cViewPr varScale="1">
        <p:scale>
          <a:sx n="80" d="100"/>
          <a:sy n="80" d="100"/>
        </p:scale>
        <p:origin x="148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lle Duflot" userId="6ae9ad62-488c-4736-9309-38920e73896a" providerId="ADAL" clId="{0404E842-500B-47E1-9EE5-995E56FE2440}"/>
    <pc:docChg chg="modSld">
      <pc:chgData name="Estelle Duflot" userId="6ae9ad62-488c-4736-9309-38920e73896a" providerId="ADAL" clId="{0404E842-500B-47E1-9EE5-995E56FE2440}" dt="2025-01-03T08:09:24.619" v="54" actId="14100"/>
      <pc:docMkLst>
        <pc:docMk/>
      </pc:docMkLst>
      <pc:sldChg chg="modSp mod">
        <pc:chgData name="Estelle Duflot" userId="6ae9ad62-488c-4736-9309-38920e73896a" providerId="ADAL" clId="{0404E842-500B-47E1-9EE5-995E56FE2440}" dt="2025-01-03T08:09:24.619" v="54" actId="14100"/>
        <pc:sldMkLst>
          <pc:docMk/>
          <pc:sldMk cId="2279792292" sldId="598"/>
        </pc:sldMkLst>
        <pc:spChg chg="mod">
          <ac:chgData name="Estelle Duflot" userId="6ae9ad62-488c-4736-9309-38920e73896a" providerId="ADAL" clId="{0404E842-500B-47E1-9EE5-995E56FE2440}" dt="2025-01-03T08:08:29.874" v="45" actId="1035"/>
          <ac:spMkLst>
            <pc:docMk/>
            <pc:sldMk cId="2279792292" sldId="598"/>
            <ac:spMk id="5" creationId="{00000000-0000-0000-0000-000000000000}"/>
          </ac:spMkLst>
        </pc:spChg>
        <pc:spChg chg="mod">
          <ac:chgData name="Estelle Duflot" userId="6ae9ad62-488c-4736-9309-38920e73896a" providerId="ADAL" clId="{0404E842-500B-47E1-9EE5-995E56FE2440}" dt="2025-01-03T08:09:24.619" v="54" actId="14100"/>
          <ac:spMkLst>
            <pc:docMk/>
            <pc:sldMk cId="2279792292" sldId="598"/>
            <ac:spMk id="19486" creationId="{00000000-0000-0000-0000-000000000000}"/>
          </ac:spMkLst>
        </pc:spChg>
        <pc:graphicFrameChg chg="mod modGraphic">
          <ac:chgData name="Estelle Duflot" userId="6ae9ad62-488c-4736-9309-38920e73896a" providerId="ADAL" clId="{0404E842-500B-47E1-9EE5-995E56FE2440}" dt="2025-01-03T08:08:40.830" v="46" actId="1076"/>
          <ac:graphicFrameMkLst>
            <pc:docMk/>
            <pc:sldMk cId="2279792292" sldId="598"/>
            <ac:graphicFrameMk id="6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4418"/>
          </a:xfrm>
          <a:prstGeom prst="rect">
            <a:avLst/>
          </a:prstGeom>
        </p:spPr>
        <p:txBody>
          <a:bodyPr vert="horz" lIns="90753" tIns="45377" rIns="90753" bIns="45377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0" cy="494418"/>
          </a:xfrm>
          <a:prstGeom prst="rect">
            <a:avLst/>
          </a:prstGeom>
        </p:spPr>
        <p:txBody>
          <a:bodyPr vert="horz" lIns="90753" tIns="45377" rIns="90753" bIns="45377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594B471-475D-4073-BE47-80CBA2A1F4E9}" type="datetimeFigureOut">
              <a:rPr lang="fr-FR"/>
              <a:pPr>
                <a:defRPr/>
              </a:pPr>
              <a:t>03/01/2025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0322"/>
            <a:ext cx="2918830" cy="494418"/>
          </a:xfrm>
          <a:prstGeom prst="rect">
            <a:avLst/>
          </a:prstGeom>
        </p:spPr>
        <p:txBody>
          <a:bodyPr vert="horz" lIns="90753" tIns="45377" rIns="90753" bIns="45377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5374" y="9370322"/>
            <a:ext cx="2918830" cy="494418"/>
          </a:xfrm>
          <a:prstGeom prst="rect">
            <a:avLst/>
          </a:prstGeom>
        </p:spPr>
        <p:txBody>
          <a:bodyPr vert="horz" wrap="square" lIns="90753" tIns="45377" rIns="90753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5AB7E71-B073-4E8F-92E2-F019EC75748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19399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4418"/>
          </a:xfrm>
          <a:prstGeom prst="rect">
            <a:avLst/>
          </a:prstGeom>
        </p:spPr>
        <p:txBody>
          <a:bodyPr vert="horz" lIns="90753" tIns="45377" rIns="90753" bIns="453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0" cy="494418"/>
          </a:xfrm>
          <a:prstGeom prst="rect">
            <a:avLst/>
          </a:prstGeom>
        </p:spPr>
        <p:txBody>
          <a:bodyPr vert="horz" lIns="90753" tIns="45377" rIns="90753" bIns="4537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3ABF88-5B66-418C-897D-F654233D700B}" type="datetimeFigureOut">
              <a:rPr lang="fr-FR"/>
              <a:pPr>
                <a:defRPr/>
              </a:pPr>
              <a:t>03/01/2025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3" tIns="45377" rIns="90753" bIns="45377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577" y="4687523"/>
            <a:ext cx="5388610" cy="4438738"/>
          </a:xfrm>
          <a:prstGeom prst="rect">
            <a:avLst/>
          </a:prstGeom>
        </p:spPr>
        <p:txBody>
          <a:bodyPr vert="horz" lIns="90753" tIns="45377" rIns="90753" bIns="45377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0322"/>
            <a:ext cx="2918830" cy="494418"/>
          </a:xfrm>
          <a:prstGeom prst="rect">
            <a:avLst/>
          </a:prstGeom>
        </p:spPr>
        <p:txBody>
          <a:bodyPr vert="horz" lIns="90753" tIns="45377" rIns="90753" bIns="453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5374" y="9370322"/>
            <a:ext cx="2918830" cy="494418"/>
          </a:xfrm>
          <a:prstGeom prst="rect">
            <a:avLst/>
          </a:prstGeom>
        </p:spPr>
        <p:txBody>
          <a:bodyPr vert="horz" wrap="square" lIns="90753" tIns="45377" rIns="90753" bIns="453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C562A34-E306-4ABE-BBA0-1147D178E1E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02787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4143375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6230938"/>
            <a:ext cx="383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57620" y="2285992"/>
            <a:ext cx="4786346" cy="2214578"/>
          </a:xfrm>
        </p:spPr>
        <p:txBody>
          <a:bodyPr/>
          <a:lstStyle>
            <a:lvl1pPr>
              <a:defRPr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Cliquez pour modifier le style du titre</a:t>
            </a:r>
            <a:endParaRPr lang="fr-BE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643688" y="5286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BE"/>
              <a:t>Date - lieu</a:t>
            </a:r>
          </a:p>
        </p:txBody>
      </p:sp>
    </p:spTree>
    <p:extLst>
      <p:ext uri="{BB962C8B-B14F-4D97-AF65-F5344CB8AC3E}">
        <p14:creationId xmlns:p14="http://schemas.microsoft.com/office/powerpoint/2010/main" val="266417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" t="3784"/>
          <a:stretch>
            <a:fillRect/>
          </a:stretch>
        </p:blipFill>
        <p:spPr bwMode="auto">
          <a:xfrm>
            <a:off x="0" y="47625"/>
            <a:ext cx="8286750" cy="623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0"/>
            <a:ext cx="20256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FFC000"/>
                </a:solidFill>
              </a:defRPr>
            </a:lvl2pPr>
            <a:lvl4pPr>
              <a:defRPr>
                <a:solidFill>
                  <a:srgbClr val="FFC000"/>
                </a:solidFill>
              </a:defRPr>
            </a:lvl4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7674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fr-BE" altLang="fr-FR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BE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2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17375E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17375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742039"/>
              </p:ext>
            </p:extLst>
          </p:nvPr>
        </p:nvGraphicFramePr>
        <p:xfrm>
          <a:off x="587523" y="980728"/>
          <a:ext cx="7777164" cy="3744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8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0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Chiffre d’affaires  (M€)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Montant de la cotisation annuelle</a:t>
                      </a:r>
                      <a:br>
                        <a:rPr lang="fr-FR" sz="1600" dirty="0">
                          <a:effectLst/>
                        </a:rPr>
                      </a:br>
                      <a:r>
                        <a:rPr lang="fr-FR" sz="1600" dirty="0">
                          <a:effectLst/>
                        </a:rPr>
                        <a:t>(€ HT)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&lt;1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608 €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1&lt;CA&lt;5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951 €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5.1&lt;CA&lt;10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1 324 €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10.1&lt;CA&lt;15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1 721 €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15.1&lt;CA&lt;20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2 295 €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&gt;20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2 869 €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6480175" cy="1079500"/>
          </a:xfrm>
        </p:spPr>
        <p:txBody>
          <a:bodyPr/>
          <a:lstStyle/>
          <a:p>
            <a:pPr algn="l" eaLnBrk="1" hangingPunct="1">
              <a:defRPr/>
            </a:pPr>
            <a:r>
              <a:rPr lang="fr-FR" altLang="fr-FR" sz="3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charset="0"/>
              </a:rPr>
              <a:t>Grille de cotisations 2025</a:t>
            </a:r>
          </a:p>
        </p:txBody>
      </p:sp>
      <p:sp>
        <p:nvSpPr>
          <p:cNvPr id="19486" name="ZoneTexte 1"/>
          <p:cNvSpPr txBox="1">
            <a:spLocks noChangeArrowheads="1"/>
          </p:cNvSpPr>
          <p:nvPr/>
        </p:nvSpPr>
        <p:spPr bwMode="auto">
          <a:xfrm>
            <a:off x="0" y="4725641"/>
            <a:ext cx="9108504" cy="261610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2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Arial" charset="0"/>
              </a:rPr>
              <a:t>Notre objectif :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fr-FR" altLang="fr-FR" sz="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+mj-ea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Arial" charset="0"/>
              </a:rPr>
              <a:t>Votre gain financier sur les actions doit au minimum couvrir le coût de la cotisation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fr-FR" altLang="fr-FR" sz="20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+mj-ea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1800" i="1" dirty="0">
                <a:latin typeface="Calibri" panose="020F0502020204030204" pitchFamily="34" charset="0"/>
                <a:ea typeface="+mj-ea"/>
                <a:cs typeface="Arial" charset="0"/>
              </a:rPr>
              <a:t>Chiffre d’affaires déclaratif.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fr-FR" altLang="fr-FR" sz="1800" i="1" dirty="0">
                <a:latin typeface="Calibri" panose="020F0502020204030204" pitchFamily="34" charset="0"/>
                <a:ea typeface="+mj-ea"/>
                <a:cs typeface="Arial" charset="0"/>
              </a:rPr>
              <a:t>A noter que chaque adhérent est invité à vérifier son appartenance à la bonne catégorie de chiffre d’affaires.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fr-FR" altLang="fr-FR" sz="1800" i="1" dirty="0">
              <a:latin typeface="Calibri" panose="020F0502020204030204" pitchFamily="34" charset="0"/>
              <a:ea typeface="+mj-ea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fr-FR" altLang="fr-FR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+mj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792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u contenu 2"/>
          <p:cNvSpPr>
            <a:spLocks noGrp="1"/>
          </p:cNvSpPr>
          <p:nvPr>
            <p:ph idx="1"/>
          </p:nvPr>
        </p:nvSpPr>
        <p:spPr>
          <a:xfrm>
            <a:off x="1" y="5316711"/>
            <a:ext cx="9144000" cy="992609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3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09 54 64 45 56</a:t>
            </a:r>
            <a:r>
              <a:rPr lang="fr-FR" altLang="fr-FR" dirty="0">
                <a:latin typeface="Arial" panose="020B0604020202020204" pitchFamily="34" charset="0"/>
              </a:rPr>
              <a:t> </a:t>
            </a:r>
            <a:br>
              <a:rPr lang="fr-FR" altLang="fr-FR" dirty="0">
                <a:latin typeface="Arial" panose="020B0604020202020204" pitchFamily="34" charset="0"/>
              </a:rPr>
            </a:br>
            <a:r>
              <a:rPr lang="fr-FR" altLang="fr-FR" sz="1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info@reseau-mesure.com        </a:t>
            </a:r>
            <a:r>
              <a:rPr lang="fr-FR" altLang="fr-FR" sz="2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www.reseau-mesure.com</a:t>
            </a:r>
            <a:endParaRPr lang="fr-FR" altLang="fr-FR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" y="206580"/>
            <a:ext cx="6336159" cy="107950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3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Arial" charset="0"/>
              </a:rPr>
              <a:t>Vos contacts privilégiés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483768" y="1572402"/>
            <a:ext cx="3935885" cy="191129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lvl="2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fr-FR" sz="2000" b="1" dirty="0">
                <a:latin typeface="Arial" charset="0"/>
                <a:cs typeface="+mn-cs"/>
              </a:rPr>
              <a:t>Estelle DUFLOT</a:t>
            </a:r>
            <a:br>
              <a:rPr lang="fr-FR" sz="2000" b="1" dirty="0">
                <a:latin typeface="Arial" charset="0"/>
                <a:cs typeface="+mn-cs"/>
              </a:rPr>
            </a:b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+mn-cs"/>
              </a:rPr>
              <a:t>Directrice</a:t>
            </a:r>
          </a:p>
          <a:p>
            <a:pPr marL="0" lvl="2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fr-FR" sz="1600" dirty="0">
                <a:solidFill>
                  <a:srgbClr val="0070C0"/>
                </a:solidFill>
                <a:latin typeface="Arial" charset="0"/>
                <a:cs typeface="+mn-cs"/>
              </a:rPr>
              <a:t>eduflot@reseau-mesure.com</a:t>
            </a:r>
            <a:endParaRPr lang="fr-FR" dirty="0">
              <a:solidFill>
                <a:srgbClr val="0070C0"/>
              </a:solidFill>
              <a:latin typeface="Arial" charset="0"/>
              <a:cs typeface="+mn-cs"/>
            </a:endParaRPr>
          </a:p>
          <a:p>
            <a:pPr algn="ctr">
              <a:defRPr/>
            </a:pPr>
            <a:r>
              <a:rPr lang="fr-FR" sz="1600" b="1" dirty="0">
                <a:latin typeface="Arial" charset="0"/>
                <a:cs typeface="Arial" charset="0"/>
              </a:rPr>
              <a:t>06 51 05 08 80</a:t>
            </a:r>
          </a:p>
          <a:p>
            <a:pPr>
              <a:defRPr/>
            </a:pP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08520" y="2955785"/>
            <a:ext cx="3446234" cy="1809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algn="ctr">
              <a:spcBef>
                <a:spcPct val="20000"/>
              </a:spcBef>
              <a:defRPr/>
            </a:pPr>
            <a:r>
              <a:rPr lang="fr-FR" sz="2000" b="1" dirty="0">
                <a:latin typeface="Arial" charset="0"/>
                <a:cs typeface="+mn-cs"/>
              </a:rPr>
              <a:t>Patricia VERON</a:t>
            </a:r>
          </a:p>
          <a:p>
            <a:pPr marL="0" lvl="2" algn="ctr">
              <a:spcBef>
                <a:spcPct val="20000"/>
              </a:spcBef>
              <a:defRPr/>
            </a:pP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+mn-cs"/>
              </a:rPr>
              <a:t>Chargée de mission administrative</a:t>
            </a:r>
            <a:b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+mn-cs"/>
              </a:rPr>
            </a:br>
            <a:b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+mn-cs"/>
              </a:rPr>
            </a:br>
            <a:r>
              <a:rPr lang="fr-FR" sz="1600" dirty="0">
                <a:solidFill>
                  <a:srgbClr val="0070C0"/>
                </a:solidFill>
                <a:latin typeface="Arial" charset="0"/>
                <a:cs typeface="+mn-cs"/>
              </a:rPr>
              <a:t>admin@reseau-mesure.com</a:t>
            </a:r>
          </a:p>
          <a:p>
            <a:pPr>
              <a:defRPr/>
            </a:pPr>
            <a:endParaRPr lang="fr-FR" dirty="0">
              <a:latin typeface="Arial" charset="0"/>
              <a:cs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697767" y="2955785"/>
            <a:ext cx="3446234" cy="1809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algn="ctr">
              <a:spcBef>
                <a:spcPct val="20000"/>
              </a:spcBef>
              <a:defRPr/>
            </a:pPr>
            <a:r>
              <a:rPr lang="fr-FR" sz="2000" b="1" dirty="0">
                <a:latin typeface="Arial" charset="0"/>
                <a:cs typeface="+mn-cs"/>
              </a:rPr>
              <a:t>Claire ONFRAY</a:t>
            </a:r>
          </a:p>
          <a:p>
            <a:pPr marL="0" lvl="2" algn="ctr">
              <a:spcBef>
                <a:spcPct val="20000"/>
              </a:spcBef>
              <a:defRPr/>
            </a:pP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+mn-cs"/>
              </a:rPr>
              <a:t>Chargée de mission administrative</a:t>
            </a:r>
            <a:b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+mn-cs"/>
              </a:rPr>
            </a:br>
            <a:b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+mn-cs"/>
              </a:rPr>
            </a:br>
            <a:r>
              <a:rPr lang="fr-FR" sz="1600" dirty="0">
                <a:solidFill>
                  <a:srgbClr val="0070C0"/>
                </a:solidFill>
                <a:latin typeface="Arial" charset="0"/>
                <a:cs typeface="+mn-cs"/>
              </a:rPr>
              <a:t>confray@reseau-mesure.com</a:t>
            </a:r>
          </a:p>
          <a:p>
            <a:pPr>
              <a:defRPr/>
            </a:pPr>
            <a:endParaRPr lang="fr-FR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905506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Thème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118d9e5-76cb-4e30-aaa6-7ecff1bb3809" xsi:nil="true"/>
    <lcf76f155ced4ddcb4097134ff3c332f xmlns="24f97056-d55a-4227-99b0-3e11d2e4deb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9E7878DB4F56409A04A4BD2661E7A4" ma:contentTypeVersion="17" ma:contentTypeDescription="Crée un document." ma:contentTypeScope="" ma:versionID="48c802cdc8718ea2dbdcb79c5ca9cba4">
  <xsd:schema xmlns:xsd="http://www.w3.org/2001/XMLSchema" xmlns:xs="http://www.w3.org/2001/XMLSchema" xmlns:p="http://schemas.microsoft.com/office/2006/metadata/properties" xmlns:ns2="24f97056-d55a-4227-99b0-3e11d2e4deb1" xmlns:ns3="0118d9e5-76cb-4e30-aaa6-7ecff1bb3809" targetNamespace="http://schemas.microsoft.com/office/2006/metadata/properties" ma:root="true" ma:fieldsID="faceec9de8e25f498019e900b7af0fd3" ns2:_="" ns3:_="">
    <xsd:import namespace="24f97056-d55a-4227-99b0-3e11d2e4deb1"/>
    <xsd:import namespace="0118d9e5-76cb-4e30-aaa6-7ecff1bb38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97056-d55a-4227-99b0-3e11d2e4de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03dfcdf1-b284-470b-b83a-bf9550b3f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18d9e5-76cb-4e30-aaa6-7ecff1bb380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bffb18c-264c-4b18-a4b8-2d0b5dbd97a5}" ma:internalName="TaxCatchAll" ma:showField="CatchAllData" ma:web="0118d9e5-76cb-4e30-aaa6-7ecff1bb38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2E4EFB-EC42-43E6-A52B-7A6A344DC9D5}">
  <ds:schemaRefs>
    <ds:schemaRef ds:uri="http://schemas.microsoft.com/office/2006/metadata/properties"/>
    <ds:schemaRef ds:uri="http://schemas.microsoft.com/office/infopath/2007/PartnerControls"/>
    <ds:schemaRef ds:uri="0118d9e5-76cb-4e30-aaa6-7ecff1bb3809"/>
    <ds:schemaRef ds:uri="24f97056-d55a-4227-99b0-3e11d2e4deb1"/>
  </ds:schemaRefs>
</ds:datastoreItem>
</file>

<file path=customXml/itemProps2.xml><?xml version="1.0" encoding="utf-8"?>
<ds:datastoreItem xmlns:ds="http://schemas.openxmlformats.org/officeDocument/2006/customXml" ds:itemID="{D4478073-2E1D-414D-81A4-239164A2F5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99D770-3234-42D5-9792-9E2BB9CAB1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f97056-d55a-4227-99b0-3e11d2e4deb1"/>
    <ds:schemaRef ds:uri="0118d9e5-76cb-4e30-aaa6-7ecff1bb38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</TotalTime>
  <Words>160</Words>
  <Application>Microsoft Office PowerPoint</Application>
  <PresentationFormat>Affichage à l'écran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1_Thème Office</vt:lpstr>
      <vt:lpstr>Grille de cotisations 2025</vt:lpstr>
      <vt:lpstr>Vos contacts privilégiés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RMVO - User 1</dc:creator>
  <cp:lastModifiedBy>Estelle Duflot</cp:lastModifiedBy>
  <cp:revision>1989</cp:revision>
  <cp:lastPrinted>2018-01-03T08:35:52Z</cp:lastPrinted>
  <dcterms:modified xsi:type="dcterms:W3CDTF">2025-01-03T08:09:33Z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0x010100DD9E7878DB4F56409A04A4BD2661E7A4</vt:lpwstr>
  </property>
  <property fmtid="{D5CDD505-2E9C-101B-9397-08002B2CF9AE}" pid="3" name="Order">
    <vt:r8>16800</vt:r8>
  </property>
  <property fmtid="{D5CDD505-2E9C-101B-9397-08002B2CF9AE}" pid="4" name="MediaServiceImageTags">
    <vt:lpwstr/>
  </property>
</Properties>
</file>