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4"/>
  </p:sldMasterIdLst>
  <p:notesMasterIdLst>
    <p:notesMasterId r:id="rId6"/>
  </p:notesMasterIdLst>
  <p:handoutMasterIdLst>
    <p:handoutMasterId r:id="rId7"/>
  </p:handoutMasterIdLst>
  <p:sldIdLst>
    <p:sldId id="770" r:id="rId5"/>
  </p:sldIdLst>
  <p:sldSz cx="9144000" cy="6858000" type="screen4x3"/>
  <p:notesSz cx="6735763" cy="9866313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4509"/>
    <a:srgbClr val="E74409"/>
    <a:srgbClr val="FFFFFF"/>
    <a:srgbClr val="132D4D"/>
    <a:srgbClr val="8D132D"/>
    <a:srgbClr val="460000"/>
    <a:srgbClr val="3366FF"/>
    <a:srgbClr val="000066"/>
    <a:srgbClr val="000026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67315EB-912D-4DED-9A3F-0871198C50DF}" v="1" dt="2026-01-12T15:49:03.9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594" y="4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stelle Duflot" userId="6ae9ad62-488c-4736-9309-38920e73896a" providerId="ADAL" clId="{5D921872-3FDC-4DFB-9F8A-EE7310B31770}"/>
    <pc:docChg chg="addSld delSld modSld">
      <pc:chgData name="Estelle Duflot" userId="6ae9ad62-488c-4736-9309-38920e73896a" providerId="ADAL" clId="{5D921872-3FDC-4DFB-9F8A-EE7310B31770}" dt="2026-01-12T15:49:05.803" v="37" actId="47"/>
      <pc:docMkLst>
        <pc:docMk/>
      </pc:docMkLst>
      <pc:sldChg chg="del">
        <pc:chgData name="Estelle Duflot" userId="6ae9ad62-488c-4736-9309-38920e73896a" providerId="ADAL" clId="{5D921872-3FDC-4DFB-9F8A-EE7310B31770}" dt="2026-01-12T15:49:05.803" v="37" actId="47"/>
        <pc:sldMkLst>
          <pc:docMk/>
          <pc:sldMk cId="2435021144" sldId="769"/>
        </pc:sldMkLst>
      </pc:sldChg>
      <pc:sldChg chg="add">
        <pc:chgData name="Estelle Duflot" userId="6ae9ad62-488c-4736-9309-38920e73896a" providerId="ADAL" clId="{5D921872-3FDC-4DFB-9F8A-EE7310B31770}" dt="2026-01-12T15:49:03.901" v="36"/>
        <pc:sldMkLst>
          <pc:docMk/>
          <pc:sldMk cId="337970639" sldId="770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18830" cy="494418"/>
          </a:xfrm>
          <a:prstGeom prst="rect">
            <a:avLst/>
          </a:prstGeom>
        </p:spPr>
        <p:txBody>
          <a:bodyPr vert="horz" lIns="90747" tIns="45374" rIns="90747" bIns="45374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15374" y="2"/>
            <a:ext cx="2918830" cy="494418"/>
          </a:xfrm>
          <a:prstGeom prst="rect">
            <a:avLst/>
          </a:prstGeom>
        </p:spPr>
        <p:txBody>
          <a:bodyPr vert="horz" lIns="90747" tIns="45374" rIns="90747" bIns="45374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594B471-475D-4073-BE47-80CBA2A1F4E9}" type="datetimeFigureOut">
              <a:rPr lang="fr-FR"/>
              <a:pPr>
                <a:defRPr/>
              </a:pPr>
              <a:t>12/01/2026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370322"/>
            <a:ext cx="2918830" cy="494418"/>
          </a:xfrm>
          <a:prstGeom prst="rect">
            <a:avLst/>
          </a:prstGeom>
        </p:spPr>
        <p:txBody>
          <a:bodyPr vert="horz" lIns="90747" tIns="45374" rIns="90747" bIns="45374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15374" y="9370322"/>
            <a:ext cx="2918830" cy="494418"/>
          </a:xfrm>
          <a:prstGeom prst="rect">
            <a:avLst/>
          </a:prstGeom>
        </p:spPr>
        <p:txBody>
          <a:bodyPr vert="horz" wrap="square" lIns="90747" tIns="45374" rIns="90747" bIns="4537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45AB7E71-B073-4E8F-92E2-F019EC75748F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8193995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18830" cy="494418"/>
          </a:xfrm>
          <a:prstGeom prst="rect">
            <a:avLst/>
          </a:prstGeom>
        </p:spPr>
        <p:txBody>
          <a:bodyPr vert="horz" lIns="90747" tIns="45374" rIns="90747" bIns="45374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15374" y="2"/>
            <a:ext cx="2918830" cy="494418"/>
          </a:xfrm>
          <a:prstGeom prst="rect">
            <a:avLst/>
          </a:prstGeom>
        </p:spPr>
        <p:txBody>
          <a:bodyPr vert="horz" lIns="90747" tIns="45374" rIns="90747" bIns="45374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33ABF88-5B66-418C-897D-F654233D700B}" type="datetimeFigureOut">
              <a:rPr lang="fr-FR"/>
              <a:pPr>
                <a:defRPr/>
              </a:pPr>
              <a:t>12/01/2026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39775"/>
            <a:ext cx="4929187" cy="36988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47" tIns="45374" rIns="90747" bIns="45374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3577" y="4687523"/>
            <a:ext cx="5388610" cy="4438738"/>
          </a:xfrm>
          <a:prstGeom prst="rect">
            <a:avLst/>
          </a:prstGeom>
        </p:spPr>
        <p:txBody>
          <a:bodyPr vert="horz" lIns="90747" tIns="45374" rIns="90747" bIns="45374" rtlCol="0">
            <a:normAutofit/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70322"/>
            <a:ext cx="2918830" cy="494418"/>
          </a:xfrm>
          <a:prstGeom prst="rect">
            <a:avLst/>
          </a:prstGeom>
        </p:spPr>
        <p:txBody>
          <a:bodyPr vert="horz" lIns="90747" tIns="45374" rIns="90747" bIns="45374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15374" y="9370322"/>
            <a:ext cx="2918830" cy="494418"/>
          </a:xfrm>
          <a:prstGeom prst="rect">
            <a:avLst/>
          </a:prstGeom>
        </p:spPr>
        <p:txBody>
          <a:bodyPr vert="horz" wrap="square" lIns="90747" tIns="45374" rIns="90747" bIns="4537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C562A34-E306-4ABE-BBA0-1147D178E1E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5027875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50"/>
            <a:ext cx="4143375" cy="619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Image 4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275" y="6230938"/>
            <a:ext cx="3835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857620" y="2285992"/>
            <a:ext cx="4786346" cy="2214578"/>
          </a:xfrm>
        </p:spPr>
        <p:txBody>
          <a:bodyPr/>
          <a:lstStyle>
            <a:lvl1pPr>
              <a:defRPr b="1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Cliquez pour modifier le style du titre</a:t>
            </a:r>
            <a:endParaRPr lang="fr-BE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0"/>
          </p:nvPr>
        </p:nvSpPr>
        <p:spPr>
          <a:xfrm>
            <a:off x="6643688" y="52863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r-BE"/>
              <a:t>Date - lieu</a:t>
            </a:r>
          </a:p>
        </p:txBody>
      </p:sp>
    </p:spTree>
    <p:extLst>
      <p:ext uri="{BB962C8B-B14F-4D97-AF65-F5344CB8AC3E}">
        <p14:creationId xmlns:p14="http://schemas.microsoft.com/office/powerpoint/2010/main" val="2664171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42" t="3784"/>
          <a:stretch>
            <a:fillRect/>
          </a:stretch>
        </p:blipFill>
        <p:spPr bwMode="auto">
          <a:xfrm>
            <a:off x="0" y="47625"/>
            <a:ext cx="8286750" cy="623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 4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8350" y="0"/>
            <a:ext cx="2025650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0094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rgbClr val="FFC000"/>
                </a:solidFill>
              </a:defRPr>
            </a:lvl2pPr>
            <a:lvl4pPr>
              <a:defRPr>
                <a:solidFill>
                  <a:srgbClr val="FFC000"/>
                </a:solidFill>
              </a:defRPr>
            </a:lvl4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76745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 style du titre</a:t>
            </a:r>
            <a:endParaRPr lang="fr-BE" altLang="fr-FR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  <a:endParaRPr lang="fr-BE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20" r:id="rId1"/>
    <p:sldLayoutId id="2147484221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17375E"/>
          </a:solidFill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7375E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7375E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7375E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7375E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17375E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17375E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17375E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17375E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587523" y="980728"/>
          <a:ext cx="7777164" cy="37449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885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885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602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Chiffre d’affaires  (M€)</a:t>
                      </a:r>
                      <a:endParaRPr lang="fr-F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Montant de la cotisation annuelle</a:t>
                      </a:r>
                      <a:br>
                        <a:rPr lang="fr-FR" sz="1600">
                          <a:effectLst/>
                        </a:rPr>
                      </a:br>
                      <a:r>
                        <a:rPr lang="fr-FR" sz="1600">
                          <a:effectLst/>
                        </a:rPr>
                        <a:t>(€ HT)</a:t>
                      </a:r>
                      <a:endParaRPr lang="fr-F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41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&lt;1</a:t>
                      </a:r>
                      <a:endParaRPr lang="fr-F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615 €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41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1&lt;CA&lt;5</a:t>
                      </a:r>
                      <a:endParaRPr lang="fr-F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961 €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41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5.1&lt;CA&lt;10</a:t>
                      </a:r>
                      <a:endParaRPr lang="fr-F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1 338 €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41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10.1&lt;CA&lt;15</a:t>
                      </a:r>
                      <a:endParaRPr lang="fr-F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1 739 €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41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15.1&lt;CA&lt;20</a:t>
                      </a:r>
                      <a:endParaRPr lang="fr-F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2 318 €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41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&gt;20</a:t>
                      </a:r>
                      <a:endParaRPr lang="fr-F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2 900 €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1115616" y="44624"/>
            <a:ext cx="6480175" cy="1079500"/>
          </a:xfrm>
        </p:spPr>
        <p:txBody>
          <a:bodyPr/>
          <a:lstStyle/>
          <a:p>
            <a:pPr algn="l" eaLnBrk="1" hangingPunct="1">
              <a:defRPr/>
            </a:pPr>
            <a:r>
              <a:rPr lang="fr-FR" altLang="fr-FR" sz="36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Arial" charset="0"/>
              </a:rPr>
              <a:t>Grille de cotisations 2026</a:t>
            </a:r>
          </a:p>
        </p:txBody>
      </p:sp>
      <p:sp>
        <p:nvSpPr>
          <p:cNvPr id="19486" name="ZoneTexte 1"/>
          <p:cNvSpPr txBox="1">
            <a:spLocks noChangeArrowheads="1"/>
          </p:cNvSpPr>
          <p:nvPr/>
        </p:nvSpPr>
        <p:spPr bwMode="auto">
          <a:xfrm>
            <a:off x="0" y="4725641"/>
            <a:ext cx="9108504" cy="261610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fr-FR" altLang="fr-FR" sz="2400" b="1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+mj-ea"/>
                <a:cs typeface="Arial" charset="0"/>
              </a:rPr>
              <a:t>Notre objectif : </a:t>
            </a: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fr-FR" altLang="fr-FR" sz="400" b="1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+mj-ea"/>
              <a:cs typeface="Arial" charset="0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fr-FR" altLang="fr-FR" sz="2000" b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+mj-ea"/>
                <a:cs typeface="Arial" charset="0"/>
              </a:rPr>
              <a:t>Votre gain financier sur les actions doit au minimum couvrir le coût de la cotisation</a:t>
            </a: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fr-FR" altLang="fr-FR" sz="2000" b="1" dirty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ea typeface="+mj-ea"/>
              <a:cs typeface="Arial" charset="0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fr-FR" altLang="fr-FR" sz="1800" i="1" dirty="0">
                <a:latin typeface="Calibri" panose="020F0502020204030204" pitchFamily="34" charset="0"/>
                <a:ea typeface="+mj-ea"/>
                <a:cs typeface="Arial" charset="0"/>
              </a:rPr>
              <a:t>Chiffre d’affaires déclaratif. </a:t>
            </a: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fr-FR" altLang="fr-FR" sz="1800" i="1" dirty="0">
                <a:latin typeface="Calibri" panose="020F0502020204030204" pitchFamily="34" charset="0"/>
                <a:ea typeface="+mj-ea"/>
                <a:cs typeface="Arial" charset="0"/>
              </a:rPr>
              <a:t>A noter que chaque adhérent est invité à vérifier son appartenance à la bonne catégorie de chiffre d’affaires.</a:t>
            </a: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fr-FR" altLang="fr-FR" sz="1800" i="1" dirty="0">
              <a:latin typeface="Calibri" panose="020F0502020204030204" pitchFamily="34" charset="0"/>
              <a:ea typeface="+mj-ea"/>
              <a:cs typeface="Arial" charset="0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fr-FR" altLang="fr-FR" sz="2400" b="1" dirty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ea typeface="+mj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970639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1_Thème Offic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D9E7878DB4F56409A04A4BD2661E7A4" ma:contentTypeVersion="18" ma:contentTypeDescription="Crée un document." ma:contentTypeScope="" ma:versionID="53f5e18fadbc58057454feabe119ff00">
  <xsd:schema xmlns:xsd="http://www.w3.org/2001/XMLSchema" xmlns:xs="http://www.w3.org/2001/XMLSchema" xmlns:p="http://schemas.microsoft.com/office/2006/metadata/properties" xmlns:ns2="24f97056-d55a-4227-99b0-3e11d2e4deb1" xmlns:ns3="0118d9e5-76cb-4e30-aaa6-7ecff1bb3809" targetNamespace="http://schemas.microsoft.com/office/2006/metadata/properties" ma:root="true" ma:fieldsID="1f70c4ba6b21151ff2c4c63e2f7192ae" ns2:_="" ns3:_="">
    <xsd:import namespace="24f97056-d55a-4227-99b0-3e11d2e4deb1"/>
    <xsd:import namespace="0118d9e5-76cb-4e30-aaa6-7ecff1bb380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f97056-d55a-4227-99b0-3e11d2e4deb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Balises d’images" ma:readOnly="false" ma:fieldId="{5cf76f15-5ced-4ddc-b409-7134ff3c332f}" ma:taxonomyMulti="true" ma:sspId="03dfcdf1-b284-470b-b83a-bf9550b3fc4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18d9e5-76cb-4e30-aaa6-7ecff1bb3809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bffb18c-264c-4b18-a4b8-2d0b5dbd97a5}" ma:internalName="TaxCatchAll" ma:showField="CatchAllData" ma:web="0118d9e5-76cb-4e30-aaa6-7ecff1bb380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3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118d9e5-76cb-4e30-aaa6-7ecff1bb3809" xsi:nil="true"/>
    <lcf76f155ced4ddcb4097134ff3c332f xmlns="24f97056-d55a-4227-99b0-3e11d2e4deb1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F7022F3-8D5D-428D-B1D7-6163FFD8F46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8CEEF02-027C-4AD5-83A3-F1A8774BA3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4f97056-d55a-4227-99b0-3e11d2e4deb1"/>
    <ds:schemaRef ds:uri="0118d9e5-76cb-4e30-aaa6-7ecff1bb380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F0A0F69-2824-4B4F-808F-C1C86C027ED7}">
  <ds:schemaRefs>
    <ds:schemaRef ds:uri="0118d9e5-76cb-4e30-aaa6-7ecff1bb3809"/>
    <ds:schemaRef ds:uri="http://purl.org/dc/elements/1.1/"/>
    <ds:schemaRef ds:uri="http://purl.org/dc/dcmitype/"/>
    <ds:schemaRef ds:uri="24f97056-d55a-4227-99b0-3e11d2e4deb1"/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3264</TotalTime>
  <Words>101</Words>
  <Application>Microsoft Office PowerPoint</Application>
  <PresentationFormat>Affichage à l'écran 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1_Thème Office</vt:lpstr>
      <vt:lpstr>Grille de cotisations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RMVO - User 1</dc:creator>
  <cp:lastModifiedBy>Estelle Duflot</cp:lastModifiedBy>
  <cp:revision>6</cp:revision>
  <cp:lastPrinted>2018-11-23T13:26:01Z</cp:lastPrinted>
  <dcterms:modified xsi:type="dcterms:W3CDTF">2026-01-12T15:49:09Z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lpwstr>1635600.00000000</vt:lpwstr>
  </property>
  <property fmtid="{D5CDD505-2E9C-101B-9397-08002B2CF9AE}" pid="3" name="ContentTypeId">
    <vt:lpwstr>0x010100DD9E7878DB4F56409A04A4BD2661E7A4</vt:lpwstr>
  </property>
  <property fmtid="{D5CDD505-2E9C-101B-9397-08002B2CF9AE}" pid="4" name="MediaServiceImageTags">
    <vt:lpwstr/>
  </property>
</Properties>
</file>